
<file path=[Content_Types].xml><?xml version="1.0" encoding="utf-8"?>
<Types xmlns="http://schemas.openxmlformats.org/package/2006/content-types">
  <Override PartName="/ppt/slideLayouts/slideLayout10.xml" ContentType="application/vnd.openxmlformats-officedocument.presentationml.slideLayout+xml"/>
  <Default Extension="pdf" ContentType="application/pdf"/>
  <Override PartName="/ppt/slides/slide69.xml" ContentType="application/vnd.openxmlformats-officedocument.presentationml.slide+xml"/>
  <Override PartName="/ppt/slides/slide14.xml" ContentType="application/vnd.openxmlformats-officedocument.presentationml.slide+xml"/>
  <Default Extension="rels" ContentType="application/vnd.openxmlformats-package.relationships+xml"/>
  <Override PartName="/ppt/slides/slide62.xml" ContentType="application/vnd.openxmlformats-officedocument.presentationml.slide+xml"/>
  <Override PartName="/ppt/slides/slide78.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68.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77.xml" ContentType="application/vnd.openxmlformats-officedocument.presentationml.slide+xml"/>
  <Override PartName="/ppt/slides/slide44.xml" ContentType="application/vnd.openxmlformats-officedocument.presentationml.slide+xml"/>
  <Override PartName="/ppt/handoutMasters/handoutMaster1.xml" ContentType="application/vnd.openxmlformats-officedocument.presentationml.handoutMaster+xml"/>
  <Override PartName="/ppt/slides/slide27.xml" ContentType="application/vnd.openxmlformats-officedocument.presentationml.slide+xml"/>
  <Override PartName="/ppt/slides/slide53.xml" ContentType="application/vnd.openxmlformats-officedocument.presentationml.slide+xml"/>
  <Default Extension="vml" ContentType="application/vnd.openxmlformats-officedocument.vmlDrawing"/>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67.xml" ContentType="application/vnd.openxmlformats-officedocument.presentationml.slide+xml"/>
  <Override PartName="/ppt/slides/slide12.xml" ContentType="application/vnd.openxmlformats-officedocument.presentationml.slide+xml"/>
  <Override PartName="/ppt/slides/slide60.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Default Extension="pict" ContentType="image/pict"/>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66.xml" ContentType="application/vnd.openxmlformats-officedocument.presentationml.slide+xml"/>
  <Override PartName="/ppt/slides/slide11.xml" ContentType="application/vnd.openxmlformats-officedocument.presentationml.slide+xml"/>
  <Override PartName="/ppt/slides/slide49.xml" ContentType="application/vnd.openxmlformats-officedocument.presentationml.slide+xml"/>
  <Override PartName="/ppt/slides/slide75.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Layouts/slideLayout2.xml" ContentType="application/vnd.openxmlformats-officedocument.presentationml.slideLayout+xml"/>
  <Override PartName="/ppt/slides/slide65.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slides/slide74.xml" ContentType="application/vnd.openxmlformats-officedocument.presentationml.slide+xml"/>
  <Override PartName="/ppt/slides/slide41.xml" ContentType="application/vnd.openxmlformats-officedocument.presentationml.slide+xml"/>
  <Override PartName="/ppt/slides/slide57.xml" ContentType="application/vnd.openxmlformats-officedocument.presentationml.slide+xml"/>
  <Override PartName="/ppt/theme/theme3.xml" ContentType="application/vnd.openxmlformats-officedocument.theme+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81.xml" ContentType="application/vnd.openxmlformats-officedocument.presentationml.slide+xml"/>
  <Override PartName="/ppt/slideLayouts/slideLayout1.xml" ContentType="application/vnd.openxmlformats-officedocument.presentationml.slideLayout+xml"/>
  <Override PartName="/ppt/viewProps.xml" ContentType="application/vnd.openxmlformats-officedocument.presentationml.viewProps+xml"/>
  <Override PartName="/ppt/slides/slide64.xml" ContentType="application/vnd.openxmlformats-officedocument.presentationml.slide+xml"/>
  <Default Extension="jpeg" ContentType="image/jpeg"/>
  <Override PartName="/ppt/slides/slide47.xml" ContentType="application/vnd.openxmlformats-officedocument.presentationml.slide+xml"/>
  <Override PartName="/ppt/slides/slide73.xml" ContentType="application/vnd.openxmlformats-officedocument.presentationml.slide+xml"/>
  <Override PartName="/ppt/slides/slide40.xml" ContentType="application/vnd.openxmlformats-officedocument.presentationml.slide+xml"/>
  <Override PartName="/ppt/slides/slide56.xml" ContentType="application/vnd.openxmlformats-officedocument.presentationml.slide+xml"/>
  <Override PartName="/ppt/theme/theme2.xml" ContentType="application/vnd.openxmlformats-officedocument.theme+xml"/>
  <Override PartName="/ppt/slides/slide23.xml" ContentType="application/vnd.openxmlformats-officedocument.presentationml.slide+xml"/>
  <Override PartName="/ppt/slides/slide39.xml" ContentType="application/vnd.openxmlformats-officedocument.presentationml.slide+xml"/>
  <Override PartName="/ppt/slideLayouts/slideLayout11.xml" ContentType="application/vnd.openxmlformats-officedocument.presentationml.slideLayout+xml"/>
  <Override PartName="/ppt/slides/slide7.xml" ContentType="application/vnd.openxmlformats-officedocument.presentationml.slide+xml"/>
  <Override PartName="/ppt/slides/slide71.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Override PartName="/ppt/slides/slide80.xml" ContentType="application/vnd.openxmlformats-officedocument.presentationml.slide+xml"/>
  <Override PartName="/ppt/slides/slide63.xml" ContentType="application/vnd.openxmlformats-officedocument.presentationml.slide+xml"/>
  <Override PartName="/ppt/slides/slide79.xml" ContentType="application/vnd.openxmlformats-officedocument.presentationml.slide+xml"/>
  <Override PartName="/ppt/slides/slide46.xml" ContentType="application/vnd.openxmlformats-officedocument.presentationml.slide+xml"/>
  <Override PartName="/ppt/slides/slide72.xml" ContentType="application/vnd.openxmlformats-officedocument.presentationml.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Default Extension="bin" ContentType="application/vnd.openxmlformats-officedocument.presentationml.printerSettings"/>
  <Override PartName="/ppt/slides/slide70.xml" ContentType="application/vnd.openxmlformats-officedocument.presentationml.slide+xml"/>
  <Override PartName="/ppt/slides/slide31.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83"/>
  </p:notesMasterIdLst>
  <p:handoutMasterIdLst>
    <p:handoutMasterId r:id="rId84"/>
  </p:handoutMasterIdLst>
  <p:sldIdLst>
    <p:sldId id="341" r:id="rId2"/>
    <p:sldId id="374" r:id="rId3"/>
    <p:sldId id="456" r:id="rId4"/>
    <p:sldId id="423" r:id="rId5"/>
    <p:sldId id="261" r:id="rId6"/>
    <p:sldId id="445" r:id="rId7"/>
    <p:sldId id="276" r:id="rId8"/>
    <p:sldId id="370" r:id="rId9"/>
    <p:sldId id="347" r:id="rId10"/>
    <p:sldId id="372" r:id="rId11"/>
    <p:sldId id="349" r:id="rId12"/>
    <p:sldId id="350" r:id="rId13"/>
    <p:sldId id="353" r:id="rId14"/>
    <p:sldId id="351" r:id="rId15"/>
    <p:sldId id="354" r:id="rId16"/>
    <p:sldId id="356" r:id="rId17"/>
    <p:sldId id="357" r:id="rId18"/>
    <p:sldId id="381" r:id="rId19"/>
    <p:sldId id="380" r:id="rId20"/>
    <p:sldId id="460" r:id="rId21"/>
    <p:sldId id="425" r:id="rId22"/>
    <p:sldId id="446" r:id="rId23"/>
    <p:sldId id="301" r:id="rId24"/>
    <p:sldId id="285" r:id="rId25"/>
    <p:sldId id="286" r:id="rId26"/>
    <p:sldId id="383" r:id="rId27"/>
    <p:sldId id="288" r:id="rId28"/>
    <p:sldId id="258" r:id="rId29"/>
    <p:sldId id="414" r:id="rId30"/>
    <p:sldId id="458" r:id="rId31"/>
    <p:sldId id="287" r:id="rId32"/>
    <p:sldId id="289" r:id="rId33"/>
    <p:sldId id="390" r:id="rId34"/>
    <p:sldId id="403" r:id="rId35"/>
    <p:sldId id="426" r:id="rId36"/>
    <p:sldId id="411" r:id="rId37"/>
    <p:sldId id="455" r:id="rId38"/>
    <p:sldId id="412" r:id="rId39"/>
    <p:sldId id="434" r:id="rId40"/>
    <p:sldId id="442" r:id="rId41"/>
    <p:sldId id="441" r:id="rId42"/>
    <p:sldId id="459" r:id="rId43"/>
    <p:sldId id="334" r:id="rId44"/>
    <p:sldId id="379" r:id="rId45"/>
    <p:sldId id="377" r:id="rId46"/>
    <p:sldId id="428" r:id="rId47"/>
    <p:sldId id="429" r:id="rId48"/>
    <p:sldId id="431" r:id="rId49"/>
    <p:sldId id="396" r:id="rId50"/>
    <p:sldId id="397" r:id="rId51"/>
    <p:sldId id="433" r:id="rId52"/>
    <p:sldId id="366" r:id="rId53"/>
    <p:sldId id="420" r:id="rId54"/>
    <p:sldId id="419" r:id="rId55"/>
    <p:sldId id="360" r:id="rId56"/>
    <p:sldId id="435" r:id="rId57"/>
    <p:sldId id="404" r:id="rId58"/>
    <p:sldId id="405" r:id="rId59"/>
    <p:sldId id="406" r:id="rId60"/>
    <p:sldId id="407" r:id="rId61"/>
    <p:sldId id="408" r:id="rId62"/>
    <p:sldId id="409" r:id="rId63"/>
    <p:sldId id="410" r:id="rId64"/>
    <p:sldId id="436" r:id="rId65"/>
    <p:sldId id="443" r:id="rId66"/>
    <p:sldId id="457" r:id="rId67"/>
    <p:sldId id="447" r:id="rId68"/>
    <p:sldId id="448" r:id="rId69"/>
    <p:sldId id="439" r:id="rId70"/>
    <p:sldId id="422" r:id="rId71"/>
    <p:sldId id="385" r:id="rId72"/>
    <p:sldId id="386" r:id="rId73"/>
    <p:sldId id="387" r:id="rId74"/>
    <p:sldId id="363" r:id="rId75"/>
    <p:sldId id="364" r:id="rId76"/>
    <p:sldId id="365" r:id="rId77"/>
    <p:sldId id="362" r:id="rId78"/>
    <p:sldId id="454" r:id="rId79"/>
    <p:sldId id="430" r:id="rId80"/>
    <p:sldId id="451" r:id="rId81"/>
    <p:sldId id="384" r:id="rId8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9809" autoAdjust="0"/>
    <p:restoredTop sz="94660"/>
  </p:normalViewPr>
  <p:slideViewPr>
    <p:cSldViewPr snapToObjects="1">
      <p:cViewPr>
        <p:scale>
          <a:sx n="75" d="100"/>
          <a:sy n="75" d="100"/>
        </p:scale>
        <p:origin x="-1128" y="-1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96"/>
    </p:cViewPr>
  </p:sorterViewPr>
  <p:notesViewPr>
    <p:cSldViewPr snapToObjects="1">
      <p:cViewPr varScale="1">
        <p:scale>
          <a:sx n="67" d="100"/>
          <a:sy n="67" d="100"/>
        </p:scale>
        <p:origin x="-2712"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notesMaster" Target="notesMasters/notesMaster1.xml"/><Relationship Id="rId84" Type="http://schemas.openxmlformats.org/officeDocument/2006/relationships/handoutMaster" Target="handoutMasters/handoutMaster1.xml"/><Relationship Id="rId85" Type="http://schemas.openxmlformats.org/officeDocument/2006/relationships/printerSettings" Target="printerSettings/printerSettings1.bin"/><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6.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A7F6DE-253A-FB48-B751-EC7F1E48FA50}" type="datetimeFigureOut">
              <a:rPr lang="en-US" smtClean="0"/>
              <a:pPr/>
              <a:t>2/9/13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6EDC2E-03FE-EA45-8DFE-69BBCD6A9DA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783EDA-45D3-6F4F-9C46-03EAD00CABE3}" type="datetimeFigureOut">
              <a:rPr lang="en-US" smtClean="0"/>
              <a:pPr/>
              <a:t>2/9/13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C9218-3F63-034D-A3F9-C9602F8A718E}"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Floyd flood – 35 in NC</a:t>
            </a:r>
          </a:p>
          <a:p>
            <a:endParaRPr lang="en-US" dirty="0"/>
          </a:p>
        </p:txBody>
      </p:sp>
      <p:sp>
        <p:nvSpPr>
          <p:cNvPr id="4" name="Slide Number Placeholder 3"/>
          <p:cNvSpPr>
            <a:spLocks noGrp="1"/>
          </p:cNvSpPr>
          <p:nvPr>
            <p:ph type="sldNum" sz="quarter" idx="10"/>
          </p:nvPr>
        </p:nvSpPr>
        <p:spPr/>
        <p:txBody>
          <a:bodyPr/>
          <a:lstStyle/>
          <a:p>
            <a:fld id="{9C5C9218-3F63-034D-A3F9-C9602F8A718E}"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02323C-F0B4-0E41-8231-722973145460}" type="datetime1">
              <a:rPr lang="en-US" smtClean="0"/>
              <a:pPr/>
              <a:t>2/9/13</a:t>
            </a:fld>
            <a:endParaRPr lang="en-US"/>
          </a:p>
        </p:txBody>
      </p:sp>
      <p:sp>
        <p:nvSpPr>
          <p:cNvPr id="5" name="Footer Placeholder 4"/>
          <p:cNvSpPr>
            <a:spLocks noGrp="1"/>
          </p:cNvSpPr>
          <p:nvPr>
            <p:ph type="ftr" sz="quarter" idx="11"/>
          </p:nvPr>
        </p:nvSpPr>
        <p:spPr/>
        <p:txBody>
          <a:bodyPr/>
          <a:lstStyle/>
          <a:p>
            <a:r>
              <a:rPr lang="en-US" smtClean="0"/>
              <a:t>Who -- Alcohol Oglesby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7C2D1-A2E8-7D45-9159-D34160844058}" type="datetime1">
              <a:rPr lang="en-US" smtClean="0"/>
              <a:pPr/>
              <a:t>2/9/13</a:t>
            </a:fld>
            <a:endParaRPr lang="en-US"/>
          </a:p>
        </p:txBody>
      </p:sp>
      <p:sp>
        <p:nvSpPr>
          <p:cNvPr id="5" name="Footer Placeholder 4"/>
          <p:cNvSpPr>
            <a:spLocks noGrp="1"/>
          </p:cNvSpPr>
          <p:nvPr>
            <p:ph type="ftr" sz="quarter" idx="11"/>
          </p:nvPr>
        </p:nvSpPr>
        <p:spPr/>
        <p:txBody>
          <a:bodyPr/>
          <a:lstStyle/>
          <a:p>
            <a:r>
              <a:rPr lang="en-US" smtClean="0"/>
              <a:t>Who -- Alcohol Oglesby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D93613-8AED-0145-93A8-E14CA4015C71}" type="datetime1">
              <a:rPr lang="en-US" smtClean="0"/>
              <a:pPr/>
              <a:t>2/9/13</a:t>
            </a:fld>
            <a:endParaRPr lang="en-US"/>
          </a:p>
        </p:txBody>
      </p:sp>
      <p:sp>
        <p:nvSpPr>
          <p:cNvPr id="5" name="Footer Placeholder 4"/>
          <p:cNvSpPr>
            <a:spLocks noGrp="1"/>
          </p:cNvSpPr>
          <p:nvPr>
            <p:ph type="ftr" sz="quarter" idx="11"/>
          </p:nvPr>
        </p:nvSpPr>
        <p:spPr/>
        <p:txBody>
          <a:bodyPr/>
          <a:lstStyle/>
          <a:p>
            <a:r>
              <a:rPr lang="en-US" smtClean="0"/>
              <a:t>Who -- Alcohol Oglesby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E43694-0FC1-5C4B-AFBD-0694787FE8CD}" type="datetime1">
              <a:rPr lang="en-US" smtClean="0"/>
              <a:pPr/>
              <a:t>2/9/13</a:t>
            </a:fld>
            <a:endParaRPr lang="en-US"/>
          </a:p>
        </p:txBody>
      </p:sp>
      <p:sp>
        <p:nvSpPr>
          <p:cNvPr id="6" name="Footer Placeholder 5"/>
          <p:cNvSpPr>
            <a:spLocks noGrp="1"/>
          </p:cNvSpPr>
          <p:nvPr>
            <p:ph type="ftr" sz="quarter" idx="11"/>
          </p:nvPr>
        </p:nvSpPr>
        <p:spPr/>
        <p:txBody>
          <a:bodyPr/>
          <a:lstStyle/>
          <a:p>
            <a:r>
              <a:rPr lang="en-US" smtClean="0"/>
              <a:t>Who -- Alcohol Oglesby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E7C4D4-E11B-1645-8DCD-A87F413139DB}" type="datetime1">
              <a:rPr lang="en-US" smtClean="0"/>
              <a:pPr/>
              <a:t>2/9/13</a:t>
            </a:fld>
            <a:endParaRPr lang="en-US"/>
          </a:p>
        </p:txBody>
      </p:sp>
      <p:sp>
        <p:nvSpPr>
          <p:cNvPr id="8" name="Footer Placeholder 7"/>
          <p:cNvSpPr>
            <a:spLocks noGrp="1"/>
          </p:cNvSpPr>
          <p:nvPr>
            <p:ph type="ftr" sz="quarter" idx="11"/>
          </p:nvPr>
        </p:nvSpPr>
        <p:spPr/>
        <p:txBody>
          <a:bodyPr/>
          <a:lstStyle/>
          <a:p>
            <a:r>
              <a:rPr lang="en-US" smtClean="0"/>
              <a:t>Who -- Alcohol Oglesby </a:t>
            </a:r>
            <a:endParaRPr lang="en-US"/>
          </a:p>
        </p:txBody>
      </p:sp>
      <p:sp>
        <p:nvSpPr>
          <p:cNvPr id="9" name="Slide Number Placeholder 8"/>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3451F8-361E-BD46-BF53-619A6710A969}" type="datetime1">
              <a:rPr lang="en-US" smtClean="0"/>
              <a:pPr/>
              <a:t>2/9/13</a:t>
            </a:fld>
            <a:endParaRPr lang="en-US"/>
          </a:p>
        </p:txBody>
      </p:sp>
      <p:sp>
        <p:nvSpPr>
          <p:cNvPr id="4" name="Footer Placeholder 3"/>
          <p:cNvSpPr>
            <a:spLocks noGrp="1"/>
          </p:cNvSpPr>
          <p:nvPr>
            <p:ph type="ftr" sz="quarter" idx="11"/>
          </p:nvPr>
        </p:nvSpPr>
        <p:spPr/>
        <p:txBody>
          <a:bodyPr/>
          <a:lstStyle/>
          <a:p>
            <a:r>
              <a:rPr lang="en-US" smtClean="0"/>
              <a:t>Who -- Alcohol Oglesby </a:t>
            </a:r>
            <a:endParaRPr lang="en-US"/>
          </a:p>
        </p:txBody>
      </p:sp>
      <p:sp>
        <p:nvSpPr>
          <p:cNvPr id="5" name="Slide Number Placeholder 4"/>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A3F98-4D31-894C-B915-C71D6740B5EE}" type="datetime1">
              <a:rPr lang="en-US" smtClean="0"/>
              <a:pPr/>
              <a:t>2/9/13</a:t>
            </a:fld>
            <a:endParaRPr lang="en-US"/>
          </a:p>
        </p:txBody>
      </p:sp>
      <p:sp>
        <p:nvSpPr>
          <p:cNvPr id="3" name="Footer Placeholder 2"/>
          <p:cNvSpPr>
            <a:spLocks noGrp="1"/>
          </p:cNvSpPr>
          <p:nvPr>
            <p:ph type="ftr" sz="quarter" idx="11"/>
          </p:nvPr>
        </p:nvSpPr>
        <p:spPr/>
        <p:txBody>
          <a:bodyPr/>
          <a:lstStyle/>
          <a:p>
            <a:r>
              <a:rPr lang="en-US" smtClean="0"/>
              <a:t>Who -- Alcohol Oglesby </a:t>
            </a:r>
            <a:endParaRPr lang="en-US"/>
          </a:p>
        </p:txBody>
      </p:sp>
      <p:sp>
        <p:nvSpPr>
          <p:cNvPr id="4" name="Slide Number Placeholder 3"/>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1A3FC4-A244-0B4D-A0A0-D393BE96FCB6}" type="datetime1">
              <a:rPr lang="en-US" smtClean="0"/>
              <a:pPr/>
              <a:t>2/9/13</a:t>
            </a:fld>
            <a:endParaRPr lang="en-US"/>
          </a:p>
        </p:txBody>
      </p:sp>
      <p:sp>
        <p:nvSpPr>
          <p:cNvPr id="6" name="Footer Placeholder 5"/>
          <p:cNvSpPr>
            <a:spLocks noGrp="1"/>
          </p:cNvSpPr>
          <p:nvPr>
            <p:ph type="ftr" sz="quarter" idx="11"/>
          </p:nvPr>
        </p:nvSpPr>
        <p:spPr/>
        <p:txBody>
          <a:bodyPr/>
          <a:lstStyle/>
          <a:p>
            <a:r>
              <a:rPr lang="en-US" smtClean="0"/>
              <a:t>Who -- Alcohol Oglesby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B24EDB-6AFF-FE4C-9D55-ACE9EFA71345}" type="datetime1">
              <a:rPr lang="en-US" smtClean="0"/>
              <a:pPr/>
              <a:t>2/9/13</a:t>
            </a:fld>
            <a:endParaRPr lang="en-US"/>
          </a:p>
        </p:txBody>
      </p:sp>
      <p:sp>
        <p:nvSpPr>
          <p:cNvPr id="6" name="Footer Placeholder 5"/>
          <p:cNvSpPr>
            <a:spLocks noGrp="1"/>
          </p:cNvSpPr>
          <p:nvPr>
            <p:ph type="ftr" sz="quarter" idx="11"/>
          </p:nvPr>
        </p:nvSpPr>
        <p:spPr/>
        <p:txBody>
          <a:bodyPr/>
          <a:lstStyle/>
          <a:p>
            <a:r>
              <a:rPr lang="en-US" smtClean="0"/>
              <a:t>Who -- Alcohol Oglesby </a:t>
            </a:r>
            <a:endParaRPr lang="en-US"/>
          </a:p>
        </p:txBody>
      </p:sp>
      <p:sp>
        <p:nvSpPr>
          <p:cNvPr id="7" name="Slide Number Placeholder 6"/>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4D108-3A99-1F4D-B486-FE1289A2D2D1}" type="datetime1">
              <a:rPr lang="en-US" smtClean="0"/>
              <a:pPr/>
              <a:t>2/9/13</a:t>
            </a:fld>
            <a:endParaRPr lang="en-US"/>
          </a:p>
        </p:txBody>
      </p:sp>
      <p:sp>
        <p:nvSpPr>
          <p:cNvPr id="5" name="Footer Placeholder 4"/>
          <p:cNvSpPr>
            <a:spLocks noGrp="1"/>
          </p:cNvSpPr>
          <p:nvPr>
            <p:ph type="ftr" sz="quarter" idx="11"/>
          </p:nvPr>
        </p:nvSpPr>
        <p:spPr/>
        <p:txBody>
          <a:bodyPr/>
          <a:lstStyle/>
          <a:p>
            <a:r>
              <a:rPr lang="en-US" smtClean="0"/>
              <a:t>Who -- Alcohol Oglesby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E96C8C-E636-0F4E-9B5A-BB23B27672B3}" type="datetime1">
              <a:rPr lang="en-US" smtClean="0"/>
              <a:pPr/>
              <a:t>2/9/13</a:t>
            </a:fld>
            <a:endParaRPr lang="en-US"/>
          </a:p>
        </p:txBody>
      </p:sp>
      <p:sp>
        <p:nvSpPr>
          <p:cNvPr id="5" name="Footer Placeholder 4"/>
          <p:cNvSpPr>
            <a:spLocks noGrp="1"/>
          </p:cNvSpPr>
          <p:nvPr>
            <p:ph type="ftr" sz="quarter" idx="11"/>
          </p:nvPr>
        </p:nvSpPr>
        <p:spPr/>
        <p:txBody>
          <a:bodyPr/>
          <a:lstStyle/>
          <a:p>
            <a:r>
              <a:rPr lang="en-US" smtClean="0"/>
              <a:t>Who -- Alcohol Oglesby </a:t>
            </a:r>
            <a:endParaRPr lang="en-US"/>
          </a:p>
        </p:txBody>
      </p:sp>
      <p:sp>
        <p:nvSpPr>
          <p:cNvPr id="6" name="Slide Number Placeholder 5"/>
          <p:cNvSpPr>
            <a:spLocks noGrp="1"/>
          </p:cNvSpPr>
          <p:nvPr>
            <p:ph type="sldNum" sz="quarter" idx="12"/>
          </p:nvPr>
        </p:nvSpPr>
        <p:spPr/>
        <p:txBody>
          <a:bodyPr/>
          <a:lstStyle/>
          <a:p>
            <a:fld id="{3CFD25C8-667E-FE46-B4E6-C7B57A3051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0D4DD-A004-0E42-B20B-6DC56B53D0E0}" type="datetime1">
              <a:rPr lang="en-US" smtClean="0"/>
              <a:pPr/>
              <a:t>2/9/13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Who -- Alcohol Oglesby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D25C8-667E-FE46-B4E6-C7B57A3051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www.newrevenu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df"/><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jpeg"/><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png"/><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hyperlink" Target="http://www.wdbj7.com/topic/entertainment/television/moonshiners-(tv-program)-ENTTV00001029.topic" TargetMode="External"/><Relationship Id="rId4" Type="http://schemas.openxmlformats.org/officeDocument/2006/relationships/hyperlink" Target="http://www.wdbj7.com/topic/arts-culture/mass-media/news-media/the-associated-press-AUTOORNPR000041.topic" TargetMode="External"/><Relationship Id="rId1" Type="http://schemas.openxmlformats.org/officeDocument/2006/relationships/slideLayout" Target="../slideLayouts/slideLayout6.xml"/><Relationship Id="rId2" Type="http://schemas.openxmlformats.org/officeDocument/2006/relationships/hyperlink" Target="http://www.wdbj7.com/topic/economy-business-finance/media-industry/television-industry/discovery-communications-inc.-ORCRP0000017176.topic"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ierluisi.house.gov/" TargetMode="External"/><Relationship Id="rId3" Type="http://schemas.openxmlformats.org/officeDocument/2006/relationships/image" Target="../media/image4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7.xml"/><Relationship Id="rId3" Type="http://schemas.openxmlformats.org/officeDocument/2006/relationships/oleObject" Target="???"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History of </a:t>
            </a:r>
            <a:r>
              <a:rPr lang="en-US" sz="3556" dirty="0" smtClean="0"/>
              <a:t>Alcohol Taxation in </a:t>
            </a:r>
            <a:r>
              <a:rPr lang="en-US" sz="3600" dirty="0" smtClean="0"/>
              <a:t>America </a:t>
            </a:r>
            <a:br>
              <a:rPr lang="en-US" sz="3600" dirty="0" smtClean="0"/>
            </a:br>
            <a:endParaRPr lang="en-US" sz="3600" dirty="0"/>
          </a:p>
        </p:txBody>
      </p:sp>
      <p:sp>
        <p:nvSpPr>
          <p:cNvPr id="3" name="Content Placeholder 2"/>
          <p:cNvSpPr>
            <a:spLocks noGrp="1"/>
          </p:cNvSpPr>
          <p:nvPr>
            <p:ph idx="1"/>
          </p:nvPr>
        </p:nvSpPr>
        <p:spPr>
          <a:xfrm>
            <a:off x="838200" y="1600200"/>
            <a:ext cx="7848600" cy="4525963"/>
          </a:xfrm>
        </p:spPr>
        <p:txBody>
          <a:bodyPr>
            <a:normAutofit fontScale="85000" lnSpcReduction="20000"/>
          </a:bodyPr>
          <a:lstStyle/>
          <a:p>
            <a:pPr algn="ctr">
              <a:buNone/>
            </a:pPr>
            <a:endParaRPr lang="en-US" sz="2595" dirty="0" smtClean="0"/>
          </a:p>
          <a:p>
            <a:pPr algn="ctr">
              <a:buNone/>
            </a:pPr>
            <a:r>
              <a:rPr lang="en-US" dirty="0" smtClean="0"/>
              <a:t>Pat Oglesby</a:t>
            </a:r>
          </a:p>
          <a:p>
            <a:pPr algn="ctr">
              <a:buNone/>
            </a:pPr>
            <a:r>
              <a:rPr lang="en-US" dirty="0" smtClean="0">
                <a:hlinkClick r:id="rId3"/>
              </a:rPr>
              <a:t>www.newrevenue.org</a:t>
            </a:r>
            <a:endParaRPr lang="en-US" dirty="0" smtClean="0"/>
          </a:p>
          <a:p>
            <a:endParaRPr lang="en-US" sz="4000" dirty="0" smtClean="0"/>
          </a:p>
          <a:p>
            <a:pPr>
              <a:buNone/>
            </a:pPr>
            <a:r>
              <a:rPr lang="en-US" sz="4000" dirty="0" smtClean="0"/>
              <a:t>. . . for Lawyers: Conflict among valid concerns</a:t>
            </a:r>
          </a:p>
          <a:p>
            <a:pPr>
              <a:buNone/>
            </a:pPr>
            <a:r>
              <a:rPr lang="en-US" sz="4000" dirty="0" smtClean="0"/>
              <a:t> </a:t>
            </a:r>
          </a:p>
          <a:p>
            <a:endParaRPr lang="en-US" sz="4000" dirty="0" smtClean="0"/>
          </a:p>
          <a:p>
            <a:pPr>
              <a:buNone/>
            </a:pPr>
            <a:r>
              <a:rPr lang="en-US" sz="4000" dirty="0" smtClean="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ectangle 5"/>
          <p:cNvSpPr/>
          <p:nvPr/>
        </p:nvSpPr>
        <p:spPr>
          <a:xfrm>
            <a:off x="1524000" y="990600"/>
            <a:ext cx="6477000" cy="4524315"/>
          </a:xfrm>
          <a:prstGeom prst="rect">
            <a:avLst/>
          </a:prstGeom>
        </p:spPr>
        <p:txBody>
          <a:bodyPr wrap="square">
            <a:spAutoFit/>
          </a:bodyPr>
          <a:lstStyle/>
          <a:p>
            <a:r>
              <a:rPr lang="en-US" sz="3200" dirty="0" smtClean="0"/>
              <a:t>if you mean that drink, the sale of which pours into our treasuries untold millions of dollars, which are used to provide tender care for our little crippled children, our blind, our deaf, our dumb, our pitiful aged and infirm; to build highways and hospitals and schools, then certainly I am for it. </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z="1400" dirty="0" smtClean="0"/>
              <a:t>66 </a:t>
            </a:r>
            <a:r>
              <a:rPr lang="en-US" sz="1400" i="1" dirty="0" smtClean="0"/>
              <a:t>State Tax Notes</a:t>
            </a:r>
            <a:r>
              <a:rPr lang="en-US" sz="1400" dirty="0" smtClean="0"/>
              <a:t> 255-269 (October 22, 2012) </a:t>
            </a:r>
            <a:endParaRPr lang="en-US" sz="1400" dirty="0"/>
          </a:p>
        </p:txBody>
      </p:sp>
      <p:pic>
        <p:nvPicPr>
          <p:cNvPr id="4" name="Picture 3"/>
          <p:cNvPicPr>
            <a:picLocks noChangeAspect="1"/>
          </p:cNvPicPr>
          <p:nvPr/>
        </p:nvPicPr>
        <p:blipFill>
          <a:blip r:embed="rId2"/>
          <a:stretch>
            <a:fillRect/>
          </a:stretch>
        </p:blipFill>
        <p:spPr>
          <a:xfrm>
            <a:off x="914400" y="685800"/>
            <a:ext cx="7772400" cy="5105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3" name="Content Placeholder 2"/>
          <p:cNvSpPr>
            <a:spLocks noGrp="1"/>
          </p:cNvSpPr>
          <p:nvPr>
            <p:ph idx="1"/>
          </p:nvPr>
        </p:nvSpPr>
        <p:spPr/>
        <p:txBody>
          <a:bodyPr/>
          <a:lstStyle/>
          <a:p>
            <a:r>
              <a:rPr lang="en-US" sz="4000" dirty="0" smtClean="0"/>
              <a:t>Goals of taxation</a:t>
            </a:r>
          </a:p>
          <a:p>
            <a:r>
              <a:rPr lang="en-US" sz="4000" dirty="0" smtClean="0"/>
              <a:t>Conflict: Whether to tax alcohol?  </a:t>
            </a:r>
          </a:p>
          <a:p>
            <a:r>
              <a:rPr lang="en-US" sz="4000" dirty="0" smtClean="0"/>
              <a:t>How? </a:t>
            </a:r>
          </a:p>
          <a:p>
            <a:r>
              <a:rPr lang="en-US" sz="4000" dirty="0" smtClean="0"/>
              <a:t>How much? </a:t>
            </a:r>
          </a:p>
          <a:p>
            <a:r>
              <a:rPr lang="en-US" sz="4000" dirty="0" smtClean="0"/>
              <a:t>Whom to let off?  </a:t>
            </a:r>
          </a:p>
          <a:p>
            <a:endParaRPr lang="en-US" dirty="0"/>
          </a:p>
        </p:txBody>
      </p:sp>
      <p:pic>
        <p:nvPicPr>
          <p:cNvPr id="4" name="Picture 3"/>
          <p:cNvPicPr>
            <a:picLocks noChangeAspect="1"/>
          </p:cNvPicPr>
          <p:nvPr/>
        </p:nvPicPr>
        <p:blipFill>
          <a:blip r:embed="rId2"/>
          <a:stretch>
            <a:fillRect/>
          </a:stretch>
        </p:blipFill>
        <p:spPr>
          <a:xfrm>
            <a:off x="4629150" y="3246437"/>
            <a:ext cx="3543300" cy="262096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Tax:  Goals beyond revenue</a:t>
            </a:r>
            <a:endParaRPr lang="en-US" dirty="0"/>
          </a:p>
        </p:txBody>
      </p:sp>
      <p:sp>
        <p:nvSpPr>
          <p:cNvPr id="3" name="Content Placeholder 2"/>
          <p:cNvSpPr>
            <a:spLocks noGrp="1"/>
          </p:cNvSpPr>
          <p:nvPr>
            <p:ph idx="1"/>
          </p:nvPr>
        </p:nvSpPr>
        <p:spPr>
          <a:xfrm>
            <a:off x="457200" y="1417638"/>
            <a:ext cx="8229600" cy="4708525"/>
          </a:xfrm>
        </p:spPr>
        <p:txBody>
          <a:bodyPr>
            <a:normAutofit/>
          </a:bodyPr>
          <a:lstStyle/>
          <a:p>
            <a:endParaRPr lang="en-US" sz="4000" dirty="0" smtClean="0"/>
          </a:p>
          <a:p>
            <a:endParaRPr lang="en-US" sz="4000" dirty="0" smtClean="0"/>
          </a:p>
          <a:p>
            <a:endParaRPr lang="en-US" sz="4000" dirty="0" smtClean="0"/>
          </a:p>
          <a:p>
            <a:endParaRPr lang="en-US" sz="4000" dirty="0" smtClean="0"/>
          </a:p>
          <a:p>
            <a:endParaRPr lang="en-US" dirty="0"/>
          </a:p>
        </p:txBody>
      </p:sp>
      <p:sp>
        <p:nvSpPr>
          <p:cNvPr id="4" name="Rectangle 3"/>
          <p:cNvSpPr/>
          <p:nvPr/>
        </p:nvSpPr>
        <p:spPr>
          <a:xfrm>
            <a:off x="1295400" y="1417638"/>
            <a:ext cx="5943600" cy="3046988"/>
          </a:xfrm>
          <a:prstGeom prst="rect">
            <a:avLst/>
          </a:prstGeom>
        </p:spPr>
        <p:txBody>
          <a:bodyPr wrap="square">
            <a:spAutoFit/>
          </a:bodyPr>
          <a:lstStyle/>
          <a:p>
            <a:pPr>
              <a:buFont typeface="Arial"/>
              <a:buChar char="•"/>
            </a:pPr>
            <a:r>
              <a:rPr lang="en-US" sz="3200" dirty="0" smtClean="0"/>
              <a:t>Fairness and simplicity</a:t>
            </a:r>
          </a:p>
          <a:p>
            <a:pPr>
              <a:buFont typeface="Arial"/>
              <a:buChar char="•"/>
            </a:pPr>
            <a:r>
              <a:rPr lang="en-US" sz="3200" dirty="0" smtClean="0"/>
              <a:t>Administrability: Find, measure, collect</a:t>
            </a:r>
          </a:p>
          <a:p>
            <a:pPr>
              <a:buFont typeface="Arial"/>
              <a:buChar char="•"/>
            </a:pPr>
            <a:r>
              <a:rPr lang="en-US" sz="3200" dirty="0" smtClean="0"/>
              <a:t>Encourage?:  IRA, mortgage interest, hedge funds, “minister of the gospel”</a:t>
            </a:r>
          </a:p>
        </p:txBody>
      </p:sp>
      <p:pic>
        <p:nvPicPr>
          <p:cNvPr id="5" name="Picture 4"/>
          <p:cNvPicPr>
            <a:picLocks noChangeAspect="1"/>
          </p:cNvPicPr>
          <p:nvPr/>
        </p:nvPicPr>
        <p:blipFill>
          <a:blip r:embed="rId2">
            <a:duotone>
              <a:prstClr val="black"/>
              <a:schemeClr val="tx2">
                <a:tint val="45000"/>
                <a:satMod val="400000"/>
              </a:schemeClr>
            </a:duotone>
            <a:lum contrast="43000"/>
          </a:blip>
          <a:stretch>
            <a:fillRect/>
          </a:stretch>
        </p:blipFill>
        <p:spPr>
          <a:xfrm>
            <a:off x="5029200" y="4114800"/>
            <a:ext cx="2209800" cy="223996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143000"/>
          </a:xfrm>
        </p:spPr>
        <p:txBody>
          <a:bodyPr>
            <a:normAutofit fontScale="90000"/>
          </a:bodyPr>
          <a:lstStyle/>
          <a:p>
            <a:r>
              <a:rPr lang="en-US" dirty="0" smtClean="0"/>
              <a:t>Whether: Discourage Alcohol? </a:t>
            </a:r>
            <a:br>
              <a:rPr lang="en-US" dirty="0" smtClean="0"/>
            </a:br>
            <a:endParaRPr lang="en-US" dirty="0"/>
          </a:p>
        </p:txBody>
      </p:sp>
      <p:sp>
        <p:nvSpPr>
          <p:cNvPr id="5" name="Rectangle 4"/>
          <p:cNvSpPr/>
          <p:nvPr/>
        </p:nvSpPr>
        <p:spPr>
          <a:xfrm>
            <a:off x="1219200" y="1447800"/>
            <a:ext cx="5181600" cy="2862322"/>
          </a:xfrm>
          <a:prstGeom prst="rect">
            <a:avLst/>
          </a:prstGeom>
        </p:spPr>
        <p:txBody>
          <a:bodyPr wrap="square">
            <a:spAutoFit/>
          </a:bodyPr>
          <a:lstStyle/>
          <a:p>
            <a:pPr marL="731520">
              <a:buFont typeface="Arial"/>
              <a:buChar char="•"/>
            </a:pPr>
            <a:r>
              <a:rPr lang="en-US" sz="3600" dirty="0" smtClean="0"/>
              <a:t>Paternalism </a:t>
            </a:r>
            <a:r>
              <a:rPr lang="en-US" sz="3600" i="1" dirty="0" smtClean="0"/>
              <a:t>and </a:t>
            </a:r>
            <a:r>
              <a:rPr lang="en-US" sz="3600" dirty="0" smtClean="0"/>
              <a:t>externalities</a:t>
            </a:r>
          </a:p>
          <a:p>
            <a:pPr marL="731520">
              <a:buFont typeface="Arial"/>
              <a:buChar char="•"/>
            </a:pPr>
            <a:r>
              <a:rPr lang="en-US" sz="3600" dirty="0" smtClean="0"/>
              <a:t>Elasticity:  Revenue or behavior</a:t>
            </a:r>
          </a:p>
          <a:p>
            <a:pPr marL="731520">
              <a:buFont typeface="Arial"/>
              <a:buChar char="•"/>
            </a:pPr>
            <a:r>
              <a:rPr lang="en-US" sz="3600" dirty="0" smtClean="0"/>
              <a:t>Regressivity</a:t>
            </a:r>
          </a:p>
        </p:txBody>
      </p:sp>
      <p:pic>
        <p:nvPicPr>
          <p:cNvPr id="8" name="Picture 7"/>
          <p:cNvPicPr>
            <a:picLocks noChangeAspect="1"/>
          </p:cNvPicPr>
          <p:nvPr/>
        </p:nvPicPr>
        <p:blipFill>
          <a:blip r:embed="rId2"/>
          <a:stretch>
            <a:fillRect/>
          </a:stretch>
        </p:blipFill>
        <p:spPr>
          <a:xfrm>
            <a:off x="4679950" y="3505200"/>
            <a:ext cx="3702050" cy="276707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Intro cartoon 1878 communist.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914400" y="533400"/>
            <a:ext cx="7467600" cy="55626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Whether to tax – or what to do? Federal Spirits:  8 answers</a:t>
            </a:r>
            <a:endParaRPr lang="en-US" dirty="0"/>
          </a:p>
        </p:txBody>
      </p:sp>
      <p:sp>
        <p:nvSpPr>
          <p:cNvPr id="4" name="Content Placeholder 3"/>
          <p:cNvSpPr>
            <a:spLocks noGrp="1"/>
          </p:cNvSpPr>
          <p:nvPr>
            <p:ph sz="half" idx="1"/>
          </p:nvPr>
        </p:nvSpPr>
        <p:spPr>
          <a:xfrm>
            <a:off x="762000" y="2179637"/>
            <a:ext cx="3733800" cy="3992563"/>
          </a:xfrm>
        </p:spPr>
        <p:txBody>
          <a:bodyPr/>
          <a:lstStyle/>
          <a:p>
            <a:r>
              <a:rPr lang="en-US" sz="3600" dirty="0" smtClean="0"/>
              <a:t>1790: no</a:t>
            </a:r>
          </a:p>
          <a:p>
            <a:r>
              <a:rPr lang="en-US" sz="3600" dirty="0" smtClean="0"/>
              <a:t>1791: yes</a:t>
            </a:r>
          </a:p>
          <a:p>
            <a:r>
              <a:rPr lang="en-US" sz="3600" dirty="0" smtClean="0"/>
              <a:t>1802: no </a:t>
            </a:r>
          </a:p>
          <a:p>
            <a:r>
              <a:rPr lang="en-US" sz="3600" dirty="0" smtClean="0"/>
              <a:t>1813: yes </a:t>
            </a:r>
          </a:p>
          <a:p>
            <a:endParaRPr lang="en-US" dirty="0"/>
          </a:p>
        </p:txBody>
      </p:sp>
      <p:sp>
        <p:nvSpPr>
          <p:cNvPr id="5" name="Content Placeholder 4"/>
          <p:cNvSpPr>
            <a:spLocks noGrp="1"/>
          </p:cNvSpPr>
          <p:nvPr>
            <p:ph sz="half" idx="2"/>
          </p:nvPr>
        </p:nvSpPr>
        <p:spPr>
          <a:xfrm>
            <a:off x="4648200" y="2133600"/>
            <a:ext cx="4038600" cy="3992563"/>
          </a:xfrm>
        </p:spPr>
        <p:txBody>
          <a:bodyPr/>
          <a:lstStyle/>
          <a:p>
            <a:r>
              <a:rPr lang="en-US" sz="3600" dirty="0" smtClean="0"/>
              <a:t>1817: no </a:t>
            </a:r>
          </a:p>
          <a:p>
            <a:r>
              <a:rPr lang="en-US" sz="3600" dirty="0" smtClean="0"/>
              <a:t>1862: yes </a:t>
            </a:r>
          </a:p>
          <a:p>
            <a:r>
              <a:rPr lang="en-US" sz="3600" dirty="0" smtClean="0"/>
              <a:t>1919: ≈ NFIB </a:t>
            </a:r>
            <a:r>
              <a:rPr lang="en-US" sz="3600" dirty="0" err="1" smtClean="0"/>
              <a:t>v</a:t>
            </a:r>
            <a:r>
              <a:rPr lang="en-US" sz="3600" dirty="0" smtClean="0"/>
              <a:t>. Sibelius </a:t>
            </a:r>
          </a:p>
          <a:p>
            <a:r>
              <a:rPr lang="en-US" sz="3600" dirty="0" smtClean="0"/>
              <a:t>1934: yes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343400" y="4495800"/>
            <a:ext cx="2362200" cy="1447800"/>
          </a:xfrm>
          <a:prstGeom prst="rect">
            <a:avLst/>
          </a:prstGeom>
        </p:spPr>
      </p:pic>
      <p:sp>
        <p:nvSpPr>
          <p:cNvPr id="5" name="Rectangle 4"/>
          <p:cNvSpPr/>
          <p:nvPr/>
        </p:nvSpPr>
        <p:spPr>
          <a:xfrm>
            <a:off x="1028700" y="1417638"/>
            <a:ext cx="6629400" cy="4524316"/>
          </a:xfrm>
          <a:prstGeom prst="rect">
            <a:avLst/>
          </a:prstGeom>
        </p:spPr>
        <p:txBody>
          <a:bodyPr wrap="square">
            <a:spAutoFit/>
          </a:bodyPr>
          <a:lstStyle/>
          <a:p>
            <a:pPr>
              <a:buFont typeface="Arial"/>
              <a:buChar char="•"/>
            </a:pPr>
            <a:r>
              <a:rPr lang="en-US" sz="3600" dirty="0" smtClean="0"/>
              <a:t>Debt of $75 million</a:t>
            </a:r>
          </a:p>
          <a:p>
            <a:pPr>
              <a:buFont typeface="Arial"/>
              <a:buChar char="•"/>
            </a:pPr>
            <a:r>
              <a:rPr lang="en-US" sz="3600" dirty="0" smtClean="0"/>
              <a:t>Use the taxing power “lest a total non-exercise of it should beget an impression . . . that it ought not to be exercised.”</a:t>
            </a:r>
          </a:p>
          <a:p>
            <a:pPr>
              <a:buFont typeface="Arial"/>
              <a:buChar char="•"/>
            </a:pPr>
            <a:endParaRPr lang="en-US" sz="3600" dirty="0" smtClean="0"/>
          </a:p>
          <a:p>
            <a:pPr>
              <a:buFont typeface="Arial"/>
              <a:buChar char="•"/>
            </a:pPr>
            <a:endParaRPr lang="en-US" sz="3600" dirty="0" smtClean="0"/>
          </a:p>
          <a:p>
            <a:pPr lvl="1">
              <a:buFont typeface="Arial"/>
              <a:buChar char="•"/>
            </a:pPr>
            <a:endParaRPr lang="en-US" sz="3600" dirty="0" smtClean="0"/>
          </a:p>
        </p:txBody>
      </p:sp>
      <p:sp>
        <p:nvSpPr>
          <p:cNvPr id="7" name="Title 6"/>
          <p:cNvSpPr>
            <a:spLocks noGrp="1"/>
          </p:cNvSpPr>
          <p:nvPr>
            <p:ph type="title"/>
          </p:nvPr>
        </p:nvSpPr>
        <p:spPr/>
        <p:txBody>
          <a:bodyPr/>
          <a:lstStyle/>
          <a:p>
            <a:r>
              <a:rPr lang="en-US" dirty="0" smtClean="0"/>
              <a:t>Whether: 1789</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600200" y="3402797"/>
            <a:ext cx="6019800" cy="3970318"/>
          </a:xfrm>
          <a:prstGeom prst="rect">
            <a:avLst/>
          </a:prstGeom>
        </p:spPr>
        <p:txBody>
          <a:bodyPr wrap="square">
            <a:spAutoFit/>
          </a:bodyPr>
          <a:lstStyle/>
          <a:p>
            <a:pPr marL="0" lvl="1">
              <a:buFont typeface="Arial"/>
              <a:buChar char="•"/>
            </a:pPr>
            <a:r>
              <a:rPr lang="en-US" sz="3600" dirty="0" smtClean="0"/>
              <a:t>No: 1790</a:t>
            </a:r>
          </a:p>
          <a:p>
            <a:pPr>
              <a:buFont typeface="Arial"/>
              <a:buChar char="•"/>
            </a:pPr>
            <a:r>
              <a:rPr lang="en-US" sz="3600" dirty="0" smtClean="0"/>
              <a:t>Yes: 1791 liquor excise</a:t>
            </a:r>
          </a:p>
          <a:p>
            <a:pPr>
              <a:buFont typeface="Arial"/>
              <a:buChar char="•"/>
            </a:pPr>
            <a:r>
              <a:rPr lang="en-US" sz="3600" dirty="0" err="1" smtClean="0"/>
              <a:t>Hu</a:t>
            </a:r>
            <a:r>
              <a:rPr lang="en-US" sz="3600" dirty="0" smtClean="0"/>
              <a:t>, </a:t>
            </a:r>
            <a:r>
              <a:rPr lang="en-US" sz="3600" i="1" dirty="0" smtClean="0"/>
              <a:t>The Liquor Tax, 1791-1947, </a:t>
            </a:r>
            <a:r>
              <a:rPr lang="en-US" sz="3600" dirty="0" smtClean="0"/>
              <a:t>page 19</a:t>
            </a:r>
          </a:p>
          <a:p>
            <a:pPr>
              <a:buFont typeface="Arial"/>
              <a:buChar char="•"/>
            </a:pPr>
            <a:endParaRPr lang="en-US" sz="3600" dirty="0" smtClean="0"/>
          </a:p>
          <a:p>
            <a:endParaRPr lang="en-US" sz="3600" dirty="0" smtClean="0"/>
          </a:p>
          <a:p>
            <a:pPr>
              <a:buFont typeface="Arial"/>
              <a:buChar char="•"/>
            </a:pPr>
            <a:endParaRPr lang="en-US" sz="3600" dirty="0"/>
          </a:p>
        </p:txBody>
      </p:sp>
      <p:pic>
        <p:nvPicPr>
          <p:cNvPr id="4" name="Picture 3"/>
          <p:cNvPicPr>
            <a:picLocks noChangeAspect="1"/>
          </p:cNvPicPr>
          <p:nvPr/>
        </p:nvPicPr>
        <p:blipFill>
          <a:blip r:embed="rId2"/>
          <a:stretch>
            <a:fillRect/>
          </a:stretch>
        </p:blipFill>
        <p:spPr>
          <a:xfrm>
            <a:off x="1981200" y="1361420"/>
            <a:ext cx="4260850" cy="1828800"/>
          </a:xfrm>
          <a:prstGeom prst="rect">
            <a:avLst/>
          </a:prstGeom>
        </p:spPr>
      </p:pic>
      <p:sp>
        <p:nvSpPr>
          <p:cNvPr id="6" name="Title 5"/>
          <p:cNvSpPr>
            <a:spLocks noGrp="1"/>
          </p:cNvSpPr>
          <p:nvPr>
            <p:ph type="title"/>
          </p:nvPr>
        </p:nvSpPr>
        <p:spPr/>
        <p:txBody>
          <a:bodyPr/>
          <a:lstStyle/>
          <a:p>
            <a:r>
              <a:rPr lang="en-US" dirty="0" smtClean="0"/>
              <a:t>Whether</a:t>
            </a:r>
            <a:endParaRPr lang="en-US" dirty="0"/>
          </a:p>
        </p:txBody>
      </p:sp>
      <p:sp>
        <p:nvSpPr>
          <p:cNvPr id="5" name="Rectangle 4"/>
          <p:cNvSpPr/>
          <p:nvPr/>
        </p:nvSpPr>
        <p:spPr>
          <a:xfrm>
            <a:off x="6496450" y="1752600"/>
            <a:ext cx="1123550" cy="523220"/>
          </a:xfrm>
          <a:prstGeom prst="rect">
            <a:avLst/>
          </a:prstGeom>
        </p:spPr>
        <p:txBody>
          <a:bodyPr wrap="none">
            <a:spAutoFit/>
          </a:bodyPr>
          <a:lstStyle/>
          <a:p>
            <a:r>
              <a:rPr lang="en-US" sz="2800" dirty="0" err="1" smtClean="0"/>
              <a:t>v</a:t>
            </a:r>
            <a:r>
              <a:rPr lang="en-US" sz="2800" dirty="0" smtClean="0"/>
              <a:t>. Burr</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Whether: NC Planter’s Petition</a:t>
            </a:r>
            <a:endParaRPr lang="en-US" dirty="0"/>
          </a:p>
        </p:txBody>
      </p:sp>
      <p:pic>
        <p:nvPicPr>
          <p:cNvPr id="3" name="Picture 2"/>
          <p:cNvPicPr>
            <a:picLocks noChangeAspect="1"/>
          </p:cNvPicPr>
          <p:nvPr/>
        </p:nvPicPr>
        <p:blipFill>
          <a:blip r:embed="rId2"/>
          <a:stretch>
            <a:fillRect/>
          </a:stretch>
        </p:blipFill>
        <p:spPr>
          <a:xfrm>
            <a:off x="1752600" y="1828800"/>
            <a:ext cx="5486400" cy="29718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28800" y="1676400"/>
            <a:ext cx="5410200" cy="3429000"/>
          </a:xfrm>
          <a:prstGeom prst="rect">
            <a:avLst/>
          </a:prstGeom>
        </p:spPr>
      </p:pic>
      <p:sp>
        <p:nvSpPr>
          <p:cNvPr id="4" name="Rectangle 3"/>
          <p:cNvSpPr/>
          <p:nvPr/>
        </p:nvSpPr>
        <p:spPr>
          <a:xfrm>
            <a:off x="1524000" y="5257800"/>
            <a:ext cx="8117401" cy="400110"/>
          </a:xfrm>
          <a:prstGeom prst="rect">
            <a:avLst/>
          </a:prstGeom>
        </p:spPr>
        <p:txBody>
          <a:bodyPr wrap="square">
            <a:spAutoFit/>
          </a:bodyPr>
          <a:lstStyle/>
          <a:p>
            <a:r>
              <a:rPr lang="en-US" sz="2000" dirty="0" smtClean="0"/>
              <a:t>Plus: Assumption of Colonial debts and speculators . . .</a:t>
            </a:r>
          </a:p>
        </p:txBody>
      </p:sp>
      <p:sp>
        <p:nvSpPr>
          <p:cNvPr id="6" name="Title 5"/>
          <p:cNvSpPr>
            <a:spLocks noGrp="1"/>
          </p:cNvSpPr>
          <p:nvPr>
            <p:ph type="title"/>
          </p:nvPr>
        </p:nvSpPr>
        <p:spPr/>
        <p:txBody>
          <a:bodyPr/>
          <a:lstStyle/>
          <a:p>
            <a:r>
              <a:rPr lang="en-US" dirty="0" smtClean="0"/>
              <a:t>Whether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debt-and-gdp-main6.png"/>
          <p:cNvPicPr>
            <a:picLocks noChangeAspect="1"/>
          </p:cNvPicPr>
          <p:nvPr/>
        </p:nvPicPr>
        <p:blipFill>
          <a:blip r:embed="rId2">
            <a:alphaModFix/>
            <a:duotone>
              <a:prstClr val="black"/>
              <a:schemeClr val="accent1">
                <a:tint val="45000"/>
                <a:satMod val="400000"/>
              </a:schemeClr>
            </a:duotone>
          </a:blip>
          <a:stretch>
            <a:fillRect/>
          </a:stretch>
        </p:blipFill>
        <p:spPr>
          <a:xfrm>
            <a:off x="685800" y="736699"/>
            <a:ext cx="7848600" cy="513070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76400" y="762000"/>
            <a:ext cx="5943600" cy="4876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Whether: </a:t>
            </a:r>
            <a:r>
              <a:rPr lang="en-US" dirty="0" err="1" smtClean="0"/>
              <a:t>Whisk(e)y</a:t>
            </a:r>
            <a:r>
              <a:rPr lang="en-US" dirty="0" smtClean="0"/>
              <a:t> Rebellion	</a:t>
            </a:r>
            <a:endParaRPr lang="en-US" dirty="0"/>
          </a:p>
        </p:txBody>
      </p:sp>
      <p:sp>
        <p:nvSpPr>
          <p:cNvPr id="3" name="Rectangle 2"/>
          <p:cNvSpPr/>
          <p:nvPr/>
        </p:nvSpPr>
        <p:spPr>
          <a:xfrm>
            <a:off x="1066800" y="1417638"/>
            <a:ext cx="5949950" cy="5632312"/>
          </a:xfrm>
          <a:prstGeom prst="rect">
            <a:avLst/>
          </a:prstGeom>
        </p:spPr>
        <p:txBody>
          <a:bodyPr wrap="square">
            <a:spAutoFit/>
          </a:bodyPr>
          <a:lstStyle/>
          <a:p>
            <a:pPr>
              <a:buFont typeface="Arial"/>
              <a:buChar char="•"/>
            </a:pPr>
            <a:r>
              <a:rPr lang="en-US" sz="3600" dirty="0" smtClean="0"/>
              <a:t>Tarring, feathering, burning buildings,  killing civilians</a:t>
            </a:r>
          </a:p>
          <a:p>
            <a:pPr>
              <a:buFont typeface="Arial"/>
              <a:buChar char="•"/>
            </a:pPr>
            <a:r>
              <a:rPr lang="en-US" sz="3600" dirty="0" smtClean="0"/>
              <a:t>Victory for the USA</a:t>
            </a:r>
          </a:p>
          <a:p>
            <a:pPr marL="457200">
              <a:buFont typeface="Arial"/>
              <a:buChar char="•"/>
            </a:pPr>
            <a:r>
              <a:rPr lang="en-US" sz="3600" dirty="0" smtClean="0"/>
              <a:t>Reaction to </a:t>
            </a:r>
            <a:r>
              <a:rPr lang="en-US" sz="3600" dirty="0" err="1" smtClean="0"/>
              <a:t>Liberté</a:t>
            </a:r>
            <a:r>
              <a:rPr lang="en-US" sz="3600" dirty="0" smtClean="0"/>
              <a:t>, </a:t>
            </a:r>
            <a:r>
              <a:rPr lang="en-US" sz="3600" dirty="0" err="1" smtClean="0"/>
              <a:t>egalité</a:t>
            </a:r>
            <a:r>
              <a:rPr lang="en-US" sz="3600" dirty="0" smtClean="0"/>
              <a:t>, </a:t>
            </a:r>
            <a:r>
              <a:rPr lang="en-US" sz="3600" dirty="0" err="1" smtClean="0"/>
              <a:t>fraternité</a:t>
            </a:r>
            <a:endParaRPr lang="en-US" sz="3600" dirty="0" smtClean="0"/>
          </a:p>
          <a:p>
            <a:pPr marL="457200">
              <a:buFont typeface="Arial"/>
              <a:buChar char="•"/>
            </a:pPr>
            <a:r>
              <a:rPr lang="en-US" sz="3600" dirty="0" smtClean="0"/>
              <a:t>1794 Washington marches</a:t>
            </a:r>
          </a:p>
          <a:p>
            <a:pPr marL="457200">
              <a:buFont typeface="Arial"/>
              <a:buChar char="•"/>
            </a:pPr>
            <a:r>
              <a:rPr lang="en-US" sz="3600" dirty="0" smtClean="0"/>
              <a:t>The Ohio opens</a:t>
            </a:r>
            <a:r>
              <a:rPr lang="en-US" sz="3600" dirty="0" smtClean="0"/>
              <a:t> </a:t>
            </a:r>
          </a:p>
          <a:p>
            <a:pPr marL="457200">
              <a:buFont typeface="Arial"/>
              <a:buChar char="•"/>
            </a:pPr>
            <a:r>
              <a:rPr lang="en-US" sz="3600" dirty="0" smtClean="0"/>
              <a:t>Rebels flee</a:t>
            </a:r>
            <a:endParaRPr lang="en-US" sz="3600" dirty="0" smtClean="0"/>
          </a:p>
          <a:p>
            <a:pPr>
              <a:buFont typeface="Arial"/>
              <a:buChar char="•"/>
            </a:pPr>
            <a:endParaRPr lang="en-US" sz="3600" dirty="0" smtClean="0"/>
          </a:p>
          <a:p>
            <a:pPr>
              <a:buFont typeface="Arial"/>
              <a:buChar char="•"/>
            </a:pPr>
            <a:endParaRPr lang="en-US" sz="3600" dirty="0"/>
          </a:p>
        </p:txBody>
      </p:sp>
      <p:pic>
        <p:nvPicPr>
          <p:cNvPr id="4" name="Picture 3"/>
          <p:cNvPicPr>
            <a:picLocks noChangeAspect="1"/>
          </p:cNvPicPr>
          <p:nvPr/>
        </p:nvPicPr>
        <p:blipFill>
          <a:blip r:embed="rId2"/>
          <a:stretch>
            <a:fillRect/>
          </a:stretch>
        </p:blipFill>
        <p:spPr>
          <a:xfrm>
            <a:off x="7016750" y="1095356"/>
            <a:ext cx="2127250" cy="455136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447800" y="1023878"/>
            <a:ext cx="4572000" cy="2862322"/>
          </a:xfrm>
          <a:prstGeom prst="rect">
            <a:avLst/>
          </a:prstGeom>
        </p:spPr>
        <p:txBody>
          <a:bodyPr wrap="square">
            <a:spAutoFit/>
          </a:bodyPr>
          <a:lstStyle/>
          <a:p>
            <a:pPr>
              <a:buFont typeface="Arial"/>
              <a:buChar char="•"/>
            </a:pPr>
            <a:r>
              <a:rPr lang="en-US" sz="3600" dirty="0" smtClean="0"/>
              <a:t>2d no -- 1802:  Jefferson: Repeal of all internal revenue taxes </a:t>
            </a:r>
          </a:p>
          <a:p>
            <a:pPr>
              <a:buFont typeface="Arial"/>
              <a:buChar char="•"/>
            </a:pPr>
            <a:r>
              <a:rPr lang="en-US" sz="3600" dirty="0" smtClean="0"/>
              <a:t>2d yes – War of 1812</a:t>
            </a:r>
          </a:p>
          <a:p>
            <a:pPr>
              <a:buFont typeface="Arial"/>
              <a:buChar char="•"/>
            </a:pPr>
            <a:r>
              <a:rPr lang="en-US" sz="3600" dirty="0" smtClean="0"/>
              <a:t>3d no  -- 1817 </a:t>
            </a:r>
            <a:endParaRPr lang="en-US" sz="3600" dirty="0"/>
          </a:p>
        </p:txBody>
      </p:sp>
      <p:pic>
        <p:nvPicPr>
          <p:cNvPr id="4" name="Picture 3"/>
          <p:cNvPicPr>
            <a:picLocks noChangeAspect="1"/>
          </p:cNvPicPr>
          <p:nvPr/>
        </p:nvPicPr>
        <p:blipFill>
          <a:blip r:embed="rId2"/>
          <a:stretch>
            <a:fillRect/>
          </a:stretch>
        </p:blipFill>
        <p:spPr>
          <a:xfrm>
            <a:off x="4876800" y="3886200"/>
            <a:ext cx="3302000" cy="2286000"/>
          </a:xfrm>
          <a:prstGeom prst="rect">
            <a:avLst/>
          </a:prstGeom>
        </p:spPr>
      </p:pic>
      <p:sp>
        <p:nvSpPr>
          <p:cNvPr id="6" name="Title 5"/>
          <p:cNvSpPr>
            <a:spLocks noGrp="1"/>
          </p:cNvSpPr>
          <p:nvPr>
            <p:ph type="title"/>
          </p:nvPr>
        </p:nvSpPr>
        <p:spPr>
          <a:xfrm>
            <a:off x="457200" y="274638"/>
            <a:ext cx="8229600" cy="792162"/>
          </a:xfrm>
        </p:spPr>
        <p:txBody>
          <a:bodyPr/>
          <a:lstStyle/>
          <a:p>
            <a:r>
              <a:rPr lang="en-US" dirty="0" smtClean="0"/>
              <a:t>Whether</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752600" y="1417638"/>
            <a:ext cx="5715000" cy="3416320"/>
          </a:xfrm>
          <a:prstGeom prst="rect">
            <a:avLst/>
          </a:prstGeom>
        </p:spPr>
        <p:txBody>
          <a:bodyPr wrap="square">
            <a:spAutoFit/>
          </a:bodyPr>
          <a:lstStyle/>
          <a:p>
            <a:pPr>
              <a:buFont typeface="Arial"/>
              <a:buChar char="•"/>
            </a:pPr>
            <a:r>
              <a:rPr lang="en-US" sz="3600" dirty="0" smtClean="0"/>
              <a:t>As the Civil War began: Without tax, retail price  25 to 50 cents</a:t>
            </a:r>
          </a:p>
          <a:p>
            <a:pPr>
              <a:buFont typeface="Arial"/>
              <a:buChar char="•"/>
            </a:pPr>
            <a:r>
              <a:rPr lang="en-US" sz="3600" dirty="0" smtClean="0"/>
              <a:t>New 1862 Federal tax covered all uses, like fuel</a:t>
            </a:r>
          </a:p>
          <a:p>
            <a:pPr>
              <a:buFont typeface="Arial"/>
              <a:buChar char="•"/>
            </a:pPr>
            <a:r>
              <a:rPr lang="en-US" sz="3600" dirty="0" smtClean="0"/>
              <a:t>Maintained until 1919 </a:t>
            </a:r>
          </a:p>
        </p:txBody>
      </p:sp>
      <p:sp>
        <p:nvSpPr>
          <p:cNvPr id="5" name="Title 4"/>
          <p:cNvSpPr>
            <a:spLocks noGrp="1"/>
          </p:cNvSpPr>
          <p:nvPr>
            <p:ph type="title"/>
          </p:nvPr>
        </p:nvSpPr>
        <p:spPr/>
        <p:txBody>
          <a:bodyPr/>
          <a:lstStyle/>
          <a:p>
            <a:r>
              <a:rPr lang="en-US" dirty="0" smtClean="0"/>
              <a:t>Whether: 3d yes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371600" y="1676400"/>
            <a:ext cx="6324600" cy="3416320"/>
          </a:xfrm>
          <a:prstGeom prst="rect">
            <a:avLst/>
          </a:prstGeom>
        </p:spPr>
        <p:txBody>
          <a:bodyPr wrap="square">
            <a:spAutoFit/>
          </a:bodyPr>
          <a:lstStyle/>
          <a:p>
            <a:pPr>
              <a:buFont typeface="Arial"/>
              <a:buChar char="•"/>
            </a:pPr>
            <a:r>
              <a:rPr lang="en-US" sz="3600" dirty="0" smtClean="0"/>
              <a:t>“Organized </a:t>
            </a:r>
            <a:r>
              <a:rPr lang="en-US" sz="3600" dirty="0" err="1" smtClean="0"/>
              <a:t>drys</a:t>
            </a:r>
            <a:r>
              <a:rPr lang="en-US" sz="3600" dirty="0" smtClean="0"/>
              <a:t> had supported the income tax [16</a:t>
            </a:r>
            <a:r>
              <a:rPr lang="en-US" sz="3600" baseline="30000" dirty="0" smtClean="0"/>
              <a:t>th</a:t>
            </a:r>
            <a:r>
              <a:rPr lang="en-US" sz="3600" dirty="0" smtClean="0"/>
              <a:t> Amendment]. . . in 1913 . . . to breathe life into Prohibition.” </a:t>
            </a:r>
            <a:r>
              <a:rPr lang="en-US" sz="3600" i="1" dirty="0" smtClean="0"/>
              <a:t>Last Call </a:t>
            </a:r>
            <a:r>
              <a:rPr lang="en-US" sz="3600" dirty="0" smtClean="0"/>
              <a:t>by Dan </a:t>
            </a:r>
            <a:r>
              <a:rPr lang="en-US" sz="3600" dirty="0" err="1" smtClean="0"/>
              <a:t>Okrent</a:t>
            </a:r>
            <a:endParaRPr lang="en-US" sz="3600" dirty="0" smtClean="0"/>
          </a:p>
          <a:p>
            <a:pPr>
              <a:buFont typeface="Arial"/>
              <a:buChar char="•"/>
            </a:pPr>
            <a:endParaRPr lang="en-US" sz="3600" dirty="0" smtClean="0"/>
          </a:p>
        </p:txBody>
      </p:sp>
      <p:sp>
        <p:nvSpPr>
          <p:cNvPr id="4" name="Title 3"/>
          <p:cNvSpPr>
            <a:spLocks noGrp="1"/>
          </p:cNvSpPr>
          <p:nvPr>
            <p:ph type="title"/>
          </p:nvPr>
        </p:nvSpPr>
        <p:spPr/>
        <p:txBody>
          <a:bodyPr/>
          <a:lstStyle/>
          <a:p>
            <a:r>
              <a:rPr lang="en-US" dirty="0" smtClean="0"/>
              <a:t>Whether</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98550" y="463550"/>
            <a:ext cx="6946900" cy="59309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Who -- Alcohol Oglesby </a:t>
            </a:r>
            <a:endParaRPr lang="en-US"/>
          </a:p>
        </p:txBody>
      </p:sp>
      <p:sp>
        <p:nvSpPr>
          <p:cNvPr id="3" name="Rectangle 2"/>
          <p:cNvSpPr/>
          <p:nvPr/>
        </p:nvSpPr>
        <p:spPr>
          <a:xfrm>
            <a:off x="1524000" y="1143000"/>
            <a:ext cx="5943600" cy="3785652"/>
          </a:xfrm>
          <a:prstGeom prst="rect">
            <a:avLst/>
          </a:prstGeom>
        </p:spPr>
        <p:txBody>
          <a:bodyPr wrap="square">
            <a:spAutoFit/>
          </a:bodyPr>
          <a:lstStyle/>
          <a:p>
            <a:r>
              <a:rPr lang="en-US" sz="3200" dirty="0" smtClean="0"/>
              <a:t>The Ku Klux Klan (KKK) and Woman's Christian Temperance Union (WCTU) shared a common interest in promoting and defending alcohol </a:t>
            </a:r>
            <a:r>
              <a:rPr lang="en-US" sz="3200" dirty="0" smtClean="0"/>
              <a:t>prohibition, </a:t>
            </a:r>
            <a:r>
              <a:rPr lang="en-US" sz="3200" dirty="0" smtClean="0"/>
              <a:t>women's suffrage</a:t>
            </a:r>
            <a:r>
              <a:rPr lang="en-US" sz="3200" dirty="0" smtClean="0"/>
              <a:t>, [and] hostility </a:t>
            </a:r>
            <a:r>
              <a:rPr lang="en-US" sz="3200" dirty="0" smtClean="0"/>
              <a:t>toward immigrants. </a:t>
            </a:r>
            <a:r>
              <a:rPr lang="en-US" sz="1600" dirty="0" smtClean="0"/>
              <a:t>http://www2.potsdam.edu/hansondj/Controversies/KKK-and-WCTU-Partners-in-Prohibition.html</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2286000" y="1417639"/>
            <a:ext cx="4572000" cy="646331"/>
          </a:xfrm>
          <a:prstGeom prst="rect">
            <a:avLst/>
          </a:prstGeom>
        </p:spPr>
        <p:txBody>
          <a:bodyPr wrap="square">
            <a:spAutoFit/>
          </a:bodyPr>
          <a:lstStyle/>
          <a:p>
            <a:pPr>
              <a:buFont typeface="Arial"/>
              <a:buChar char="•"/>
            </a:pPr>
            <a:r>
              <a:rPr lang="en-US" sz="3600" dirty="0" smtClean="0"/>
              <a:t>Pierre </a:t>
            </a:r>
            <a:r>
              <a:rPr lang="en-US" sz="3600" dirty="0" err="1" smtClean="0"/>
              <a:t>duPont</a:t>
            </a:r>
            <a:endParaRPr lang="en-US" sz="3600" dirty="0"/>
          </a:p>
        </p:txBody>
      </p:sp>
      <p:sp>
        <p:nvSpPr>
          <p:cNvPr id="3" name="Title 2"/>
          <p:cNvSpPr>
            <a:spLocks noGrp="1"/>
          </p:cNvSpPr>
          <p:nvPr>
            <p:ph type="title"/>
          </p:nvPr>
        </p:nvSpPr>
        <p:spPr/>
        <p:txBody>
          <a:bodyPr/>
          <a:lstStyle/>
          <a:p>
            <a:r>
              <a:rPr lang="en-US" dirty="0" smtClean="0"/>
              <a:t>Whether: 4</a:t>
            </a:r>
            <a:r>
              <a:rPr lang="en-US" baseline="30000" dirty="0" smtClean="0"/>
              <a:t>th</a:t>
            </a:r>
            <a:r>
              <a:rPr lang="en-US" dirty="0" smtClean="0"/>
              <a:t> yes in 1934</a:t>
            </a:r>
            <a:endParaRPr lang="en-US" dirty="0"/>
          </a:p>
        </p:txBody>
      </p:sp>
      <p:pic>
        <p:nvPicPr>
          <p:cNvPr id="4" name="Picture 3"/>
          <p:cNvPicPr>
            <a:picLocks noChangeAspect="1"/>
          </p:cNvPicPr>
          <p:nvPr/>
        </p:nvPicPr>
        <p:blipFill>
          <a:blip r:embed="rId2"/>
          <a:stretch>
            <a:fillRect/>
          </a:stretch>
        </p:blipFill>
        <p:spPr>
          <a:xfrm>
            <a:off x="1663700" y="2286000"/>
            <a:ext cx="5816600" cy="3302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Whether: Flashback to Colonial Carolina</a:t>
            </a:r>
            <a:endParaRPr lang="en-US" dirty="0"/>
          </a:p>
        </p:txBody>
      </p:sp>
      <p:sp>
        <p:nvSpPr>
          <p:cNvPr id="3" name="Rectangle 2"/>
          <p:cNvSpPr/>
          <p:nvPr/>
        </p:nvSpPr>
        <p:spPr>
          <a:xfrm>
            <a:off x="990600" y="1600200"/>
            <a:ext cx="7162800" cy="4247317"/>
          </a:xfrm>
          <a:prstGeom prst="rect">
            <a:avLst/>
          </a:prstGeom>
        </p:spPr>
        <p:txBody>
          <a:bodyPr wrap="square">
            <a:spAutoFit/>
          </a:bodyPr>
          <a:lstStyle/>
          <a:p>
            <a:pPr>
              <a:buFont typeface="Arial"/>
              <a:buChar char="•"/>
            </a:pPr>
            <a:r>
              <a:rPr lang="en-US" sz="2800" dirty="0" smtClean="0"/>
              <a:t>“During the reign of the Lords Proprietors, . . . import duties on liquors to the colony in North Carolina seem to have been negligible, or perhaps non-existent.”  Parker </a:t>
            </a:r>
          </a:p>
          <a:p>
            <a:pPr>
              <a:buFont typeface="Arial"/>
              <a:buChar char="•"/>
            </a:pPr>
            <a:r>
              <a:rPr lang="en-US" sz="2800" dirty="0" smtClean="0"/>
              <a:t>“Proprietors of North Carolina failed to establish an effective fiscal regime during 1680-1714.” </a:t>
            </a:r>
            <a:r>
              <a:rPr lang="en-US" sz="2800" dirty="0" err="1" smtClean="0"/>
              <a:t>Rabushka</a:t>
            </a:r>
            <a:endParaRPr lang="en-US" sz="2800" dirty="0" smtClean="0"/>
          </a:p>
          <a:p>
            <a:pPr>
              <a:buFont typeface="Arial"/>
              <a:buChar char="•"/>
            </a:pPr>
            <a:r>
              <a:rPr lang="en-US" sz="2800" dirty="0" smtClean="0"/>
              <a:t>1715 Tax on taverns</a:t>
            </a:r>
          </a:p>
          <a:p>
            <a:pPr>
              <a:buFont typeface="Arial"/>
              <a:buChar char="•"/>
            </a:pPr>
            <a:r>
              <a:rPr lang="en-US" sz="2800" dirty="0" smtClean="0"/>
              <a:t>1734 Liquor duty, rate unknown</a:t>
            </a:r>
          </a:p>
          <a:p>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From primitive to sophisticated</a:t>
            </a:r>
            <a:endParaRPr lang="en-US" dirty="0"/>
          </a:p>
        </p:txBody>
      </p:sp>
      <p:sp>
        <p:nvSpPr>
          <p:cNvPr id="3" name="Content Placeholder 2"/>
          <p:cNvSpPr>
            <a:spLocks noGrp="1"/>
          </p:cNvSpPr>
          <p:nvPr>
            <p:ph idx="1"/>
          </p:nvPr>
        </p:nvSpPr>
        <p:spPr>
          <a:xfrm>
            <a:off x="1828800" y="1600200"/>
            <a:ext cx="6858000" cy="4525963"/>
          </a:xfrm>
        </p:spPr>
        <p:txBody>
          <a:bodyPr>
            <a:normAutofit/>
          </a:bodyPr>
          <a:lstStyle/>
          <a:p>
            <a:r>
              <a:rPr lang="en-US" dirty="0" smtClean="0"/>
              <a:t>Licenses</a:t>
            </a:r>
          </a:p>
          <a:p>
            <a:r>
              <a:rPr lang="en-US" dirty="0" smtClean="0"/>
              <a:t>Duties</a:t>
            </a:r>
          </a:p>
          <a:p>
            <a:r>
              <a:rPr lang="en-US" dirty="0" smtClean="0"/>
              <a:t>Excises </a:t>
            </a:r>
          </a:p>
          <a:p>
            <a:r>
              <a:rPr lang="en-US" dirty="0" smtClean="0"/>
              <a:t>Farming </a:t>
            </a:r>
          </a:p>
          <a:p>
            <a:r>
              <a:rPr lang="en-US" dirty="0" smtClean="0"/>
              <a:t>Proxies</a:t>
            </a:r>
          </a:p>
          <a:p>
            <a:r>
              <a:rPr lang="en-US" dirty="0" smtClean="0"/>
              <a:t>More advanced tax bases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How: Tavern licenses</a:t>
            </a:r>
            <a:endParaRPr lang="en-US" dirty="0"/>
          </a:p>
        </p:txBody>
      </p:sp>
      <p:pic>
        <p:nvPicPr>
          <p:cNvPr id="4" name="Picture 3"/>
          <p:cNvPicPr>
            <a:picLocks noChangeAspect="1"/>
          </p:cNvPicPr>
          <p:nvPr/>
        </p:nvPicPr>
        <p:blipFill>
          <a:blip r:embed="rId2"/>
          <a:stretch>
            <a:fillRect/>
          </a:stretch>
        </p:blipFill>
        <p:spPr>
          <a:xfrm>
            <a:off x="1295400" y="1417638"/>
            <a:ext cx="6553200" cy="422116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How: Import duties</a:t>
            </a:r>
            <a:endParaRPr lang="en-US" dirty="0"/>
          </a:p>
        </p:txBody>
      </p:sp>
      <p:pic>
        <p:nvPicPr>
          <p:cNvPr id="5" name="Picture 4"/>
          <p:cNvPicPr>
            <a:picLocks noChangeAspect="1"/>
          </p:cNvPicPr>
          <p:nvPr/>
        </p:nvPicPr>
        <p:blipFill>
          <a:blip r:embed="rId2"/>
          <a:stretch>
            <a:fillRect/>
          </a:stretch>
        </p:blipFill>
        <p:spPr>
          <a:xfrm>
            <a:off x="831850" y="1828800"/>
            <a:ext cx="7480300" cy="38989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Forfeiture</a:t>
            </a:r>
            <a:endParaRPr lang="en-US" dirty="0"/>
          </a:p>
        </p:txBody>
      </p:sp>
      <p:sp>
        <p:nvSpPr>
          <p:cNvPr id="4" name="Rectangle 3"/>
          <p:cNvSpPr/>
          <p:nvPr/>
        </p:nvSpPr>
        <p:spPr>
          <a:xfrm>
            <a:off x="1676400" y="1417638"/>
            <a:ext cx="4876800" cy="3416320"/>
          </a:xfrm>
          <a:prstGeom prst="rect">
            <a:avLst/>
          </a:prstGeom>
        </p:spPr>
        <p:txBody>
          <a:bodyPr wrap="square">
            <a:spAutoFit/>
          </a:bodyPr>
          <a:lstStyle/>
          <a:p>
            <a:r>
              <a:rPr lang="en-US" sz="3600" dirty="0" smtClean="0"/>
              <a:t>1768 – of schooner for failure to pay British duties on Madeira; dismissal of </a:t>
            </a:r>
            <a:r>
              <a:rPr lang="en-US" sz="3600" i="1" dirty="0" smtClean="0"/>
              <a:t>in </a:t>
            </a:r>
            <a:r>
              <a:rPr lang="en-US" sz="3600" i="1" dirty="0" err="1" smtClean="0"/>
              <a:t>personam</a:t>
            </a:r>
            <a:r>
              <a:rPr lang="en-US" sz="3600" i="1" dirty="0" smtClean="0"/>
              <a:t> </a:t>
            </a:r>
            <a:r>
              <a:rPr lang="en-US" sz="3600" dirty="0" smtClean="0"/>
              <a:t>case (John Adams).   </a:t>
            </a:r>
          </a:p>
          <a:p>
            <a:endParaRPr lang="en-US" sz="3600" dirty="0"/>
          </a:p>
        </p:txBody>
      </p:sp>
      <p:pic>
        <p:nvPicPr>
          <p:cNvPr id="5" name="Content Placeholder 3" descr="JohnHancockSignature.jpg"/>
          <p:cNvPicPr>
            <a:picLocks noChangeAspect="1"/>
          </p:cNvPicPr>
          <p:nvPr/>
        </p:nvPicPr>
        <p:blipFill>
          <a:blip r:embed="rId2"/>
          <a:srcRect t="-44279" b="-44279"/>
          <a:stretch>
            <a:fillRect/>
          </a:stretch>
        </p:blipFill>
        <p:spPr>
          <a:xfrm>
            <a:off x="1219200" y="4252118"/>
            <a:ext cx="3048000" cy="2011363"/>
          </a:xfrm>
          <a:prstGeom prst="rect">
            <a:avLst/>
          </a:prstGeom>
        </p:spPr>
      </p:pic>
      <p:pic>
        <p:nvPicPr>
          <p:cNvPr id="6" name="Picture 5"/>
          <p:cNvPicPr>
            <a:picLocks noChangeAspect="1"/>
          </p:cNvPicPr>
          <p:nvPr/>
        </p:nvPicPr>
        <p:blipFill>
          <a:blip r:embed="rId3"/>
          <a:stretch>
            <a:fillRect/>
          </a:stretch>
        </p:blipFill>
        <p:spPr>
          <a:xfrm>
            <a:off x="5432425" y="3957658"/>
            <a:ext cx="2698750" cy="17526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371599"/>
          </a:xfrm>
        </p:spPr>
        <p:txBody>
          <a:bodyPr>
            <a:normAutofit fontScale="90000"/>
          </a:bodyPr>
          <a:lstStyle/>
          <a:p>
            <a:r>
              <a:rPr lang="en-US" dirty="0" smtClean="0"/>
              <a:t>How: Excises – harder to </a:t>
            </a:r>
            <a:r>
              <a:rPr lang="en-US" dirty="0" smtClean="0"/>
              <a:t>find all </a:t>
            </a:r>
            <a:r>
              <a:rPr lang="en-US" dirty="0" smtClean="0"/>
              <a:t>the alcohol</a:t>
            </a:r>
            <a:br>
              <a:rPr lang="en-US" dirty="0" smtClean="0"/>
            </a:br>
            <a:endParaRPr lang="en-US" dirty="0"/>
          </a:p>
        </p:txBody>
      </p:sp>
      <p:sp>
        <p:nvSpPr>
          <p:cNvPr id="3" name="Content Placeholder 2"/>
          <p:cNvSpPr>
            <a:spLocks noGrp="1"/>
          </p:cNvSpPr>
          <p:nvPr>
            <p:ph idx="1"/>
          </p:nvPr>
        </p:nvSpPr>
        <p:spPr>
          <a:xfrm>
            <a:off x="1524000" y="2195512"/>
            <a:ext cx="7162800" cy="4525963"/>
          </a:xfrm>
        </p:spPr>
        <p:txBody>
          <a:bodyPr>
            <a:normAutofit/>
          </a:bodyPr>
          <a:lstStyle/>
          <a:p>
            <a:pPr>
              <a:buNone/>
            </a:pPr>
            <a:r>
              <a:rPr lang="en-US" dirty="0" smtClean="0"/>
              <a:t>First excise:  New </a:t>
            </a:r>
            <a:r>
              <a:rPr lang="en-US" dirty="0" smtClean="0"/>
              <a:t>Amsterdam – 1640 – sailors and transients</a:t>
            </a:r>
            <a:r>
              <a:rPr lang="en-US" dirty="0" smtClean="0"/>
              <a:t> </a:t>
            </a:r>
          </a:p>
          <a:p>
            <a:pPr>
              <a:buNone/>
            </a:pPr>
            <a:r>
              <a:rPr lang="en-US" dirty="0" smtClean="0"/>
              <a:t>Early days:  Urban areas, troops</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smtClean="0"/>
              <a:t>How:</a:t>
            </a:r>
            <a:r>
              <a:rPr lang="en-US" dirty="0" smtClean="0"/>
              <a:t> Tax base</a:t>
            </a:r>
            <a:r>
              <a:rPr lang="en-US" dirty="0" smtClean="0"/>
              <a:t>: </a:t>
            </a:r>
            <a:r>
              <a:rPr lang="en-US" dirty="0" smtClean="0"/>
              <a:t>Volume</a:t>
            </a:r>
            <a:r>
              <a:rPr lang="en-US" dirty="0" smtClean="0"/>
              <a:t>,</a:t>
            </a:r>
            <a:r>
              <a:rPr lang="en-US" dirty="0" smtClean="0"/>
              <a:t> price, or potency?  </a:t>
            </a:r>
            <a:r>
              <a:rPr lang="en-US" dirty="0" smtClean="0"/>
              <a:t>Massachusetts</a:t>
            </a:r>
            <a:endParaRPr lang="en-US" dirty="0"/>
          </a:p>
        </p:txBody>
      </p:sp>
      <p:sp>
        <p:nvSpPr>
          <p:cNvPr id="4" name="Rectangle 3"/>
          <p:cNvSpPr/>
          <p:nvPr/>
        </p:nvSpPr>
        <p:spPr>
          <a:xfrm>
            <a:off x="2052221" y="2362200"/>
            <a:ext cx="5262979" cy="1938992"/>
          </a:xfrm>
          <a:prstGeom prst="rect">
            <a:avLst/>
          </a:prstGeom>
        </p:spPr>
        <p:txBody>
          <a:bodyPr wrap="square">
            <a:spAutoFit/>
          </a:bodyPr>
          <a:lstStyle/>
          <a:p>
            <a:pPr>
              <a:buFont typeface="Arial"/>
              <a:buChar char="•"/>
            </a:pPr>
            <a:r>
              <a:rPr lang="en-US" sz="4000" dirty="0" smtClean="0"/>
              <a:t>1641: </a:t>
            </a:r>
            <a:r>
              <a:rPr lang="en-US" sz="4000" dirty="0" err="1" smtClean="0"/>
              <a:t>gallonage</a:t>
            </a:r>
            <a:endParaRPr lang="en-US" sz="4000" dirty="0" smtClean="0"/>
          </a:p>
          <a:p>
            <a:pPr>
              <a:buFont typeface="Arial"/>
              <a:buChar char="•"/>
            </a:pPr>
            <a:r>
              <a:rPr lang="en-US" sz="4000" dirty="0" smtClean="0"/>
              <a:t>1645: ad valorem</a:t>
            </a:r>
          </a:p>
          <a:p>
            <a:pPr>
              <a:buFont typeface="Arial"/>
              <a:buChar char="•"/>
            </a:pPr>
            <a:r>
              <a:rPr lang="en-US" sz="4000" dirty="0" smtClean="0"/>
              <a:t>1648: back to </a:t>
            </a:r>
            <a:r>
              <a:rPr lang="en-US" sz="4000" dirty="0" err="1" smtClean="0"/>
              <a:t>gallonage</a:t>
            </a:r>
            <a:r>
              <a:rPr lang="en-US" sz="4000" dirty="0" smtClean="0"/>
              <a:t> </a:t>
            </a:r>
            <a:endParaRPr lang="en-US" sz="4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How: CSA excises: 25 percent, </a:t>
            </a:r>
            <a:r>
              <a:rPr lang="en-US" sz="3200" b="1" dirty="0" smtClean="0"/>
              <a:t>not </a:t>
            </a:r>
            <a:r>
              <a:rPr lang="en-US" sz="3200" dirty="0" smtClean="0"/>
              <a:t>volume</a:t>
            </a:r>
            <a:endParaRPr lang="en-US" sz="3200" dirty="0"/>
          </a:p>
        </p:txBody>
      </p:sp>
      <p:sp>
        <p:nvSpPr>
          <p:cNvPr id="4" name="Rectangle 3"/>
          <p:cNvSpPr/>
          <p:nvPr/>
        </p:nvSpPr>
        <p:spPr>
          <a:xfrm>
            <a:off x="838200" y="1417638"/>
            <a:ext cx="7467600" cy="4401205"/>
          </a:xfrm>
          <a:prstGeom prst="rect">
            <a:avLst/>
          </a:prstGeom>
        </p:spPr>
        <p:txBody>
          <a:bodyPr wrap="square">
            <a:spAutoFit/>
          </a:bodyPr>
          <a:lstStyle/>
          <a:p>
            <a:r>
              <a:rPr lang="en-US" sz="2000" dirty="0" smtClean="0"/>
              <a:t>Alabaster and spar ornaments; anchovies, sardines and all other fish preserved in oil.  </a:t>
            </a:r>
            <a:r>
              <a:rPr lang="en-US" sz="2000" b="1" dirty="0" smtClean="0"/>
              <a:t>Brandy</a:t>
            </a:r>
            <a:r>
              <a:rPr lang="en-US" sz="2000" dirty="0" smtClean="0"/>
              <a:t> and other spirits distilled from grain or other materials, not otherwise provided for; billiard and bagatelle tables, and all other tables or boards on which games are played.  Composition tops for tables, or other articles of furniture; </a:t>
            </a:r>
            <a:r>
              <a:rPr lang="en-US" sz="2000" b="1" dirty="0" smtClean="0"/>
              <a:t>confectionary</a:t>
            </a:r>
            <a:r>
              <a:rPr lang="en-US" sz="2000" dirty="0" smtClean="0"/>
              <a:t>, comfits, sweetmeats, or fruits preserved in sugar, molasses, brandy or other </a:t>
            </a:r>
            <a:r>
              <a:rPr lang="en-US" sz="2000" b="1" dirty="0" smtClean="0"/>
              <a:t>liquors</a:t>
            </a:r>
            <a:r>
              <a:rPr lang="en-US" sz="2000" dirty="0" smtClean="0"/>
              <a:t>; cordials, absynthe, arrack, curacoa, kirschenwesser, liquers, maraschino, ratafia, and other spirituous beverages of a similar character.  Glass, cut.  Manufacturers of cedar-wood, granadilla, ebony, mahogany, rosewood and satin-wood.   Scagliola tops, for tables or other articles of furniture; segars, snuff, paper segars, and all other manufactures of </a:t>
            </a:r>
            <a:r>
              <a:rPr lang="en-US" sz="2000" b="1" dirty="0" smtClean="0"/>
              <a:t>tobacco</a:t>
            </a:r>
            <a:r>
              <a:rPr lang="en-US" sz="2000" dirty="0" smtClean="0"/>
              <a:t>.  </a:t>
            </a:r>
            <a:r>
              <a:rPr lang="en-US" sz="2000" b="1" dirty="0" smtClean="0"/>
              <a:t>Wines</a:t>
            </a:r>
            <a:r>
              <a:rPr lang="en-US" sz="2000" dirty="0" smtClean="0"/>
              <a:t>--Burgundy, champagne, clarets, madeira, port, sherry, and all other wines or imitations of wines.</a:t>
            </a:r>
            <a:endParaRPr lang="en-US"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in the USA: 1791 Whisky Tax	</a:t>
            </a:r>
            <a:endParaRPr lang="en-US" dirty="0"/>
          </a:p>
        </p:txBody>
      </p:sp>
      <p:sp>
        <p:nvSpPr>
          <p:cNvPr id="4" name="Rectangle 3"/>
          <p:cNvSpPr/>
          <p:nvPr/>
        </p:nvSpPr>
        <p:spPr>
          <a:xfrm>
            <a:off x="1447800" y="1905000"/>
            <a:ext cx="4343400" cy="3416320"/>
          </a:xfrm>
          <a:prstGeom prst="rect">
            <a:avLst/>
          </a:prstGeom>
        </p:spPr>
        <p:txBody>
          <a:bodyPr wrap="square">
            <a:spAutoFit/>
          </a:bodyPr>
          <a:lstStyle/>
          <a:p>
            <a:pPr>
              <a:buFont typeface="Arial"/>
              <a:buChar char="•"/>
            </a:pPr>
            <a:r>
              <a:rPr lang="en-US" sz="3600" dirty="0" smtClean="0"/>
              <a:t>Based on</a:t>
            </a:r>
            <a:r>
              <a:rPr lang="en-US" sz="3600" dirty="0" smtClean="0"/>
              <a:t> </a:t>
            </a:r>
            <a:r>
              <a:rPr lang="en-US" sz="3600" dirty="0" smtClean="0"/>
              <a:t>potency: </a:t>
            </a:r>
            <a:r>
              <a:rPr lang="en-US" sz="3600" dirty="0" smtClean="0"/>
              <a:t>volume </a:t>
            </a:r>
            <a:r>
              <a:rPr lang="en-US" sz="3600" dirty="0" smtClean="0"/>
              <a:t>and </a:t>
            </a:r>
            <a:r>
              <a:rPr lang="en-US" sz="3600" smtClean="0"/>
              <a:t>proof </a:t>
            </a:r>
            <a:r>
              <a:rPr lang="en-US" sz="3600" smtClean="0"/>
              <a:t>strength</a:t>
            </a:r>
          </a:p>
          <a:p>
            <a:pPr>
              <a:buFont typeface="Arial"/>
              <a:buChar char="•"/>
            </a:pPr>
            <a:r>
              <a:rPr lang="en-US" sz="3600" dirty="0" smtClean="0"/>
              <a:t>Alternative tax base: Still capacity</a:t>
            </a:r>
            <a:endParaRPr lang="en-US" sz="3600" dirty="0" smtClean="0"/>
          </a:p>
          <a:p>
            <a:r>
              <a:rPr lang="en-US" sz="3600" dirty="0" smtClean="0"/>
              <a:t> </a:t>
            </a:r>
            <a:endParaRPr lang="en-US" sz="3600" dirty="0"/>
          </a:p>
        </p:txBody>
      </p:sp>
      <p:pic>
        <p:nvPicPr>
          <p:cNvPr id="5" name="Picture 4"/>
          <p:cNvPicPr>
            <a:picLocks noChangeAspect="1"/>
          </p:cNvPicPr>
          <p:nvPr/>
        </p:nvPicPr>
        <p:blipFill>
          <a:blip r:embed="rId2"/>
          <a:stretch>
            <a:fillRect/>
          </a:stretch>
        </p:blipFill>
        <p:spPr>
          <a:xfrm>
            <a:off x="5791200" y="1905000"/>
            <a:ext cx="2743200" cy="39243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Tax farming</a:t>
            </a:r>
            <a:endParaRPr lang="en-US" dirty="0"/>
          </a:p>
        </p:txBody>
      </p:sp>
      <p:sp>
        <p:nvSpPr>
          <p:cNvPr id="3" name="Content Placeholder 2"/>
          <p:cNvSpPr>
            <a:spLocks noGrp="1"/>
          </p:cNvSpPr>
          <p:nvPr>
            <p:ph idx="1"/>
          </p:nvPr>
        </p:nvSpPr>
        <p:spPr>
          <a:xfrm>
            <a:off x="457200" y="1600200"/>
            <a:ext cx="3962400" cy="4525963"/>
          </a:xfrm>
        </p:spPr>
        <p:txBody>
          <a:bodyPr>
            <a:normAutofit/>
          </a:bodyPr>
          <a:lstStyle/>
          <a:p>
            <a:pPr indent="0"/>
            <a:r>
              <a:rPr lang="en-US" dirty="0" smtClean="0"/>
              <a:t>NA 1640 liquor, MA 1673 malt; NYC 1691 Liquor</a:t>
            </a:r>
          </a:p>
          <a:p>
            <a:pPr indent="0"/>
            <a:r>
              <a:rPr lang="en-US" dirty="0" smtClean="0"/>
              <a:t>NH 1721 – Revolution;</a:t>
            </a:r>
            <a:r>
              <a:rPr lang="en-US" dirty="0" smtClean="0"/>
              <a:t> tax farmers </a:t>
            </a:r>
            <a:r>
              <a:rPr lang="en-US" dirty="0" smtClean="0"/>
              <a:t>collected 2x what employees did</a:t>
            </a:r>
          </a:p>
          <a:p>
            <a:endParaRPr lang="en-US" dirty="0"/>
          </a:p>
        </p:txBody>
      </p:sp>
      <p:pic>
        <p:nvPicPr>
          <p:cNvPr id="5" name="Picture 4"/>
          <p:cNvPicPr>
            <a:picLocks noChangeAspect="1"/>
          </p:cNvPicPr>
          <p:nvPr/>
        </p:nvPicPr>
        <p:blipFill>
          <a:blip r:embed="rId2"/>
          <a:stretch>
            <a:fillRect/>
          </a:stretch>
        </p:blipFill>
        <p:spPr>
          <a:xfrm>
            <a:off x="5003800" y="1600200"/>
            <a:ext cx="2616200" cy="3992563"/>
          </a:xfrm>
          <a:prstGeom prst="rect">
            <a:avLst/>
          </a:prstGeom>
        </p:spPr>
      </p:pic>
      <p:sp>
        <p:nvSpPr>
          <p:cNvPr id="7" name="Rectangle 6"/>
          <p:cNvSpPr/>
          <p:nvPr/>
        </p:nvSpPr>
        <p:spPr>
          <a:xfrm>
            <a:off x="6019800" y="5592763"/>
            <a:ext cx="1159292" cy="369332"/>
          </a:xfrm>
          <a:prstGeom prst="rect">
            <a:avLst/>
          </a:prstGeom>
        </p:spPr>
        <p:txBody>
          <a:bodyPr wrap="none">
            <a:spAutoFit/>
          </a:bodyPr>
          <a:lstStyle/>
          <a:p>
            <a:r>
              <a:rPr lang="en-US" dirty="0" err="1" smtClean="0"/>
              <a:t>Zacchaeus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Proxies for alcohol</a:t>
            </a:r>
            <a:endParaRPr lang="en-US" dirty="0"/>
          </a:p>
        </p:txBody>
      </p:sp>
      <p:sp>
        <p:nvSpPr>
          <p:cNvPr id="3" name="Content Placeholder 2"/>
          <p:cNvSpPr>
            <a:spLocks noGrp="1"/>
          </p:cNvSpPr>
          <p:nvPr>
            <p:ph idx="1"/>
          </p:nvPr>
        </p:nvSpPr>
        <p:spPr>
          <a:xfrm>
            <a:off x="1295400" y="1219200"/>
            <a:ext cx="6324600" cy="4906963"/>
          </a:xfrm>
        </p:spPr>
        <p:txBody>
          <a:bodyPr>
            <a:normAutofit/>
          </a:bodyPr>
          <a:lstStyle/>
          <a:p>
            <a:r>
              <a:rPr lang="en-US" dirty="0" smtClean="0"/>
              <a:t>MA 1673 malt</a:t>
            </a:r>
          </a:p>
          <a:p>
            <a:r>
              <a:rPr lang="en-US" dirty="0" smtClean="0"/>
              <a:t>1764 British Sugar Act:  Molasses tax doubled – and enforced.</a:t>
            </a:r>
          </a:p>
          <a:p>
            <a:endParaRPr lang="en-US" dirty="0" smtClean="0"/>
          </a:p>
        </p:txBody>
      </p:sp>
      <p:pic>
        <p:nvPicPr>
          <p:cNvPr id="4" name="Picture 3"/>
          <p:cNvPicPr>
            <a:picLocks noChangeAspect="1"/>
          </p:cNvPicPr>
          <p:nvPr/>
        </p:nvPicPr>
        <p:blipFill>
          <a:blip r:embed="rId2"/>
          <a:stretch>
            <a:fillRect/>
          </a:stretch>
        </p:blipFill>
        <p:spPr>
          <a:xfrm>
            <a:off x="1981200" y="3001963"/>
            <a:ext cx="4851400" cy="31242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066800" y="1752600"/>
            <a:ext cx="6629400" cy="2308324"/>
          </a:xfrm>
          <a:prstGeom prst="rect">
            <a:avLst/>
          </a:prstGeom>
        </p:spPr>
        <p:txBody>
          <a:bodyPr wrap="square">
            <a:spAutoFit/>
          </a:bodyPr>
          <a:lstStyle/>
          <a:p>
            <a:pPr>
              <a:buFont typeface="Arial"/>
              <a:buChar char="•"/>
            </a:pPr>
            <a:r>
              <a:rPr lang="en-US" sz="3600" dirty="0" smtClean="0"/>
              <a:t>Post Civil War</a:t>
            </a:r>
          </a:p>
          <a:p>
            <a:pPr>
              <a:buFont typeface="Arial"/>
              <a:buChar char="•"/>
            </a:pPr>
            <a:r>
              <a:rPr lang="en-US" sz="3600" dirty="0" smtClean="0"/>
              <a:t>Fighting the KKK </a:t>
            </a:r>
          </a:p>
          <a:p>
            <a:pPr>
              <a:buFont typeface="Arial"/>
              <a:buChar char="•"/>
            </a:pPr>
            <a:r>
              <a:rPr lang="en-US" sz="3600" dirty="0" smtClean="0"/>
              <a:t>1879 Posse </a:t>
            </a:r>
            <a:r>
              <a:rPr lang="en-US" sz="3600" dirty="0" err="1" smtClean="0"/>
              <a:t>Comitatus</a:t>
            </a:r>
            <a:r>
              <a:rPr lang="en-US" sz="3600" dirty="0" smtClean="0"/>
              <a:t> Act -- Democrats</a:t>
            </a:r>
          </a:p>
        </p:txBody>
      </p:sp>
      <p:sp>
        <p:nvSpPr>
          <p:cNvPr id="4" name="Title 3"/>
          <p:cNvSpPr>
            <a:spLocks noGrp="1"/>
          </p:cNvSpPr>
          <p:nvPr>
            <p:ph type="title"/>
          </p:nvPr>
        </p:nvSpPr>
        <p:spPr>
          <a:xfrm>
            <a:off x="457200" y="533400"/>
            <a:ext cx="8229600" cy="884238"/>
          </a:xfrm>
        </p:spPr>
        <p:txBody>
          <a:bodyPr>
            <a:normAutofit fontScale="90000"/>
          </a:bodyPr>
          <a:lstStyle/>
          <a:p>
            <a:r>
              <a:rPr lang="en-US" dirty="0" smtClean="0"/>
              <a:t>How: Military collections</a:t>
            </a:r>
            <a:br>
              <a:rPr lang="en-US" dirty="0" smtClean="0"/>
            </a:br>
            <a:endParaRPr lang="en-US" dirty="0"/>
          </a:p>
        </p:txBody>
      </p:sp>
      <p:pic>
        <p:nvPicPr>
          <p:cNvPr id="6" name="Picture 5"/>
          <p:cNvPicPr>
            <a:picLocks noChangeAspect="1"/>
          </p:cNvPicPr>
          <p:nvPr/>
        </p:nvPicPr>
        <p:blipFill>
          <a:blip r:embed="rId2"/>
          <a:stretch>
            <a:fillRect/>
          </a:stretch>
        </p:blipFill>
        <p:spPr>
          <a:xfrm>
            <a:off x="4495800" y="4060924"/>
            <a:ext cx="2755900" cy="213995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91200" y="1417638"/>
            <a:ext cx="2895600" cy="3748567"/>
          </a:xfrm>
          <a:prstGeom prst="rect">
            <a:avLst/>
          </a:prstGeom>
        </p:spPr>
      </p:pic>
      <p:sp>
        <p:nvSpPr>
          <p:cNvPr id="3" name="Rectangle 2"/>
          <p:cNvSpPr/>
          <p:nvPr/>
        </p:nvSpPr>
        <p:spPr>
          <a:xfrm>
            <a:off x="1066801" y="1417638"/>
            <a:ext cx="4572000" cy="4401205"/>
          </a:xfrm>
          <a:prstGeom prst="rect">
            <a:avLst/>
          </a:prstGeom>
        </p:spPr>
        <p:txBody>
          <a:bodyPr wrap="square">
            <a:spAutoFit/>
          </a:bodyPr>
          <a:lstStyle/>
          <a:p>
            <a:pPr>
              <a:buFont typeface="Arial"/>
              <a:buChar char="•"/>
            </a:pPr>
            <a:r>
              <a:rPr lang="en-US" sz="4000" dirty="0" smtClean="0"/>
              <a:t>BAC:  “Healthy” drinking</a:t>
            </a:r>
          </a:p>
          <a:p>
            <a:pPr>
              <a:buFont typeface="Arial"/>
              <a:buChar char="•"/>
            </a:pPr>
            <a:r>
              <a:rPr lang="en-US" sz="4000" dirty="0" smtClean="0"/>
              <a:t>Then taxed exponentially</a:t>
            </a:r>
          </a:p>
          <a:p>
            <a:pPr>
              <a:buFont typeface="Arial"/>
              <a:buChar char="•"/>
            </a:pPr>
            <a:endParaRPr lang="en-US" sz="4000" dirty="0" smtClean="0"/>
          </a:p>
          <a:p>
            <a:pPr>
              <a:buFont typeface="Arial"/>
              <a:buChar char="•"/>
            </a:pPr>
            <a:endParaRPr lang="en-US" sz="4000" dirty="0" smtClean="0"/>
          </a:p>
          <a:p>
            <a:pPr>
              <a:buFont typeface="Arial"/>
              <a:buChar char="•"/>
            </a:pPr>
            <a:r>
              <a:rPr lang="en-US" sz="4000" dirty="0" smtClean="0"/>
              <a:t>Genetic testing? </a:t>
            </a:r>
          </a:p>
        </p:txBody>
      </p:sp>
      <p:sp>
        <p:nvSpPr>
          <p:cNvPr id="4" name="Title 3"/>
          <p:cNvSpPr>
            <a:spLocks noGrp="1"/>
          </p:cNvSpPr>
          <p:nvPr>
            <p:ph type="title"/>
          </p:nvPr>
        </p:nvSpPr>
        <p:spPr>
          <a:xfrm>
            <a:off x="457200" y="533400"/>
            <a:ext cx="8229600" cy="1143000"/>
          </a:xfrm>
        </p:spPr>
        <p:txBody>
          <a:bodyPr>
            <a:normAutofit fontScale="90000"/>
          </a:bodyPr>
          <a:lstStyle/>
          <a:p>
            <a:r>
              <a:rPr lang="en-US" dirty="0" smtClean="0"/>
              <a:t>How: Economists’ Dystopia</a:t>
            </a:r>
            <a:br>
              <a:rPr lang="en-US" dirty="0" smtClean="0"/>
            </a:br>
            <a:endParaRPr lang="en-US" dirty="0"/>
          </a:p>
        </p:txBody>
      </p:sp>
      <p:pic>
        <p:nvPicPr>
          <p:cNvPr id="6" name="Picture 5"/>
          <p:cNvPicPr>
            <a:picLocks noChangeAspect="1"/>
          </p:cNvPicPr>
          <p:nvPr/>
        </p:nvPicPr>
        <p:blipFill>
          <a:blip r:embed="rId3"/>
          <a:stretch>
            <a:fillRect/>
          </a:stretch>
        </p:blipFill>
        <p:spPr>
          <a:xfrm>
            <a:off x="2057400" y="4175605"/>
            <a:ext cx="2133600" cy="9906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More dystopia</a:t>
            </a:r>
            <a:endParaRPr lang="en-US" dirty="0"/>
          </a:p>
        </p:txBody>
      </p:sp>
      <p:sp>
        <p:nvSpPr>
          <p:cNvPr id="3" name="Rectangle 2"/>
          <p:cNvSpPr/>
          <p:nvPr/>
        </p:nvSpPr>
        <p:spPr>
          <a:xfrm>
            <a:off x="1371600" y="1417639"/>
            <a:ext cx="6781800" cy="3785652"/>
          </a:xfrm>
          <a:prstGeom prst="rect">
            <a:avLst/>
          </a:prstGeom>
        </p:spPr>
        <p:txBody>
          <a:bodyPr wrap="square">
            <a:spAutoFit/>
          </a:bodyPr>
          <a:lstStyle/>
          <a:p>
            <a:pPr>
              <a:buFont typeface="Arial"/>
              <a:buChar char="•"/>
            </a:pPr>
            <a:r>
              <a:rPr lang="en-US" sz="3200" dirty="0" smtClean="0"/>
              <a:t>Progressivity: “</a:t>
            </a:r>
            <a:r>
              <a:rPr lang="en-US" sz="3200" dirty="0" smtClean="0"/>
              <a:t>Using cellular phones, the police can now tap into official tax records, which in Finland are open to the public, and learn within seconds a driver's reported income and the corresponding traffic fine.” </a:t>
            </a:r>
            <a:r>
              <a:rPr lang="en-US" sz="1600" dirty="0" smtClean="0"/>
              <a:t>http://online.wsj.com/article/SB978398058976592586.html</a:t>
            </a:r>
          </a:p>
          <a:p>
            <a:pPr>
              <a:buFont typeface="Arial"/>
              <a:buChar char="•"/>
            </a:pPr>
            <a:r>
              <a:rPr lang="en-US" sz="3200" dirty="0" smtClean="0"/>
              <a:t>Lord, help us . . .</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685802" y="1676400"/>
          <a:ext cx="7620000" cy="3124199"/>
        </p:xfrm>
        <a:graphic>
          <a:graphicData uri="http://schemas.openxmlformats.org/drawingml/2006/table">
            <a:tbl>
              <a:tblPr/>
              <a:tblGrid>
                <a:gridCol w="1096929"/>
                <a:gridCol w="614280"/>
                <a:gridCol w="599655"/>
                <a:gridCol w="614280"/>
                <a:gridCol w="687409"/>
                <a:gridCol w="687409"/>
                <a:gridCol w="672782"/>
                <a:gridCol w="643532"/>
                <a:gridCol w="599655"/>
                <a:gridCol w="614280"/>
                <a:gridCol w="789789"/>
              </a:tblGrid>
              <a:tr h="449893">
                <a:tc>
                  <a:txBody>
                    <a:bodyPr/>
                    <a:lstStyle/>
                    <a:p>
                      <a:pPr algn="l" fontAlgn="b"/>
                      <a:r>
                        <a:rPr lang="en-US" sz="1600" b="0" i="0" u="none" strike="noStrike" dirty="0">
                          <a:latin typeface="Verdana"/>
                        </a:rPr>
                        <a:t>Year</a:t>
                      </a:r>
                    </a:p>
                  </a:txBody>
                  <a:tcPr marL="11701" marR="11701" marT="117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1863</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1864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1874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1884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1894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1904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1914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1924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1934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1944</a:t>
                      </a:r>
                    </a:p>
                  </a:txBody>
                  <a:tcPr marL="11701" marR="11701" marT="117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72265">
                <a:tc>
                  <a:txBody>
                    <a:bodyPr/>
                    <a:lstStyle/>
                    <a:p>
                      <a:pPr algn="l" fontAlgn="b"/>
                      <a:r>
                        <a:rPr lang="en-US" sz="1600" b="0" i="0" u="none" strike="noStrike" dirty="0" smtClean="0">
                          <a:latin typeface="Verdana"/>
                        </a:rPr>
                        <a:t>Federal Alcohol </a:t>
                      </a:r>
                      <a:r>
                        <a:rPr lang="en-US" sz="1600" b="0" i="0" u="none" strike="noStrike" dirty="0">
                          <a:latin typeface="Verdana"/>
                        </a:rPr>
                        <a:t>taxes ($million)</a:t>
                      </a:r>
                    </a:p>
                  </a:txBody>
                  <a:tcPr marL="11701" marR="11701" marT="117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$6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$33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$59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$95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$117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$185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$226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$28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$259 </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$1,619 </a:t>
                      </a:r>
                    </a:p>
                  </a:txBody>
                  <a:tcPr marL="11701" marR="11701" marT="117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02041">
                <a:tc>
                  <a:txBody>
                    <a:bodyPr/>
                    <a:lstStyle/>
                    <a:p>
                      <a:pPr algn="l" fontAlgn="b"/>
                      <a:r>
                        <a:rPr lang="en-US" sz="1600" b="0" i="0" u="none" strike="noStrike" dirty="0" smtClean="0">
                          <a:latin typeface="Verdana"/>
                        </a:rPr>
                        <a:t>Federal Alcohol </a:t>
                      </a:r>
                      <a:r>
                        <a:rPr lang="en-US" sz="1600" b="0" i="0" u="none" strike="noStrike" dirty="0">
                          <a:latin typeface="Verdana"/>
                        </a:rPr>
                        <a:t>taxes over total</a:t>
                      </a:r>
                      <a:r>
                        <a:rPr lang="en-US" sz="1600" b="0" i="0" u="none" strike="noStrike" dirty="0" smtClean="0">
                          <a:latin typeface="Verdana"/>
                        </a:rPr>
                        <a:t> Federal taxes</a:t>
                      </a:r>
                      <a:endParaRPr lang="en-US" sz="1600" b="0" i="0" u="none" strike="noStrike" dirty="0">
                        <a:latin typeface="Verdana"/>
                      </a:endParaRPr>
                    </a:p>
                  </a:txBody>
                  <a:tcPr marL="11701" marR="11701" marT="117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6%</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15%</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22%</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30%</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42%</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37%</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34%</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1%</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Verdana"/>
                        </a:rPr>
                        <a:t>9%</a:t>
                      </a:r>
                    </a:p>
                  </a:txBody>
                  <a:tcPr marL="11701" marR="11701" marT="11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Verdana"/>
                        </a:rPr>
                        <a:t>4%</a:t>
                      </a:r>
                    </a:p>
                  </a:txBody>
                  <a:tcPr marL="11701" marR="11701" marT="117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Title 3"/>
          <p:cNvSpPr>
            <a:spLocks noGrp="1"/>
          </p:cNvSpPr>
          <p:nvPr>
            <p:ph type="title"/>
          </p:nvPr>
        </p:nvSpPr>
        <p:spPr/>
        <p:txBody>
          <a:bodyPr/>
          <a:lstStyle/>
          <a:p>
            <a:r>
              <a:rPr lang="en-US" dirty="0" smtClean="0"/>
              <a:t>How much?  Receipts, then rates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676400" y="1371600"/>
            <a:ext cx="5334000" cy="707886"/>
          </a:xfrm>
          <a:prstGeom prst="rect">
            <a:avLst/>
          </a:prstGeom>
        </p:spPr>
        <p:txBody>
          <a:bodyPr wrap="square">
            <a:spAutoFit/>
          </a:bodyPr>
          <a:lstStyle/>
          <a:p>
            <a:r>
              <a:rPr lang="en-US" sz="4000" dirty="0" smtClean="0"/>
              <a:t>What percentage now?  </a:t>
            </a:r>
            <a:endParaRPr lang="en-US" sz="4000" dirty="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533400"/>
            <a:ext cx="7239000" cy="5486400"/>
          </a:xfrm>
          <a:prstGeom prst="rect">
            <a:avLst/>
          </a:prstGeom>
        </p:spPr>
      </p:pic>
      <p:sp>
        <p:nvSpPr>
          <p:cNvPr id="3" name="Footer Placeholder 2"/>
          <p:cNvSpPr>
            <a:spLocks noGrp="1"/>
          </p:cNvSpPr>
          <p:nvPr>
            <p:ph type="ftr" sz="quarter" idx="11"/>
          </p:nvPr>
        </p:nvSpPr>
        <p:spPr/>
        <p:txBody>
          <a:bodyPr/>
          <a:lstStyle/>
          <a:p>
            <a:r>
              <a:rPr lang="en-US" dirty="0" smtClean="0">
                <a:solidFill>
                  <a:srgbClr val="000000"/>
                </a:solidFill>
                <a:latin typeface="Verdana"/>
                <a:ea typeface="Verdana"/>
                <a:cs typeface="Verdana"/>
              </a:rPr>
              <a:t>http://</a:t>
            </a:r>
            <a:r>
              <a:rPr lang="en-US" dirty="0" err="1" smtClean="0">
                <a:solidFill>
                  <a:srgbClr val="000000"/>
                </a:solidFill>
                <a:latin typeface="Verdana"/>
                <a:ea typeface="Verdana"/>
                <a:cs typeface="Verdana"/>
              </a:rPr>
              <a:t>www.whitehouse.gov/omb/budget/Historicals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0350" y="304800"/>
            <a:ext cx="8623300" cy="6096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9150" y="1263650"/>
            <a:ext cx="7505700" cy="43307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838200"/>
            <a:ext cx="7391400" cy="51816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much? From receipts to </a:t>
            </a:r>
            <a:r>
              <a:rPr lang="en-US" dirty="0" smtClean="0"/>
              <a:t>r</a:t>
            </a:r>
            <a:r>
              <a:rPr lang="en-US" dirty="0" smtClean="0"/>
              <a:t>ates </a:t>
            </a:r>
            <a:endParaRPr lang="en-US" dirty="0"/>
          </a:p>
        </p:txBody>
      </p:sp>
      <p:sp>
        <p:nvSpPr>
          <p:cNvPr id="4" name="Rectangle 3"/>
          <p:cNvSpPr/>
          <p:nvPr/>
        </p:nvSpPr>
        <p:spPr>
          <a:xfrm>
            <a:off x="990600" y="1676400"/>
            <a:ext cx="6553200" cy="2862322"/>
          </a:xfrm>
          <a:prstGeom prst="rect">
            <a:avLst/>
          </a:prstGeom>
        </p:spPr>
        <p:txBody>
          <a:bodyPr wrap="square">
            <a:spAutoFit/>
          </a:bodyPr>
          <a:lstStyle/>
          <a:p>
            <a:r>
              <a:rPr lang="en-US" sz="3600" dirty="0" smtClean="0"/>
              <a:t>1791:  </a:t>
            </a:r>
          </a:p>
          <a:p>
            <a:pPr>
              <a:buFont typeface="Arial"/>
              <a:buChar char="•"/>
            </a:pPr>
            <a:r>
              <a:rPr lang="en-US" sz="3600" dirty="0" smtClean="0"/>
              <a:t>Domestic materials:  25 cents </a:t>
            </a:r>
            <a:r>
              <a:rPr lang="en-US" sz="3600" dirty="0" smtClean="0"/>
              <a:t>per proof gallon</a:t>
            </a:r>
            <a:endParaRPr lang="en-US" sz="3600" dirty="0" smtClean="0"/>
          </a:p>
          <a:p>
            <a:pPr>
              <a:buFont typeface="Arial"/>
              <a:buChar char="•"/>
            </a:pPr>
            <a:r>
              <a:rPr lang="en-US" sz="3600" dirty="0" smtClean="0"/>
              <a:t>Imported materials: 30 </a:t>
            </a:r>
            <a:r>
              <a:rPr lang="en-US" sz="3600" dirty="0" smtClean="0"/>
              <a:t>cents per proof gallon</a:t>
            </a:r>
            <a:endParaRPr lang="en-US" sz="3600" dirty="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a:t>
            </a:r>
            <a:r>
              <a:rPr lang="en-US" dirty="0" smtClean="0"/>
              <a:t>rates</a:t>
            </a:r>
            <a:endParaRPr lang="en-US" dirty="0"/>
          </a:p>
        </p:txBody>
      </p:sp>
      <p:graphicFrame>
        <p:nvGraphicFramePr>
          <p:cNvPr id="3" name="Table 2"/>
          <p:cNvGraphicFramePr>
            <a:graphicFrameLocks noGrp="1"/>
          </p:cNvGraphicFramePr>
          <p:nvPr/>
        </p:nvGraphicFramePr>
        <p:xfrm>
          <a:off x="914400" y="1417638"/>
          <a:ext cx="7086600" cy="4084635"/>
        </p:xfrm>
        <a:graphic>
          <a:graphicData uri="http://schemas.openxmlformats.org/drawingml/2006/table">
            <a:tbl>
              <a:tblPr/>
              <a:tblGrid>
                <a:gridCol w="2362200"/>
                <a:gridCol w="2895600"/>
                <a:gridCol w="1828800"/>
              </a:tblGrid>
              <a:tr h="489269">
                <a:tc gridSpan="2">
                  <a:txBody>
                    <a:bodyPr/>
                    <a:lstStyle/>
                    <a:p>
                      <a:pPr algn="l" fontAlgn="b"/>
                      <a:r>
                        <a:rPr lang="en-US" sz="2400" b="0" i="0" u="none" strike="noStrike" dirty="0" smtClean="0">
                          <a:latin typeface="Verdana"/>
                        </a:rPr>
                        <a:t>Spirits – Civil</a:t>
                      </a:r>
                      <a:r>
                        <a:rPr lang="en-US" sz="2400" b="0" i="0" u="none" strike="noStrike" baseline="0" dirty="0" smtClean="0">
                          <a:latin typeface="Verdana"/>
                        </a:rPr>
                        <a:t> War</a:t>
                      </a:r>
                      <a:endParaRPr lang="en-US" sz="2400" b="0" i="0" u="none" strike="noStrike" dirty="0">
                        <a:latin typeface="Verdana"/>
                      </a:endParaRP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400" b="0" i="0" u="none" strike="noStrike" dirty="0">
                        <a:latin typeface="Verdana"/>
                      </a:endParaRPr>
                    </a:p>
                  </a:txBody>
                  <a:tcPr marL="12700" marR="12700" marT="12700" marB="0" anchor="b">
                    <a:lnL>
                      <a:noFill/>
                    </a:lnL>
                    <a:lnR>
                      <a:noFill/>
                    </a:lnR>
                    <a:lnT>
                      <a:noFill/>
                    </a:lnT>
                    <a:lnB>
                      <a:noFill/>
                    </a:lnB>
                  </a:tcPr>
                </a:tc>
              </a:tr>
              <a:tr h="998211">
                <a:tc>
                  <a:txBody>
                    <a:bodyPr/>
                    <a:lstStyle/>
                    <a:p>
                      <a:pPr algn="l" fontAlgn="b"/>
                      <a:r>
                        <a:rPr lang="en-US" sz="2400" b="0" i="0" u="none" strike="noStrike" dirty="0">
                          <a:latin typeface="Verdana"/>
                        </a:rPr>
                        <a:t>FROM</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TO</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per proof gallon</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08/01/1862</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03/07/1864</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$0.20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03/07/1864</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07/01/1864</a:t>
                      </a:r>
                    </a:p>
                  </a:txBody>
                  <a:tcPr marL="12700" marR="12700" marT="12700" marB="0" anchor="b">
                    <a:lnL>
                      <a:noFill/>
                    </a:lnL>
                    <a:lnR>
                      <a:noFill/>
                    </a:lnR>
                    <a:lnT>
                      <a:noFill/>
                    </a:lnT>
                    <a:lnB>
                      <a:noFill/>
                    </a:lnB>
                  </a:tcPr>
                </a:tc>
                <a:tc>
                  <a:txBody>
                    <a:bodyPr/>
                    <a:lstStyle/>
                    <a:p>
                      <a:pPr algn="r" fontAlgn="b"/>
                      <a:r>
                        <a:rPr lang="en-US" sz="2400" b="0" i="0" u="none" strike="noStrike">
                          <a:latin typeface="Verdana"/>
                        </a:rPr>
                        <a:t>$0.60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07/01/1864</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01/01/1865</a:t>
                      </a:r>
                    </a:p>
                  </a:txBody>
                  <a:tcPr marL="12700" marR="12700" marT="12700" marB="0" anchor="b">
                    <a:lnL>
                      <a:noFill/>
                    </a:lnL>
                    <a:lnR>
                      <a:noFill/>
                    </a:lnR>
                    <a:lnT>
                      <a:noFill/>
                    </a:lnT>
                    <a:lnB>
                      <a:noFill/>
                    </a:lnB>
                  </a:tcPr>
                </a:tc>
                <a:tc>
                  <a:txBody>
                    <a:bodyPr/>
                    <a:lstStyle/>
                    <a:p>
                      <a:pPr algn="r" fontAlgn="b"/>
                      <a:r>
                        <a:rPr lang="en-US" sz="2400" b="0" i="0" u="none" strike="noStrike">
                          <a:latin typeface="Verdana"/>
                        </a:rPr>
                        <a:t>$1.50</a:t>
                      </a:r>
                    </a:p>
                  </a:txBody>
                  <a:tcPr marL="12700" marR="12700" marT="12700" marB="0" anchor="b">
                    <a:lnL>
                      <a:noFill/>
                    </a:lnL>
                    <a:lnR>
                      <a:noFill/>
                    </a:lnR>
                    <a:lnT>
                      <a:noFill/>
                    </a:lnT>
                    <a:lnB>
                      <a:noFill/>
                    </a:lnB>
                  </a:tcPr>
                </a:tc>
              </a:tr>
              <a:tr h="519431">
                <a:tc>
                  <a:txBody>
                    <a:bodyPr/>
                    <a:lstStyle/>
                    <a:p>
                      <a:pPr algn="l" fontAlgn="b"/>
                      <a:r>
                        <a:rPr lang="en-US" sz="2400" b="0" i="0" u="none" strike="noStrike" dirty="0">
                          <a:latin typeface="Verdana"/>
                        </a:rPr>
                        <a:t>01/01/1865</a:t>
                      </a:r>
                    </a:p>
                  </a:txBody>
                  <a:tcPr marL="12700" marR="12700" marT="12700" marB="0" anchor="b">
                    <a:lnL>
                      <a:noFill/>
                    </a:lnL>
                    <a:lnR>
                      <a:noFill/>
                    </a:lnR>
                    <a:lnT>
                      <a:noFill/>
                    </a:lnT>
                    <a:lnB>
                      <a:noFill/>
                    </a:lnB>
                  </a:tcPr>
                </a:tc>
                <a:tc>
                  <a:txBody>
                    <a:bodyPr/>
                    <a:lstStyle/>
                    <a:p>
                      <a:pPr algn="l" fontAlgn="b"/>
                      <a:r>
                        <a:rPr lang="en-US" sz="2400" b="0" i="0" u="none" strike="noStrike">
                          <a:latin typeface="Verdana"/>
                        </a:rPr>
                        <a:t>07/20/1868</a:t>
                      </a:r>
                    </a:p>
                  </a:txBody>
                  <a:tcPr marL="12700" marR="12700" marT="12700" marB="0" anchor="b">
                    <a:lnL>
                      <a:noFill/>
                    </a:lnL>
                    <a:lnR>
                      <a:noFill/>
                    </a:lnR>
                    <a:lnT>
                      <a:noFill/>
                    </a:lnT>
                    <a:lnB>
                      <a:noFill/>
                    </a:lnB>
                  </a:tcPr>
                </a:tc>
                <a:tc>
                  <a:txBody>
                    <a:bodyPr/>
                    <a:lstStyle/>
                    <a:p>
                      <a:pPr algn="r" fontAlgn="b"/>
                      <a:r>
                        <a:rPr lang="en-US" sz="2400" b="1" i="0" u="none" strike="noStrike" dirty="0">
                          <a:latin typeface="Verdana"/>
                        </a:rPr>
                        <a:t>$2.00</a:t>
                      </a:r>
                    </a:p>
                  </a:txBody>
                  <a:tcPr marL="12700" marR="12700" marT="12700" marB="0" anchor="b">
                    <a:lnL>
                      <a:noFill/>
                    </a:lnL>
                    <a:lnR>
                      <a:noFill/>
                    </a:lnR>
                    <a:lnT>
                      <a:noFill/>
                    </a:lnT>
                    <a:lnB>
                      <a:noFill/>
                    </a:lnB>
                  </a:tcPr>
                </a:tc>
              </a:tr>
              <a:tr h="519431">
                <a:tc>
                  <a:txBody>
                    <a:bodyPr/>
                    <a:lstStyle/>
                    <a:p>
                      <a:pPr algn="l" fontAlgn="b"/>
                      <a:r>
                        <a:rPr lang="en-US" sz="2400" b="0" i="0" u="none" strike="noStrike">
                          <a:latin typeface="Verdana"/>
                        </a:rPr>
                        <a:t>07/20/1868</a:t>
                      </a:r>
                    </a:p>
                  </a:txBody>
                  <a:tcPr marL="12700" marR="12700" marT="12700" marB="0" anchor="b">
                    <a:lnL>
                      <a:noFill/>
                    </a:lnL>
                    <a:lnR>
                      <a:noFill/>
                    </a:lnR>
                    <a:lnT>
                      <a:noFill/>
                    </a:lnT>
                    <a:lnB>
                      <a:noFill/>
                    </a:lnB>
                  </a:tcPr>
                </a:tc>
                <a:tc>
                  <a:txBody>
                    <a:bodyPr/>
                    <a:lstStyle/>
                    <a:p>
                      <a:pPr algn="l" fontAlgn="b"/>
                      <a:r>
                        <a:rPr lang="en-US" sz="2400" b="0" i="0" u="none" strike="noStrike" dirty="0">
                          <a:latin typeface="Verdana"/>
                        </a:rPr>
                        <a:t>06/06/1872</a:t>
                      </a:r>
                    </a:p>
                  </a:txBody>
                  <a:tcPr marL="12700" marR="12700" marT="12700" marB="0" anchor="b">
                    <a:lnL>
                      <a:noFill/>
                    </a:lnL>
                    <a:lnR>
                      <a:noFill/>
                    </a:lnR>
                    <a:lnT>
                      <a:noFill/>
                    </a:lnT>
                    <a:lnB>
                      <a:noFill/>
                    </a:lnB>
                  </a:tcPr>
                </a:tc>
                <a:tc>
                  <a:txBody>
                    <a:bodyPr/>
                    <a:lstStyle/>
                    <a:p>
                      <a:pPr algn="r" fontAlgn="b"/>
                      <a:r>
                        <a:rPr lang="en-US" sz="2400" b="0" i="0" u="none" strike="noStrike" dirty="0">
                          <a:latin typeface="Verdana"/>
                        </a:rPr>
                        <a:t>$0.50</a:t>
                      </a:r>
                    </a:p>
                  </a:txBody>
                  <a:tcPr marL="12700" marR="12700" marT="1270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447800" y="1752600"/>
            <a:ext cx="6019800" cy="3323987"/>
          </a:xfrm>
          <a:prstGeom prst="rect">
            <a:avLst/>
          </a:prstGeom>
        </p:spPr>
        <p:txBody>
          <a:bodyPr wrap="square">
            <a:spAutoFit/>
          </a:bodyPr>
          <a:lstStyle/>
          <a:p>
            <a:r>
              <a:rPr lang="en-US" sz="3000" dirty="0" smtClean="0"/>
              <a:t>06/06/1872	03/03/1875	0.70	</a:t>
            </a:r>
          </a:p>
          <a:p>
            <a:r>
              <a:rPr lang="en-US" sz="3000" dirty="0" smtClean="0"/>
              <a:t>03/03/1875	08/27/1894	0.90	</a:t>
            </a:r>
          </a:p>
          <a:p>
            <a:r>
              <a:rPr lang="en-US" sz="3000" dirty="0" smtClean="0"/>
              <a:t>08/27/1894	10/03/1917	1.10	</a:t>
            </a:r>
          </a:p>
          <a:p>
            <a:r>
              <a:rPr lang="en-US" sz="3000" dirty="0" smtClean="0"/>
              <a:t>10/04/1917	02/24/1919		</a:t>
            </a:r>
          </a:p>
          <a:p>
            <a:r>
              <a:rPr lang="en-US" sz="3000" b="1" dirty="0" smtClean="0"/>
              <a:t>Basic rate	 					2.20	</a:t>
            </a:r>
          </a:p>
          <a:p>
            <a:r>
              <a:rPr lang="en-US" sz="3000" b="1" dirty="0" smtClean="0"/>
              <a:t>Withdrawn for beverage Use	 				3.20	</a:t>
            </a:r>
          </a:p>
        </p:txBody>
      </p:sp>
      <p:sp>
        <p:nvSpPr>
          <p:cNvPr id="3" name="Title 2"/>
          <p:cNvSpPr>
            <a:spLocks noGrp="1"/>
          </p:cNvSpPr>
          <p:nvPr>
            <p:ph type="title"/>
          </p:nvPr>
        </p:nvSpPr>
        <p:spPr/>
        <p:txBody>
          <a:bodyPr>
            <a:normAutofit/>
          </a:bodyPr>
          <a:lstStyle/>
          <a:p>
            <a:r>
              <a:rPr lang="en-US" dirty="0" smtClean="0"/>
              <a:t>How much: Federal spirits rates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How much: Recent Federal liquor tax rate per proof gallon</a:t>
            </a:r>
            <a:endParaRPr lang="en-US" dirty="0"/>
          </a:p>
        </p:txBody>
      </p:sp>
      <p:graphicFrame>
        <p:nvGraphicFramePr>
          <p:cNvPr id="4" name="Table 3"/>
          <p:cNvGraphicFramePr>
            <a:graphicFrameLocks noGrp="1"/>
          </p:cNvGraphicFramePr>
          <p:nvPr/>
        </p:nvGraphicFramePr>
        <p:xfrm>
          <a:off x="457200" y="2209799"/>
          <a:ext cx="8229601" cy="1828800"/>
        </p:xfrm>
        <a:graphic>
          <a:graphicData uri="http://schemas.openxmlformats.org/drawingml/2006/table">
            <a:tbl>
              <a:tblPr/>
              <a:tblGrid>
                <a:gridCol w="943221"/>
                <a:gridCol w="1131865"/>
                <a:gridCol w="943221"/>
                <a:gridCol w="943221"/>
                <a:gridCol w="943221"/>
                <a:gridCol w="1108284"/>
                <a:gridCol w="1108284"/>
                <a:gridCol w="1108284"/>
              </a:tblGrid>
              <a:tr h="914400">
                <a:tc>
                  <a:txBody>
                    <a:bodyPr/>
                    <a:lstStyle/>
                    <a:p>
                      <a:pPr algn="r" fontAlgn="b"/>
                      <a:r>
                        <a:rPr lang="en-US" sz="2200" b="0" i="0" u="none" strike="noStrike">
                          <a:latin typeface="Verdana"/>
                        </a:rPr>
                        <a:t>1934</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dirty="0">
                          <a:latin typeface="Verdana"/>
                        </a:rPr>
                        <a:t>1951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2200" b="0" i="0" u="none" strike="noStrike">
                          <a:latin typeface="Verdana"/>
                        </a:rPr>
                        <a:t>1991</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914400">
                <a:tc>
                  <a:txBody>
                    <a:bodyPr/>
                    <a:lstStyle/>
                    <a:p>
                      <a:pPr algn="r" fontAlgn="b"/>
                      <a:r>
                        <a:rPr lang="en-US" sz="2200" b="0" i="0" u="none" strike="noStrike">
                          <a:latin typeface="Verdana"/>
                        </a:rPr>
                        <a:t>$2.00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$2.25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$3.00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$6.00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$9.00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$10.50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a:latin typeface="Verdana"/>
                        </a:rPr>
                        <a:t>$12.50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2200" b="0" i="0" u="none" strike="noStrike" dirty="0">
                          <a:latin typeface="Verdana"/>
                        </a:rPr>
                        <a:t>$13.50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now? What rates?</a:t>
            </a:r>
            <a:endParaRPr lang="en-US" dirty="0"/>
          </a:p>
        </p:txBody>
      </p:sp>
      <p:sp>
        <p:nvSpPr>
          <p:cNvPr id="3" name="Rectangle 2"/>
          <p:cNvSpPr/>
          <p:nvPr/>
        </p:nvSpPr>
        <p:spPr>
          <a:xfrm>
            <a:off x="1524000" y="1417638"/>
            <a:ext cx="5715000" cy="1846659"/>
          </a:xfrm>
          <a:prstGeom prst="rect">
            <a:avLst/>
          </a:prstGeom>
        </p:spPr>
        <p:txBody>
          <a:bodyPr wrap="square">
            <a:spAutoFit/>
          </a:bodyPr>
          <a:lstStyle/>
          <a:p>
            <a:pPr>
              <a:buFont typeface="Arial"/>
              <a:buChar char="•"/>
            </a:pPr>
            <a:r>
              <a:rPr lang="en-US" sz="2400" dirty="0" smtClean="0"/>
              <a:t>Liquor: Potency: $13.50 per proof gallon</a:t>
            </a:r>
          </a:p>
          <a:p>
            <a:pPr>
              <a:buFont typeface="Arial"/>
              <a:buChar char="•"/>
            </a:pPr>
            <a:r>
              <a:rPr lang="en-US" sz="2400" dirty="0" smtClean="0"/>
              <a:t>Beer: Volume:  $18 per barrel</a:t>
            </a:r>
          </a:p>
          <a:p>
            <a:pPr>
              <a:buFont typeface="Arial"/>
              <a:buChar char="•"/>
            </a:pPr>
            <a:r>
              <a:rPr lang="en-US" sz="2400" dirty="0" smtClean="0"/>
              <a:t>Wine: With lower rates for small producers: </a:t>
            </a:r>
          </a:p>
          <a:p>
            <a:pPr>
              <a:buFont typeface="Arial"/>
              <a:buChar char="•"/>
            </a:pPr>
            <a:r>
              <a:rPr lang="en-US" sz="2400" dirty="0" smtClean="0"/>
              <a:t> </a:t>
            </a:r>
          </a:p>
          <a:p>
            <a:r>
              <a:rPr lang="en-US" dirty="0" smtClean="0"/>
              <a:t> </a:t>
            </a:r>
            <a:endParaRPr lang="en-US" dirty="0"/>
          </a:p>
        </p:txBody>
      </p:sp>
      <p:pic>
        <p:nvPicPr>
          <p:cNvPr id="5" name="Picture 4"/>
          <p:cNvPicPr>
            <a:picLocks noChangeAspect="1"/>
          </p:cNvPicPr>
          <p:nvPr/>
        </p:nvPicPr>
        <p:blipFill>
          <a:blip r:embed="rId2"/>
          <a:stretch>
            <a:fillRect/>
          </a:stretch>
        </p:blipFill>
        <p:spPr>
          <a:xfrm>
            <a:off x="1524000" y="2743200"/>
            <a:ext cx="5715000" cy="25146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2286000" y="2133600"/>
            <a:ext cx="4572000" cy="3046988"/>
          </a:xfrm>
          <a:prstGeom prst="rect">
            <a:avLst/>
          </a:prstGeom>
        </p:spPr>
        <p:txBody>
          <a:bodyPr>
            <a:spAutoFit/>
          </a:bodyPr>
          <a:lstStyle/>
          <a:p>
            <a:r>
              <a:rPr lang="en-US" sz="3200" dirty="0" smtClean="0"/>
              <a:t>$.05 per 12 oz. can of 5% </a:t>
            </a:r>
            <a:r>
              <a:rPr lang="en-US" sz="3200" dirty="0" smtClean="0"/>
              <a:t>beer</a:t>
            </a:r>
          </a:p>
          <a:p>
            <a:r>
              <a:rPr lang="en-US" sz="3200" dirty="0" smtClean="0"/>
              <a:t>$.04 per 5 oz. glass of 12% wine</a:t>
            </a:r>
            <a:r>
              <a:rPr lang="en-US" sz="3200" dirty="0" smtClean="0"/>
              <a:t> </a:t>
            </a:r>
          </a:p>
          <a:p>
            <a:r>
              <a:rPr lang="en-US" sz="3200" dirty="0" smtClean="0"/>
              <a:t>$.12 per 1.5 oz. shot of 80 proof spirits</a:t>
            </a:r>
            <a:endParaRPr lang="en-US" sz="3200" dirty="0"/>
          </a:p>
        </p:txBody>
      </p:sp>
      <p:sp>
        <p:nvSpPr>
          <p:cNvPr id="4" name="Title 3"/>
          <p:cNvSpPr>
            <a:spLocks noGrp="1"/>
          </p:cNvSpPr>
          <p:nvPr>
            <p:ph type="title"/>
          </p:nvPr>
        </p:nvSpPr>
        <p:spPr>
          <a:xfrm>
            <a:off x="457200" y="609600"/>
            <a:ext cx="8229600" cy="1143000"/>
          </a:xfrm>
        </p:spPr>
        <p:txBody>
          <a:bodyPr>
            <a:normAutofit fontScale="90000"/>
          </a:bodyPr>
          <a:lstStyle/>
          <a:p>
            <a:r>
              <a:rPr lang="en-US" dirty="0" smtClean="0"/>
              <a:t>How much: Federal excise rates on 0.6 oz. of pure alcohol </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600200" y="1417638"/>
            <a:ext cx="6248400" cy="3539431"/>
          </a:xfrm>
          <a:prstGeom prst="rect">
            <a:avLst/>
          </a:prstGeom>
        </p:spPr>
        <p:txBody>
          <a:bodyPr wrap="square">
            <a:spAutoFit/>
          </a:bodyPr>
          <a:lstStyle/>
          <a:p>
            <a:r>
              <a:rPr lang="en-US" sz="2800" dirty="0" smtClean="0"/>
              <a:t>NORFOLK, Va. (AP)— Virginia alcohol regulators say the </a:t>
            </a:r>
            <a:r>
              <a:rPr lang="en-US" sz="2800" dirty="0" smtClean="0">
                <a:hlinkClick r:id="rId2"/>
              </a:rPr>
              <a:t>Discovery Channel's</a:t>
            </a:r>
            <a:r>
              <a:rPr lang="en-US" sz="2800" dirty="0" smtClean="0"/>
              <a:t> </a:t>
            </a:r>
            <a:r>
              <a:rPr lang="en-US" sz="2800" dirty="0" smtClean="0">
                <a:hlinkClick r:id="rId3"/>
              </a:rPr>
              <a:t>"Moonshiners"</a:t>
            </a:r>
            <a:r>
              <a:rPr lang="en-US" sz="2800" dirty="0" smtClean="0"/>
              <a:t> television show is misleading . . .  [</a:t>
            </a:r>
            <a:r>
              <a:rPr lang="en-US" sz="2800" dirty="0" err="1" smtClean="0"/>
              <a:t>S]spokeswoman</a:t>
            </a:r>
            <a:r>
              <a:rPr lang="en-US" sz="2800" dirty="0" smtClean="0"/>
              <a:t> Kathleen Shaw told </a:t>
            </a:r>
            <a:r>
              <a:rPr lang="en-US" sz="2800" dirty="0" smtClean="0">
                <a:hlinkClick r:id="rId4"/>
              </a:rPr>
              <a:t>The Associated Press</a:t>
            </a:r>
            <a:r>
              <a:rPr lang="en-US" sz="2800" dirty="0" smtClean="0"/>
              <a:t> in an email that . . .  the show is a dramatization, and no illegal liquor is actually being produced. </a:t>
            </a:r>
            <a:endParaRPr lang="en-US" sz="2800" dirty="0"/>
          </a:p>
        </p:txBody>
      </p:sp>
      <p:sp>
        <p:nvSpPr>
          <p:cNvPr id="4" name="Title 3"/>
          <p:cNvSpPr>
            <a:spLocks noGrp="1"/>
          </p:cNvSpPr>
          <p:nvPr>
            <p:ph type="title"/>
          </p:nvPr>
        </p:nvSpPr>
        <p:spPr/>
        <p:txBody>
          <a:bodyPr>
            <a:normAutofit fontScale="90000"/>
          </a:bodyPr>
          <a:lstStyle/>
          <a:p>
            <a:r>
              <a:rPr lang="en-US" dirty="0" smtClean="0"/>
              <a:t>How much: Low enough to beat </a:t>
            </a:r>
            <a:r>
              <a:rPr lang="en-US" dirty="0" err="1" smtClean="0"/>
              <a:t>moonshining</a:t>
            </a:r>
            <a:r>
              <a:rPr lang="en-US" dirty="0" smtClean="0"/>
              <a:t>?</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much: Junior Johnson’s heyday</a:t>
            </a:r>
            <a:endParaRPr lang="en-US" dirty="0"/>
          </a:p>
        </p:txBody>
      </p:sp>
      <p:sp>
        <p:nvSpPr>
          <p:cNvPr id="3" name="Rectangle 2"/>
          <p:cNvSpPr/>
          <p:nvPr/>
        </p:nvSpPr>
        <p:spPr>
          <a:xfrm>
            <a:off x="1600200" y="1417638"/>
            <a:ext cx="5257800" cy="2554545"/>
          </a:xfrm>
          <a:prstGeom prst="rect">
            <a:avLst/>
          </a:prstGeom>
        </p:spPr>
        <p:txBody>
          <a:bodyPr wrap="square">
            <a:spAutoFit/>
          </a:bodyPr>
          <a:lstStyle/>
          <a:p>
            <a:r>
              <a:rPr lang="en-US" sz="3200" dirty="0" smtClean="0"/>
              <a:t>“A gallon of whiskey [bore] $11 tax.  You could make it for 75 cents to a dollar and sell it for $3 or $4.” </a:t>
            </a:r>
            <a:r>
              <a:rPr lang="en-US" sz="3200" dirty="0" err="1" smtClean="0"/>
              <a:t>Golenbock</a:t>
            </a:r>
            <a:r>
              <a:rPr lang="en-US" sz="3200" dirty="0" smtClean="0"/>
              <a:t>, </a:t>
            </a:r>
            <a:r>
              <a:rPr lang="en-US" sz="3200" i="1" dirty="0" smtClean="0"/>
              <a:t>American Zoom</a:t>
            </a:r>
            <a:endParaRPr lang="en-US" sz="3200" i="1" dirty="0"/>
          </a:p>
        </p:txBody>
      </p:sp>
      <p:pic>
        <p:nvPicPr>
          <p:cNvPr id="5" name="Picture 4"/>
          <p:cNvPicPr>
            <a:picLocks noChangeAspect="1"/>
          </p:cNvPicPr>
          <p:nvPr/>
        </p:nvPicPr>
        <p:blipFill>
          <a:blip r:embed="rId2"/>
          <a:stretch>
            <a:fillRect/>
          </a:stretch>
        </p:blipFill>
        <p:spPr>
          <a:xfrm>
            <a:off x="4419600" y="3581400"/>
            <a:ext cx="3886200" cy="24384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0600" y="1676400"/>
            <a:ext cx="7467600" cy="4495800"/>
          </a:xfrm>
          <a:prstGeom prst="rect">
            <a:avLst/>
          </a:prstGeom>
        </p:spPr>
      </p:pic>
      <p:sp>
        <p:nvSpPr>
          <p:cNvPr id="6" name="Title 5"/>
          <p:cNvSpPr>
            <a:spLocks noGrp="1"/>
          </p:cNvSpPr>
          <p:nvPr>
            <p:ph type="title"/>
          </p:nvPr>
        </p:nvSpPr>
        <p:spPr/>
        <p:txBody>
          <a:bodyPr/>
          <a:lstStyle/>
          <a:p>
            <a:r>
              <a:rPr lang="en-US" dirty="0" smtClean="0"/>
              <a:t>From too much to not enough?</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600200" y="990600"/>
            <a:ext cx="6248400" cy="707886"/>
          </a:xfrm>
          <a:prstGeom prst="rect">
            <a:avLst/>
          </a:prstGeom>
        </p:spPr>
        <p:txBody>
          <a:bodyPr wrap="square">
            <a:spAutoFit/>
          </a:bodyPr>
          <a:lstStyle/>
          <a:p>
            <a:r>
              <a:rPr lang="en-US" sz="4000" dirty="0" smtClean="0"/>
              <a:t>How much</a:t>
            </a:r>
            <a:r>
              <a:rPr lang="en-US" sz="4000" dirty="0" smtClean="0"/>
              <a:t>?</a:t>
            </a:r>
            <a:r>
              <a:rPr lang="en-US" sz="4000" dirty="0" smtClean="0"/>
              <a:t> Over </a:t>
            </a:r>
            <a:r>
              <a:rPr lang="en-US" sz="4000" dirty="0" smtClean="0"/>
              <a:t>10 </a:t>
            </a:r>
            <a:r>
              <a:rPr lang="en-US" sz="4000" dirty="0" smtClean="0"/>
              <a:t>years</a:t>
            </a:r>
            <a:r>
              <a:rPr lang="en-US" sz="4000" dirty="0" smtClean="0"/>
              <a:t>:</a:t>
            </a:r>
            <a:endParaRPr lang="en-US" sz="4000" dirty="0"/>
          </a:p>
        </p:txBody>
      </p:sp>
      <p:sp>
        <p:nvSpPr>
          <p:cNvPr id="4" name="Rectangle 3"/>
          <p:cNvSpPr/>
          <p:nvPr/>
        </p:nvSpPr>
        <p:spPr>
          <a:xfrm>
            <a:off x="1371600" y="2133600"/>
            <a:ext cx="6477000" cy="2862322"/>
          </a:xfrm>
          <a:prstGeom prst="rect">
            <a:avLst/>
          </a:prstGeom>
        </p:spPr>
        <p:txBody>
          <a:bodyPr wrap="square">
            <a:spAutoFit/>
          </a:bodyPr>
          <a:lstStyle/>
          <a:p>
            <a:r>
              <a:rPr lang="en-US" sz="3600" dirty="0" smtClean="0"/>
              <a:t>Increase</a:t>
            </a:r>
            <a:r>
              <a:rPr lang="en-US" sz="3600" dirty="0" smtClean="0"/>
              <a:t> Taxes </a:t>
            </a:r>
            <a:r>
              <a:rPr lang="en-US" sz="3600" dirty="0" smtClean="0"/>
              <a:t>on</a:t>
            </a:r>
            <a:r>
              <a:rPr lang="en-US" sz="3600" dirty="0" smtClean="0"/>
              <a:t> </a:t>
            </a:r>
            <a:r>
              <a:rPr lang="en-US" sz="3600" b="1" dirty="0" smtClean="0"/>
              <a:t>All </a:t>
            </a:r>
            <a:r>
              <a:rPr lang="en-US" sz="3600" dirty="0" smtClean="0"/>
              <a:t>Alcoholic </a:t>
            </a:r>
            <a:r>
              <a:rPr lang="en-US" sz="3600" dirty="0" smtClean="0"/>
              <a:t>Beverages to</a:t>
            </a:r>
          </a:p>
          <a:p>
            <a:pPr>
              <a:buFont typeface="Arial"/>
              <a:buChar char="•"/>
            </a:pPr>
            <a:r>
              <a:rPr lang="en-US" sz="3600" dirty="0" smtClean="0"/>
              <a:t>$16 per Proof Gallon: $60 </a:t>
            </a:r>
            <a:r>
              <a:rPr lang="en-US" sz="3600" dirty="0" smtClean="0"/>
              <a:t>billion</a:t>
            </a:r>
          </a:p>
          <a:p>
            <a:pPr>
              <a:buFont typeface="Arial"/>
              <a:buChar char="•"/>
            </a:pPr>
            <a:r>
              <a:rPr lang="en-US" sz="3600" dirty="0" smtClean="0"/>
              <a:t>$24 per Proof Gallon: $180 </a:t>
            </a:r>
            <a:r>
              <a:rPr lang="en-US" sz="3600" dirty="0" smtClean="0"/>
              <a:t>billion</a:t>
            </a:r>
            <a:endParaRPr lang="en-US" sz="3600"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2133600" y="1417638"/>
            <a:ext cx="4572000" cy="1938992"/>
          </a:xfrm>
          <a:prstGeom prst="rect">
            <a:avLst/>
          </a:prstGeom>
        </p:spPr>
        <p:txBody>
          <a:bodyPr wrap="square">
            <a:spAutoFit/>
          </a:bodyPr>
          <a:lstStyle/>
          <a:p>
            <a:r>
              <a:rPr lang="en-US" sz="2400" dirty="0" smtClean="0"/>
              <a:t>“MADD supports an increase on wine and beer to the alcohol equivalent of taxes on distilled spirits, and the indexation of tax rates.” -- </a:t>
            </a:r>
            <a:r>
              <a:rPr lang="en-US" sz="2400" dirty="0" err="1" smtClean="0"/>
              <a:t>madd.org</a:t>
            </a:r>
            <a:endParaRPr lang="en-US" sz="2400" dirty="0"/>
          </a:p>
        </p:txBody>
      </p:sp>
      <p:sp>
        <p:nvSpPr>
          <p:cNvPr id="3" name="Title 2"/>
          <p:cNvSpPr>
            <a:spLocks noGrp="1"/>
          </p:cNvSpPr>
          <p:nvPr>
            <p:ph type="title"/>
          </p:nvPr>
        </p:nvSpPr>
        <p:spPr/>
        <p:txBody>
          <a:bodyPr>
            <a:normAutofit/>
          </a:bodyPr>
          <a:lstStyle/>
          <a:p>
            <a:r>
              <a:rPr lang="en-US" sz="3200" dirty="0" smtClean="0"/>
              <a:t>How much:  Why not more?  Is drunk driving the real problem?</a:t>
            </a:r>
            <a:endParaRPr lang="en-US" sz="3200" dirty="0"/>
          </a:p>
        </p:txBody>
      </p:sp>
      <p:pic>
        <p:nvPicPr>
          <p:cNvPr id="5" name="Picture 4"/>
          <p:cNvPicPr>
            <a:picLocks noChangeAspect="1"/>
          </p:cNvPicPr>
          <p:nvPr/>
        </p:nvPicPr>
        <p:blipFill>
          <a:blip r:embed="rId2"/>
          <a:stretch>
            <a:fillRect/>
          </a:stretch>
        </p:blipFill>
        <p:spPr>
          <a:xfrm>
            <a:off x="2432050" y="3581400"/>
            <a:ext cx="3587750" cy="236220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7950" y="63500"/>
            <a:ext cx="8928100" cy="6731000"/>
          </a:xfrm>
          <a:prstGeom prst="rect">
            <a:avLst/>
          </a:prstGeom>
        </p:spPr>
      </p:pic>
      <p:sp>
        <p:nvSpPr>
          <p:cNvPr id="4" name="Footer Placeholder 3"/>
          <p:cNvSpPr>
            <a:spLocks noGrp="1"/>
          </p:cNvSpPr>
          <p:nvPr>
            <p:ph type="ftr" sz="quarter" idx="11"/>
          </p:nvPr>
        </p:nvSpPr>
        <p:spPr/>
        <p:txBody>
          <a:bodyPr/>
          <a:lstStyle/>
          <a:p>
            <a:r>
              <a:rPr lang="en-US" dirty="0" smtClean="0"/>
              <a:t>http://</a:t>
            </a:r>
            <a:r>
              <a:rPr lang="en-US" dirty="0" err="1" smtClean="0"/>
              <a:t>alcoholpolicy.niaaa.nih.gov/taxes_beer.html?tab</a:t>
            </a:r>
            <a:r>
              <a:rPr lang="en-US" dirty="0" smtClean="0"/>
              <a:t>=maps</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1250" y="673100"/>
            <a:ext cx="6921500" cy="55753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76400" y="1250950"/>
            <a:ext cx="5638800" cy="5105400"/>
          </a:xfrm>
          <a:prstGeom prst="rect">
            <a:avLst/>
          </a:prstGeom>
        </p:spPr>
      </p:pic>
      <p:sp>
        <p:nvSpPr>
          <p:cNvPr id="5" name="Title 4"/>
          <p:cNvSpPr>
            <a:spLocks noGrp="1"/>
          </p:cNvSpPr>
          <p:nvPr>
            <p:ph type="title"/>
          </p:nvPr>
        </p:nvSpPr>
        <p:spPr/>
        <p:txBody>
          <a:bodyPr>
            <a:normAutofit fontScale="90000"/>
          </a:bodyPr>
          <a:lstStyle/>
          <a:p>
            <a:r>
              <a:rPr lang="en-US" dirty="0" smtClean="0"/>
              <a:t>How much?  Too much for one MA Rep</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From how much to who gets a break</a:t>
            </a:r>
            <a:endParaRPr lang="en-US" dirty="0"/>
          </a:p>
        </p:txBody>
      </p:sp>
      <p:sp>
        <p:nvSpPr>
          <p:cNvPr id="3" name="Rectangle 2"/>
          <p:cNvSpPr/>
          <p:nvPr/>
        </p:nvSpPr>
        <p:spPr>
          <a:xfrm>
            <a:off x="2667000" y="1520785"/>
            <a:ext cx="3557735" cy="4062651"/>
          </a:xfrm>
          <a:prstGeom prst="rect">
            <a:avLst/>
          </a:prstGeom>
        </p:spPr>
        <p:txBody>
          <a:bodyPr wrap="none">
            <a:spAutoFit/>
          </a:bodyPr>
          <a:lstStyle/>
          <a:p>
            <a:r>
              <a:rPr lang="en-US" sz="4000" dirty="0" smtClean="0"/>
              <a:t>Special interests</a:t>
            </a:r>
          </a:p>
          <a:p>
            <a:r>
              <a:rPr lang="en-US" sz="4000" dirty="0" smtClean="0"/>
              <a:t>Earmarks</a:t>
            </a:r>
          </a:p>
          <a:p>
            <a:r>
              <a:rPr lang="en-US" sz="4000" dirty="0" smtClean="0"/>
              <a:t>Rifle shots</a:t>
            </a:r>
          </a:p>
          <a:p>
            <a:r>
              <a:rPr lang="en-US" sz="4000" dirty="0" smtClean="0"/>
              <a:t>Constituents</a:t>
            </a:r>
          </a:p>
          <a:p>
            <a:r>
              <a:rPr lang="en-US" sz="4000" dirty="0" smtClean="0"/>
              <a:t>Friends</a:t>
            </a:r>
          </a:p>
          <a:p>
            <a:r>
              <a:rPr lang="en-US" sz="4000" dirty="0" smtClean="0"/>
              <a:t>Beneficiaries</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VA special interests</a:t>
            </a:r>
            <a:endParaRPr lang="en-US" dirty="0"/>
          </a:p>
        </p:txBody>
      </p:sp>
      <p:sp>
        <p:nvSpPr>
          <p:cNvPr id="3" name="Content Placeholder 2"/>
          <p:cNvSpPr>
            <a:spLocks noGrp="1"/>
          </p:cNvSpPr>
          <p:nvPr>
            <p:ph idx="1"/>
          </p:nvPr>
        </p:nvSpPr>
        <p:spPr/>
        <p:txBody>
          <a:bodyPr/>
          <a:lstStyle/>
          <a:p>
            <a:r>
              <a:rPr lang="en-US" dirty="0" smtClean="0"/>
              <a:t>1663-4 liquor duty, 6d./gal., to reduce drunkenness  --  Exemption for VA-owned ships</a:t>
            </a:r>
          </a:p>
          <a:p>
            <a:r>
              <a:rPr lang="en-US" dirty="0" smtClean="0"/>
              <a:t> 1691 liquor customs rates:</a:t>
            </a:r>
          </a:p>
          <a:p>
            <a:pPr marL="1353312"/>
            <a:r>
              <a:rPr lang="en-US" dirty="0" smtClean="0"/>
              <a:t>4d./gal. generally </a:t>
            </a:r>
          </a:p>
          <a:p>
            <a:pPr marL="1353312"/>
            <a:r>
              <a:rPr lang="en-US" dirty="0" smtClean="0"/>
              <a:t>2d. For VA-owned ships</a:t>
            </a:r>
          </a:p>
          <a:p>
            <a:pPr marL="1353312"/>
            <a:r>
              <a:rPr lang="en-US" dirty="0" smtClean="0"/>
              <a:t>Zero for VA-built ships.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dirty="0" smtClean="0"/>
              <a:t> Who: VA 1695</a:t>
            </a:r>
            <a:br>
              <a:rPr lang="en-US" dirty="0" smtClean="0"/>
            </a:br>
            <a:endParaRPr lang="en-US" dirty="0"/>
          </a:p>
        </p:txBody>
      </p:sp>
      <p:sp>
        <p:nvSpPr>
          <p:cNvPr id="3" name="Rectangle 2"/>
          <p:cNvSpPr/>
          <p:nvPr/>
        </p:nvSpPr>
        <p:spPr>
          <a:xfrm>
            <a:off x="1447800" y="1417638"/>
            <a:ext cx="6324600" cy="1200328"/>
          </a:xfrm>
          <a:prstGeom prst="rect">
            <a:avLst/>
          </a:prstGeom>
        </p:spPr>
        <p:txBody>
          <a:bodyPr wrap="square">
            <a:spAutoFit/>
          </a:bodyPr>
          <a:lstStyle/>
          <a:p>
            <a:r>
              <a:rPr lang="en-US" sz="2400" dirty="0" smtClean="0"/>
              <a:t>English Government required customs exemption for all liquor imported directly from England, Wales, or the town of Berwick upon Tweed.</a:t>
            </a:r>
            <a:endParaRPr lang="en-US" sz="2400" dirty="0"/>
          </a:p>
        </p:txBody>
      </p:sp>
      <p:pic>
        <p:nvPicPr>
          <p:cNvPr id="6" name="Picture 5"/>
          <p:cNvPicPr>
            <a:picLocks noChangeAspect="1"/>
          </p:cNvPicPr>
          <p:nvPr/>
        </p:nvPicPr>
        <p:blipFill>
          <a:blip r:embed="rId2"/>
          <a:stretch>
            <a:fillRect/>
          </a:stretch>
        </p:blipFill>
        <p:spPr>
          <a:xfrm>
            <a:off x="3657600" y="2987298"/>
            <a:ext cx="3657600" cy="236220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normAutofit fontScale="90000"/>
          </a:bodyPr>
          <a:lstStyle/>
          <a:p>
            <a:r>
              <a:rPr lang="en-US" dirty="0" smtClean="0"/>
              <a:t>More special rules: VA </a:t>
            </a:r>
            <a:br>
              <a:rPr lang="en-US" dirty="0" smtClean="0"/>
            </a:br>
            <a:endParaRPr lang="en-US" dirty="0"/>
          </a:p>
        </p:txBody>
      </p:sp>
      <p:sp>
        <p:nvSpPr>
          <p:cNvPr id="4" name="Rectangle 3"/>
          <p:cNvSpPr/>
          <p:nvPr/>
        </p:nvSpPr>
        <p:spPr>
          <a:xfrm>
            <a:off x="1143000" y="1524000"/>
            <a:ext cx="6858000" cy="2554545"/>
          </a:xfrm>
          <a:prstGeom prst="rect">
            <a:avLst/>
          </a:prstGeom>
        </p:spPr>
        <p:txBody>
          <a:bodyPr wrap="square">
            <a:spAutoFit/>
          </a:bodyPr>
          <a:lstStyle/>
          <a:p>
            <a:pPr>
              <a:buFont typeface="Arial"/>
              <a:buChar char="•"/>
            </a:pPr>
            <a:r>
              <a:rPr lang="en-US" sz="3200" dirty="0" smtClean="0"/>
              <a:t>1736: exemption of 10 pipes (over 1,000 gallons) of Madeira for 3 officials </a:t>
            </a:r>
          </a:p>
          <a:p>
            <a:pPr>
              <a:buFont typeface="Arial"/>
              <a:buChar char="•"/>
            </a:pPr>
            <a:r>
              <a:rPr lang="en-US" sz="3200" dirty="0" err="1" smtClean="0"/>
              <a:t>c</a:t>
            </a:r>
            <a:r>
              <a:rPr lang="en-US" sz="3200" dirty="0" smtClean="0"/>
              <a:t>. 1756:  extra tax on liquor from non-British WI: to restrain trade in wartime – repealed in 1763</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dirty="0" smtClean="0"/>
              <a:t>Pennsylvania’s friends and enemies</a:t>
            </a:r>
            <a:br>
              <a:rPr lang="en-US" dirty="0" smtClean="0"/>
            </a:br>
            <a:endParaRPr lang="en-US" dirty="0"/>
          </a:p>
        </p:txBody>
      </p:sp>
      <p:sp>
        <p:nvSpPr>
          <p:cNvPr id="3" name="Rectangle 2"/>
          <p:cNvSpPr/>
          <p:nvPr/>
        </p:nvSpPr>
        <p:spPr>
          <a:xfrm>
            <a:off x="1219200" y="1417638"/>
            <a:ext cx="6172200" cy="2862322"/>
          </a:xfrm>
          <a:prstGeom prst="rect">
            <a:avLst/>
          </a:prstGeom>
        </p:spPr>
        <p:txBody>
          <a:bodyPr wrap="square">
            <a:spAutoFit/>
          </a:bodyPr>
          <a:lstStyle/>
          <a:p>
            <a:pPr>
              <a:buFont typeface="Arial"/>
              <a:buChar char="•"/>
            </a:pPr>
            <a:r>
              <a:rPr lang="en-US" sz="3600" dirty="0" smtClean="0"/>
              <a:t>1713:  Tax on imported hops except for “Jersey” and Delaware.</a:t>
            </a:r>
          </a:p>
          <a:p>
            <a:pPr>
              <a:buFont typeface="Arial"/>
              <a:buChar char="•"/>
            </a:pPr>
            <a:r>
              <a:rPr lang="en-US" sz="3600" dirty="0" smtClean="0"/>
              <a:t>Retaliatory duties on goods imported from NY and MD </a:t>
            </a:r>
            <a:endParaRPr lang="en-US" sz="36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tavern licenses</a:t>
            </a:r>
            <a:endParaRPr lang="en-US" dirty="0"/>
          </a:p>
        </p:txBody>
      </p:sp>
      <p:sp>
        <p:nvSpPr>
          <p:cNvPr id="3" name="Content Placeholder 2"/>
          <p:cNvSpPr>
            <a:spLocks noGrp="1"/>
          </p:cNvSpPr>
          <p:nvPr>
            <p:ph idx="1"/>
          </p:nvPr>
        </p:nvSpPr>
        <p:spPr>
          <a:xfrm>
            <a:off x="990600" y="1600200"/>
            <a:ext cx="7391400" cy="4525963"/>
          </a:xfrm>
        </p:spPr>
        <p:txBody>
          <a:bodyPr/>
          <a:lstStyle/>
          <a:p>
            <a:r>
              <a:rPr lang="en-US" sz="2800" dirty="0" smtClean="0"/>
              <a:t>“Outdoor retailers" faced a higher excise tax increase than others in NH in 1741.  Alvin </a:t>
            </a:r>
            <a:r>
              <a:rPr lang="en-US" sz="2800" dirty="0" err="1" smtClean="0"/>
              <a:t>Rabushka</a:t>
            </a:r>
            <a:r>
              <a:rPr lang="en-US" sz="2800" dirty="0" smtClean="0"/>
              <a:t>, </a:t>
            </a:r>
            <a:r>
              <a:rPr lang="en-US" sz="2800" i="1" dirty="0" smtClean="0"/>
              <a:t>Taxation in Colonial America.  </a:t>
            </a:r>
            <a:r>
              <a:rPr lang="en-US" sz="2800" dirty="0" smtClean="0"/>
              <a:t>Did they make more noise?  Were they more mobile and harder to police?</a:t>
            </a:r>
          </a:p>
          <a:p>
            <a:endParaRPr lang="en-US" dirty="0"/>
          </a:p>
        </p:txBody>
      </p:sp>
      <p:pic>
        <p:nvPicPr>
          <p:cNvPr id="4" name="Picture 3"/>
          <p:cNvPicPr>
            <a:picLocks noChangeAspect="1"/>
          </p:cNvPicPr>
          <p:nvPr/>
        </p:nvPicPr>
        <p:blipFill>
          <a:blip r:embed="rId2"/>
          <a:stretch>
            <a:fillRect/>
          </a:stretch>
        </p:blipFill>
        <p:spPr>
          <a:xfrm>
            <a:off x="1828800" y="3962400"/>
            <a:ext cx="5022850" cy="1676400"/>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6600" y="1104900"/>
            <a:ext cx="7670800" cy="4686300"/>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 the Fiscal Cliff Bill: PR and VI Rum</a:t>
            </a:r>
            <a:endParaRPr lang="en-US" dirty="0"/>
          </a:p>
        </p:txBody>
      </p:sp>
      <p:sp>
        <p:nvSpPr>
          <p:cNvPr id="3" name="Content Placeholder 2"/>
          <p:cNvSpPr>
            <a:spLocks noGrp="1"/>
          </p:cNvSpPr>
          <p:nvPr>
            <p:ph idx="1"/>
          </p:nvPr>
        </p:nvSpPr>
        <p:spPr/>
        <p:txBody>
          <a:bodyPr/>
          <a:lstStyle/>
          <a:p>
            <a:pPr>
              <a:buNone/>
            </a:pPr>
            <a:r>
              <a:rPr lang="en-US" sz="2400" dirty="0" smtClean="0"/>
              <a:t>Rum tax:  “’I keep saying, let’s take the occasion to reform it,’ said </a:t>
            </a:r>
            <a:r>
              <a:rPr lang="en-US" sz="2400" dirty="0" smtClean="0">
                <a:hlinkClick r:id="rId2"/>
              </a:rPr>
              <a:t>Pedro Pierluisi (D),</a:t>
            </a:r>
            <a:r>
              <a:rPr lang="en-US" sz="2400" dirty="0" smtClean="0"/>
              <a:t> Puerto Rico’s nonvoting representative in Congress. </a:t>
            </a:r>
            <a:r>
              <a:rPr lang="en-US" sz="2400" dirty="0" err="1" smtClean="0"/>
              <a:t>Pierluisi</a:t>
            </a:r>
            <a:r>
              <a:rPr lang="en-US" sz="2400" dirty="0" smtClean="0"/>
              <a:t> believes that too much of this money gets funneled back to rum distillers.” </a:t>
            </a:r>
            <a:r>
              <a:rPr lang="en-US" sz="2400" i="1" dirty="0" smtClean="0"/>
              <a:t>Washington Post</a:t>
            </a:r>
            <a:r>
              <a:rPr lang="en-US" sz="2400" dirty="0" smtClean="0"/>
              <a:t>, Jan. 1, 2013</a:t>
            </a:r>
            <a:endParaRPr lang="en-US" sz="2400" i="1" dirty="0" smtClean="0"/>
          </a:p>
          <a:p>
            <a:endParaRPr lang="en-US" dirty="0"/>
          </a:p>
        </p:txBody>
      </p:sp>
      <p:pic>
        <p:nvPicPr>
          <p:cNvPr id="5" name="Picture 4"/>
          <p:cNvPicPr>
            <a:picLocks noChangeAspect="1"/>
          </p:cNvPicPr>
          <p:nvPr/>
        </p:nvPicPr>
        <p:blipFill>
          <a:blip r:embed="rId3"/>
          <a:stretch>
            <a:fillRect/>
          </a:stretch>
        </p:blipFill>
        <p:spPr>
          <a:xfrm>
            <a:off x="1676400" y="3657600"/>
            <a:ext cx="5416550" cy="2000250"/>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Who benefits? Alcohol revenue for education</a:t>
            </a:r>
            <a:endParaRPr lang="en-US" sz="3200" dirty="0"/>
          </a:p>
        </p:txBody>
      </p:sp>
      <p:pic>
        <p:nvPicPr>
          <p:cNvPr id="4" name="Picture 3" descr="1767 New Bern.jpg"/>
          <p:cNvPicPr/>
          <p:nvPr/>
        </p:nvPicPr>
        <p:blipFill>
          <a:blip r:embed="rId2"/>
          <a:stretch>
            <a:fillRect/>
          </a:stretch>
        </p:blipFill>
        <p:spPr>
          <a:xfrm>
            <a:off x="1447800" y="1399480"/>
            <a:ext cx="4038600" cy="2791519"/>
          </a:xfrm>
          <a:prstGeom prst="rect">
            <a:avLst/>
          </a:prstGeom>
        </p:spPr>
      </p:pic>
      <p:sp>
        <p:nvSpPr>
          <p:cNvPr id="5" name="Rectangle 4"/>
          <p:cNvSpPr/>
          <p:nvPr/>
        </p:nvSpPr>
        <p:spPr>
          <a:xfrm>
            <a:off x="457200" y="4544943"/>
            <a:ext cx="6908800" cy="707886"/>
          </a:xfrm>
          <a:prstGeom prst="rect">
            <a:avLst/>
          </a:prstGeom>
        </p:spPr>
        <p:txBody>
          <a:bodyPr wrap="square">
            <a:spAutoFit/>
          </a:bodyPr>
          <a:lstStyle/>
          <a:p>
            <a:pPr>
              <a:buFont typeface="Arial"/>
              <a:buChar char="•"/>
            </a:pPr>
            <a:r>
              <a:rPr lang="en-US" sz="2000" dirty="0" smtClean="0"/>
              <a:t>1769: 1 penny of VA tax for </a:t>
            </a:r>
          </a:p>
          <a:p>
            <a:pPr>
              <a:buFont typeface="Arial"/>
              <a:buChar char="•"/>
            </a:pPr>
            <a:r>
              <a:rPr lang="en-US" sz="2000" dirty="0" smtClean="0"/>
              <a:t>College of William &amp; Mary</a:t>
            </a:r>
            <a:endParaRPr lang="en-US" sz="20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And . . . the never ending quest for revenue</a:t>
            </a:r>
            <a:endParaRPr lang="en-US" dirty="0"/>
          </a:p>
        </p:txBody>
      </p:sp>
      <p:pic>
        <p:nvPicPr>
          <p:cNvPr id="4" name="Picture 3"/>
          <p:cNvPicPr>
            <a:picLocks noChangeAspect="1"/>
          </p:cNvPicPr>
          <p:nvPr/>
        </p:nvPicPr>
        <p:blipFill>
          <a:blip r:embed="rId2"/>
          <a:stretch>
            <a:fillRect/>
          </a:stretch>
        </p:blipFill>
        <p:spPr>
          <a:xfrm>
            <a:off x="2438400" y="1417638"/>
            <a:ext cx="4699000" cy="375919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Who -- Alcohol Oglesby </a:t>
            </a:r>
            <a:endParaRPr lang="en-US"/>
          </a:p>
        </p:txBody>
      </p:sp>
      <p:sp>
        <p:nvSpPr>
          <p:cNvPr id="4" name="Rectangle 3"/>
          <p:cNvSpPr/>
          <p:nvPr/>
        </p:nvSpPr>
        <p:spPr>
          <a:xfrm>
            <a:off x="3437868" y="1828800"/>
            <a:ext cx="2581932" cy="769441"/>
          </a:xfrm>
          <a:prstGeom prst="rect">
            <a:avLst/>
          </a:prstGeom>
        </p:spPr>
        <p:txBody>
          <a:bodyPr wrap="none">
            <a:spAutoFit/>
          </a:bodyPr>
          <a:lstStyle/>
          <a:p>
            <a:r>
              <a:rPr lang="en-US" sz="4400" dirty="0" smtClean="0"/>
              <a:t>Discussion</a:t>
            </a:r>
            <a:endParaRPr lang="en-US" sz="4400" dirty="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Who -- Alcohol Oglesby </a:t>
            </a:r>
            <a:endParaRPr lang="en-US"/>
          </a:p>
        </p:txBody>
      </p:sp>
      <p:pic>
        <p:nvPicPr>
          <p:cNvPr id="4" name="Picture 3"/>
          <p:cNvPicPr>
            <a:picLocks noChangeAspect="1"/>
          </p:cNvPicPr>
          <p:nvPr/>
        </p:nvPicPr>
        <p:blipFill>
          <a:blip r:embed="rId2"/>
          <a:stretch>
            <a:fillRect/>
          </a:stretch>
        </p:blipFill>
        <p:spPr>
          <a:xfrm>
            <a:off x="1892300" y="1289050"/>
            <a:ext cx="5359400" cy="42799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Who -- Alcohol Oglesby </a:t>
            </a:r>
            <a:endParaRPr lang="en-US"/>
          </a:p>
        </p:txBody>
      </p:sp>
      <p:pic>
        <p:nvPicPr>
          <p:cNvPr id="3" name="Picture 2"/>
          <p:cNvPicPr>
            <a:picLocks noChangeAspect="1"/>
          </p:cNvPicPr>
          <p:nvPr/>
        </p:nvPicPr>
        <p:blipFill>
          <a:blip r:embed="rId2"/>
          <a:stretch>
            <a:fillRect/>
          </a:stretch>
        </p:blipFill>
        <p:spPr>
          <a:xfrm>
            <a:off x="2978150" y="1841500"/>
            <a:ext cx="3187700" cy="31750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May 9, NCBA, Cary </a:t>
            </a:r>
            <a:br>
              <a:rPr lang="en-US" dirty="0" smtClean="0"/>
            </a:b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0" y="2514600"/>
            <a:ext cx="5486400" cy="3200400"/>
          </a:xfrm>
          <a:prstGeom prst="rect">
            <a:avLst/>
          </a:prstGeom>
        </p:spPr>
      </p:pic>
      <p:sp>
        <p:nvSpPr>
          <p:cNvPr id="5" name="Rectangle 4"/>
          <p:cNvSpPr/>
          <p:nvPr/>
        </p:nvSpPr>
        <p:spPr>
          <a:xfrm>
            <a:off x="1842572" y="771435"/>
            <a:ext cx="5929828" cy="646331"/>
          </a:xfrm>
          <a:prstGeom prst="rect">
            <a:avLst/>
          </a:prstGeom>
        </p:spPr>
        <p:txBody>
          <a:bodyPr wrap="none">
            <a:spAutoFit/>
          </a:bodyPr>
          <a:lstStyle/>
          <a:p>
            <a:pPr>
              <a:buFont typeface="Arial"/>
              <a:buChar char="•"/>
            </a:pPr>
            <a:r>
              <a:rPr lang="en-US" sz="3600" dirty="0" smtClean="0"/>
              <a:t>Whether?  How?  How much?</a:t>
            </a:r>
          </a:p>
        </p:txBody>
      </p:sp>
      <p:sp>
        <p:nvSpPr>
          <p:cNvPr id="6" name="Rectangle 5"/>
          <p:cNvSpPr/>
          <p:nvPr/>
        </p:nvSpPr>
        <p:spPr>
          <a:xfrm>
            <a:off x="1842572" y="1505634"/>
            <a:ext cx="3839513" cy="646331"/>
          </a:xfrm>
          <a:prstGeom prst="rect">
            <a:avLst/>
          </a:prstGeom>
        </p:spPr>
        <p:txBody>
          <a:bodyPr wrap="none">
            <a:spAutoFit/>
          </a:bodyPr>
          <a:lstStyle/>
          <a:p>
            <a:pPr>
              <a:buFont typeface="Arial"/>
              <a:buChar char="•"/>
            </a:pPr>
            <a:r>
              <a:rPr lang="en-US" sz="3600" dirty="0" smtClean="0"/>
              <a:t>May 9, NCBA, Cary </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Carolina </a:t>
            </a:r>
            <a:endParaRPr lang="en-US" dirty="0"/>
          </a:p>
        </p:txBody>
      </p:sp>
      <p:sp>
        <p:nvSpPr>
          <p:cNvPr id="3" name="Content Placeholder 2"/>
          <p:cNvSpPr>
            <a:spLocks noGrp="1"/>
          </p:cNvSpPr>
          <p:nvPr>
            <p:ph idx="1"/>
          </p:nvPr>
        </p:nvSpPr>
        <p:spPr/>
        <p:txBody>
          <a:bodyPr>
            <a:normAutofit lnSpcReduction="10000"/>
          </a:bodyPr>
          <a:lstStyle/>
          <a:p>
            <a:r>
              <a:rPr lang="en-US" dirty="0"/>
              <a:t>1584 </a:t>
            </a:r>
            <a:r>
              <a:rPr lang="en-US" dirty="0" smtClean="0"/>
              <a:t>Raleigh: 1</a:t>
            </a:r>
            <a:r>
              <a:rPr lang="en-US" dirty="0"/>
              <a:t>/5 of gold and </a:t>
            </a:r>
            <a:r>
              <a:rPr lang="en-US" dirty="0" smtClean="0"/>
              <a:t>silver</a:t>
            </a:r>
          </a:p>
          <a:p>
            <a:r>
              <a:rPr lang="en-US" dirty="0" smtClean="0"/>
              <a:t>1663: Lord </a:t>
            </a:r>
            <a:r>
              <a:rPr lang="en-US" dirty="0"/>
              <a:t>Proprietors got Carolina for</a:t>
            </a:r>
            <a:r>
              <a:rPr lang="en-US" dirty="0" smtClean="0"/>
              <a:t> £ 13 a </a:t>
            </a:r>
            <a:r>
              <a:rPr lang="en-US" dirty="0"/>
              <a:t>year, plus </a:t>
            </a:r>
            <a:r>
              <a:rPr lang="en-US" dirty="0" smtClean="0"/>
              <a:t>25% of gold </a:t>
            </a:r>
            <a:r>
              <a:rPr lang="en-US" dirty="0"/>
              <a:t>and silver</a:t>
            </a:r>
            <a:r>
              <a:rPr lang="en-US" dirty="0" smtClean="0"/>
              <a:t>.</a:t>
            </a:r>
          </a:p>
          <a:p>
            <a:r>
              <a:rPr lang="en-US" dirty="0" smtClean="0"/>
              <a:t>5% customs duty, waived until 1670</a:t>
            </a:r>
          </a:p>
          <a:p>
            <a:r>
              <a:rPr lang="en-US" dirty="0"/>
              <a:t>“During the reign of the Lords Proprietors, . . . import duties on liquors to the colony in North Carolina seem to have been negligible, or perhaps non-existent.”  Parker </a:t>
            </a:r>
            <a:endParaRPr lang="en-US" dirty="0" smtClean="0"/>
          </a:p>
          <a:p>
            <a:pPr>
              <a:buNone/>
            </a:pPr>
            <a:r>
              <a:rPr lang="en-US" dirty="0"/>
              <a:t>	</a:t>
            </a:r>
            <a:endParaRPr lang="en-US" dirty="0" smtClean="0"/>
          </a:p>
          <a:p>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Carolina</a:t>
            </a:r>
            <a:endParaRPr lang="en-US" dirty="0"/>
          </a:p>
        </p:txBody>
      </p:sp>
      <p:sp>
        <p:nvSpPr>
          <p:cNvPr id="3" name="Content Placeholder 2"/>
          <p:cNvSpPr>
            <a:spLocks noGrp="1"/>
          </p:cNvSpPr>
          <p:nvPr>
            <p:ph idx="1"/>
          </p:nvPr>
        </p:nvSpPr>
        <p:spPr/>
        <p:txBody>
          <a:bodyPr/>
          <a:lstStyle/>
          <a:p>
            <a:r>
              <a:rPr lang="en-US" dirty="0"/>
              <a:t>“Proprietors of North Carolina failed to establish an effective fiscal regime during 1680-1714.”</a:t>
            </a:r>
            <a:r>
              <a:rPr lang="en-US" dirty="0" smtClean="0"/>
              <a:t> </a:t>
            </a:r>
            <a:r>
              <a:rPr lang="en-US" dirty="0" err="1" smtClean="0"/>
              <a:t>Rabushka</a:t>
            </a:r>
            <a:endParaRPr lang="en-US" dirty="0" smtClean="0"/>
          </a:p>
          <a:p>
            <a:r>
              <a:rPr lang="en-US" dirty="0" smtClean="0"/>
              <a:t>1711-13 Tuscarora war financed with paper money</a:t>
            </a:r>
          </a:p>
          <a:p>
            <a:r>
              <a:rPr lang="en-US" dirty="0" smtClean="0"/>
              <a:t>1715 Tax on taverns</a:t>
            </a:r>
          </a:p>
          <a:p>
            <a:r>
              <a:rPr lang="en-US" dirty="0" smtClean="0"/>
              <a:t>1734 Liquor duty, rate unknown</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North Carolina</a:t>
            </a:r>
            <a:endParaRPr lang="en-US" dirty="0"/>
          </a:p>
        </p:txBody>
      </p:sp>
      <p:sp>
        <p:nvSpPr>
          <p:cNvPr id="3" name="Content Placeholder 2"/>
          <p:cNvSpPr>
            <a:spLocks noGrp="1"/>
          </p:cNvSpPr>
          <p:nvPr>
            <p:ph idx="1"/>
          </p:nvPr>
        </p:nvSpPr>
        <p:spPr/>
        <p:txBody>
          <a:bodyPr>
            <a:normAutofit lnSpcReduction="10000"/>
          </a:bodyPr>
          <a:lstStyle/>
          <a:p>
            <a:r>
              <a:rPr lang="en-US" dirty="0"/>
              <a:t>1747: 3d. “proclamation money”</a:t>
            </a:r>
            <a:r>
              <a:rPr lang="en-US" dirty="0" smtClean="0"/>
              <a:t> duty per </a:t>
            </a:r>
            <a:r>
              <a:rPr lang="en-US" dirty="0"/>
              <a:t>gallon on </a:t>
            </a:r>
            <a:r>
              <a:rPr lang="en-US" dirty="0" smtClean="0"/>
              <a:t>liquor; British exempted; rice and wine added</a:t>
            </a:r>
          </a:p>
          <a:p>
            <a:r>
              <a:rPr lang="en-US" dirty="0" smtClean="0"/>
              <a:t>Increased to 7d. By 1767</a:t>
            </a:r>
          </a:p>
          <a:p>
            <a:r>
              <a:rPr lang="en-US" dirty="0" smtClean="0"/>
              <a:t>1 </a:t>
            </a:r>
            <a:r>
              <a:rPr lang="en-US" dirty="0" err="1" smtClean="0"/>
              <a:t>d</a:t>
            </a:r>
            <a:r>
              <a:rPr lang="en-US" dirty="0" smtClean="0"/>
              <a:t>. for New Bern school</a:t>
            </a:r>
          </a:p>
          <a:p>
            <a:r>
              <a:rPr lang="en-US" dirty="0" smtClean="0"/>
              <a:t>Other taxes: quitrents, poll, lawsuits; local for churches</a:t>
            </a:r>
          </a:p>
          <a:p>
            <a:r>
              <a:rPr lang="en-US" dirty="0" smtClean="0"/>
              <a:t>1739-63:  Rum excise second only to poll tax – despite smuggling</a:t>
            </a:r>
          </a:p>
          <a:p>
            <a:endParaRPr lang="en-US" dirty="0" smtClean="0"/>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Alternatives</a:t>
            </a:r>
            <a:endParaRPr lang="en-US" dirty="0"/>
          </a:p>
        </p:txBody>
      </p:sp>
      <p:sp>
        <p:nvSpPr>
          <p:cNvPr id="3" name="Rectangle 2"/>
          <p:cNvSpPr/>
          <p:nvPr/>
        </p:nvSpPr>
        <p:spPr>
          <a:xfrm>
            <a:off x="1295400" y="1417639"/>
            <a:ext cx="6858000" cy="5355313"/>
          </a:xfrm>
          <a:prstGeom prst="rect">
            <a:avLst/>
          </a:prstGeom>
        </p:spPr>
        <p:txBody>
          <a:bodyPr wrap="square">
            <a:spAutoFit/>
          </a:bodyPr>
          <a:lstStyle/>
          <a:p>
            <a:pPr>
              <a:buFont typeface="Arial"/>
              <a:buChar char="•"/>
            </a:pPr>
            <a:r>
              <a:rPr lang="en-US" sz="3600" dirty="0" smtClean="0"/>
              <a:t>Poll, Quitrents, Tonnage</a:t>
            </a:r>
          </a:p>
          <a:p>
            <a:pPr lvl="0">
              <a:buFont typeface="Arial"/>
              <a:buChar char="•"/>
            </a:pPr>
            <a:r>
              <a:rPr lang="en-US" sz="3600" dirty="0" smtClean="0"/>
              <a:t>NYC 1677:</a:t>
            </a:r>
          </a:p>
          <a:p>
            <a:pPr marL="731520">
              <a:buFont typeface="Arial"/>
              <a:buChar char="•"/>
            </a:pPr>
            <a:r>
              <a:rPr lang="en-US" sz="3600" dirty="0" smtClean="0"/>
              <a:t>Required street sweeping or 3 shilling fine</a:t>
            </a:r>
          </a:p>
          <a:p>
            <a:pPr marL="731520">
              <a:buFont typeface="Arial"/>
              <a:buChar char="•"/>
            </a:pPr>
            <a:r>
              <a:rPr lang="en-US" sz="3600" dirty="0" smtClean="0"/>
              <a:t>Brooklyn ferry tolls</a:t>
            </a:r>
          </a:p>
          <a:p>
            <a:pPr marL="731520">
              <a:buFont typeface="Arial"/>
              <a:buChar char="•"/>
            </a:pPr>
            <a:r>
              <a:rPr lang="en-US" sz="3600" dirty="0" smtClean="0"/>
              <a:t>Sale of “highly desirable waterfront lots” </a:t>
            </a:r>
          </a:p>
          <a:p>
            <a:pPr marL="731520">
              <a:buFont typeface="Arial"/>
              <a:buChar char="•"/>
            </a:pPr>
            <a:endParaRPr lang="en-US" sz="3600" dirty="0" smtClean="0"/>
          </a:p>
          <a:p>
            <a:pPr marL="731520">
              <a:buFont typeface="Arial"/>
              <a:buChar char="•"/>
            </a:pPr>
            <a:endParaRPr lang="en-US" sz="3600" dirty="0" smtClean="0"/>
          </a:p>
          <a:p>
            <a:pPr marL="731520">
              <a:buFont typeface="Arial"/>
              <a:buChar char="•"/>
            </a:pP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alternatives to AT</a:t>
            </a:r>
            <a:endParaRPr lang="en-US" dirty="0"/>
          </a:p>
        </p:txBody>
      </p:sp>
      <p:sp>
        <p:nvSpPr>
          <p:cNvPr id="3" name="Rectangle 2"/>
          <p:cNvSpPr/>
          <p:nvPr/>
        </p:nvSpPr>
        <p:spPr>
          <a:xfrm>
            <a:off x="1447800" y="1981200"/>
            <a:ext cx="6019800" cy="3416320"/>
          </a:xfrm>
          <a:prstGeom prst="rect">
            <a:avLst/>
          </a:prstGeom>
        </p:spPr>
        <p:txBody>
          <a:bodyPr wrap="square">
            <a:spAutoFit/>
          </a:bodyPr>
          <a:lstStyle/>
          <a:p>
            <a:pPr>
              <a:buFont typeface="Arial"/>
              <a:buChar char="•"/>
            </a:pPr>
            <a:r>
              <a:rPr lang="en-US" sz="3600" dirty="0" smtClean="0"/>
              <a:t>CT 1636:  Beaver skin 1 shilling excise</a:t>
            </a:r>
          </a:p>
          <a:p>
            <a:pPr>
              <a:buFont typeface="Arial"/>
              <a:buChar char="•"/>
            </a:pPr>
            <a:r>
              <a:rPr lang="en-US" sz="3600" dirty="0" smtClean="0"/>
              <a:t>CT 1653: Exported lumber duty</a:t>
            </a:r>
          </a:p>
          <a:p>
            <a:pPr>
              <a:buFont typeface="Arial"/>
              <a:buChar char="•"/>
            </a:pPr>
            <a:r>
              <a:rPr lang="en-US" sz="3600" dirty="0" smtClean="0"/>
              <a:t>VA 1663: Tobacco export duty bonanza</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 more alternatives to AT</a:t>
            </a:r>
            <a:endParaRPr lang="en-US" dirty="0"/>
          </a:p>
        </p:txBody>
      </p:sp>
      <p:sp>
        <p:nvSpPr>
          <p:cNvPr id="3" name="Rectangle 2"/>
          <p:cNvSpPr/>
          <p:nvPr/>
        </p:nvSpPr>
        <p:spPr>
          <a:xfrm>
            <a:off x="1219200" y="1752600"/>
            <a:ext cx="6934200" cy="3416320"/>
          </a:xfrm>
          <a:prstGeom prst="rect">
            <a:avLst/>
          </a:prstGeom>
        </p:spPr>
        <p:txBody>
          <a:bodyPr wrap="square">
            <a:spAutoFit/>
          </a:bodyPr>
          <a:lstStyle/>
          <a:p>
            <a:pPr>
              <a:buFont typeface="Arial"/>
              <a:buChar char="•"/>
            </a:pPr>
            <a:r>
              <a:rPr lang="en-US" sz="3600" dirty="0" smtClean="0"/>
              <a:t>CT 1676:  Wearing gold or silver buttons or lace,  silk scarves</a:t>
            </a:r>
          </a:p>
          <a:p>
            <a:pPr>
              <a:buFont typeface="Arial"/>
              <a:buChar char="•"/>
            </a:pPr>
            <a:r>
              <a:rPr lang="en-US" sz="3600" dirty="0" smtClean="0"/>
              <a:t>MA 1715-1737: Spirits and wine duties roughly doubled.  Tobacco taxes increased by a factor of 25 or 30</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 alternative in Connecticut	</a:t>
            </a:r>
            <a:endParaRPr lang="en-US" dirty="0"/>
          </a:p>
        </p:txBody>
      </p:sp>
      <p:sp>
        <p:nvSpPr>
          <p:cNvPr id="4" name="Rectangle 3"/>
          <p:cNvSpPr/>
          <p:nvPr/>
        </p:nvSpPr>
        <p:spPr>
          <a:xfrm>
            <a:off x="762000" y="1752600"/>
            <a:ext cx="7315200" cy="3970318"/>
          </a:xfrm>
          <a:prstGeom prst="rect">
            <a:avLst/>
          </a:prstGeom>
        </p:spPr>
        <p:txBody>
          <a:bodyPr wrap="square">
            <a:spAutoFit/>
          </a:bodyPr>
          <a:lstStyle/>
          <a:p>
            <a:r>
              <a:rPr lang="en-US" sz="3600" dirty="0" smtClean="0"/>
              <a:t>1729:  Congregational churches could no longer tax dissenters.  “Numerous residents took advantage of this loophole, becoming Baptists to avoid compulsory Congregational taxes.”  </a:t>
            </a:r>
            <a:r>
              <a:rPr lang="en-US" sz="3600" dirty="0" err="1" smtClean="0"/>
              <a:t>Rabushka</a:t>
            </a:r>
            <a:r>
              <a:rPr lang="en-US" sz="3600" dirty="0" smtClean="0"/>
              <a:t>, </a:t>
            </a:r>
            <a:r>
              <a:rPr lang="en-US" sz="3600" i="1" dirty="0" smtClean="0"/>
              <a:t>Taxation in Colonial America</a:t>
            </a:r>
            <a:endParaRPr lang="en-US" sz="3600" i="1"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3555" name="Object 3"/>
          <p:cNvGraphicFramePr>
            <a:graphicFrameLocks noChangeAspect="1"/>
          </p:cNvGraphicFramePr>
          <p:nvPr/>
        </p:nvGraphicFramePr>
        <p:xfrm>
          <a:off x="2057400" y="571500"/>
          <a:ext cx="5638800" cy="5715000"/>
        </p:xfrm>
        <a:graphic>
          <a:graphicData uri="http://schemas.openxmlformats.org/presentationml/2006/ole">
            <p:oleObj spid="_x0000_s190466" name="Document" r:id="rId3" imgW="5638800" imgH="5715000" progId="Word.Document.12">
              <p:link updateAutomatic="1"/>
            </p:oleObj>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2286000" y="1417638"/>
            <a:ext cx="4572000" cy="5078314"/>
          </a:xfrm>
          <a:prstGeom prst="rect">
            <a:avLst/>
          </a:prstGeom>
        </p:spPr>
        <p:txBody>
          <a:bodyPr>
            <a:spAutoFit/>
          </a:bodyPr>
          <a:lstStyle/>
          <a:p>
            <a:r>
              <a:rPr lang="en-US" dirty="0" smtClean="0"/>
              <a:t>$2.00 per gallon in 1865 – 8 to 12 times the “average cost of manufacture” of whiskey – too much  in the Civil War, bootlegging ran rampant.</a:t>
            </a:r>
            <a:r>
              <a:rPr lang="en-US" u="sng" dirty="0" smtClean="0"/>
              <a:t>[1]  A reduction in that tax by 75 percent in 1868, to two or three times the cost of manufacture, “practically stopped illicit distillation” and more than doubled revenues from the tax.[2]  Two times the cost of manufacture was a rough standard used in the re-imposition of tax after passage of the 21</a:t>
            </a:r>
            <a:r>
              <a:rPr lang="en-US" u="sng" baseline="30000" dirty="0" smtClean="0"/>
              <a:t>st</a:t>
            </a:r>
            <a:r>
              <a:rPr lang="en-US" u="sng" dirty="0" smtClean="0"/>
              <a:t> Amendment, too.  Whiskey then thought to cost $1.00 or a little more per proof gallon to produce[3] bore a federal tax of $2.00[4] with the understanding that state taxes would add to the final price to the consumer.  That "two times" standard turned out to be low:  The federal tax increased 450 percent, to $9.00, 10 years later.</a:t>
            </a:r>
            <a:endParaRPr lang="en-US" dirty="0"/>
          </a:p>
        </p:txBody>
      </p:sp>
      <p:sp>
        <p:nvSpPr>
          <p:cNvPr id="4" name="Title 3"/>
          <p:cNvSpPr>
            <a:spLocks noGrp="1"/>
          </p:cNvSpPr>
          <p:nvPr>
            <p:ph type="title"/>
          </p:nvPr>
        </p:nvSpPr>
        <p:spPr/>
        <p:txBody>
          <a:bodyPr/>
          <a:lstStyle/>
          <a:p>
            <a:r>
              <a:rPr lang="en-US" dirty="0" smtClean="0"/>
              <a:t>What will the market bear?</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 Whether to How</a:t>
            </a:r>
            <a:endParaRPr lang="en-US" dirty="0"/>
          </a:p>
        </p:txBody>
      </p:sp>
      <p:pic>
        <p:nvPicPr>
          <p:cNvPr id="3" name="Picture 2"/>
          <p:cNvPicPr>
            <a:picLocks noChangeAspect="1"/>
          </p:cNvPicPr>
          <p:nvPr/>
        </p:nvPicPr>
        <p:blipFill>
          <a:blip r:embed="rId2"/>
          <a:stretch>
            <a:fillRect/>
          </a:stretch>
        </p:blipFill>
        <p:spPr>
          <a:xfrm>
            <a:off x="1676400" y="1981200"/>
            <a:ext cx="6096000" cy="411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524000"/>
          </a:xfrm>
        </p:spPr>
        <p:txBody>
          <a:bodyPr>
            <a:normAutofit/>
          </a:bodyPr>
          <a:lstStyle/>
          <a:p>
            <a:r>
              <a:rPr lang="en-US" dirty="0" smtClean="0"/>
              <a:t>How much?</a:t>
            </a:r>
            <a:br>
              <a:rPr lang="en-US" dirty="0" smtClean="0"/>
            </a:br>
            <a:endParaRPr lang="en-US" dirty="0"/>
          </a:p>
        </p:txBody>
      </p:sp>
      <p:sp>
        <p:nvSpPr>
          <p:cNvPr id="3" name="Rectangle 2"/>
          <p:cNvSpPr/>
          <p:nvPr/>
        </p:nvSpPr>
        <p:spPr>
          <a:xfrm>
            <a:off x="1524000" y="1981200"/>
            <a:ext cx="6477000" cy="3539431"/>
          </a:xfrm>
          <a:prstGeom prst="rect">
            <a:avLst/>
          </a:prstGeom>
        </p:spPr>
        <p:txBody>
          <a:bodyPr wrap="square">
            <a:spAutoFit/>
          </a:bodyPr>
          <a:lstStyle/>
          <a:p>
            <a:pPr>
              <a:buFont typeface="Arial"/>
              <a:buChar char="•"/>
            </a:pPr>
            <a:r>
              <a:rPr lang="en-US" sz="2800" dirty="0" smtClean="0"/>
              <a:t>Crown consolidates MA, ME, NH, part of RI into Dominion of New England</a:t>
            </a:r>
          </a:p>
          <a:p>
            <a:pPr>
              <a:buFont typeface="Arial"/>
              <a:buChar char="•"/>
            </a:pPr>
            <a:r>
              <a:rPr lang="en-US" sz="2800" dirty="0" smtClean="0"/>
              <a:t>“Dissolution of the popular assembly in MA was seen as the most effective way to disenfranchise the Puritan theocracy.” </a:t>
            </a:r>
            <a:r>
              <a:rPr lang="en-US" sz="2800" dirty="0" err="1" smtClean="0"/>
              <a:t>Rabushka</a:t>
            </a:r>
            <a:endParaRPr lang="en-US" sz="2800" dirty="0" smtClean="0"/>
          </a:p>
          <a:p>
            <a:pPr>
              <a:buFont typeface="Arial"/>
              <a:buChar char="•"/>
            </a:pPr>
            <a:r>
              <a:rPr lang="en-US" sz="2800" dirty="0" smtClean="0"/>
              <a:t>Wine duties doubled; license requirements enforced</a:t>
            </a: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48949</TotalTime>
  <Words>2523</Words>
  <Application>Microsoft Macintosh PowerPoint</Application>
  <PresentationFormat>On-screen Show (4:3)</PresentationFormat>
  <Paragraphs>306</Paragraphs>
  <Slides>81</Slides>
  <Notes>1</Notes>
  <HiddenSlides>0</HiddenSlides>
  <MMClips>0</MMClips>
  <ScaleCrop>false</ScaleCrop>
  <HeadingPairs>
    <vt:vector size="6" baseType="variant">
      <vt:variant>
        <vt:lpstr>Design Template</vt:lpstr>
      </vt:variant>
      <vt:variant>
        <vt:i4>1</vt:i4>
      </vt:variant>
      <vt:variant>
        <vt:lpstr>Links</vt:lpstr>
      </vt:variant>
      <vt:variant>
        <vt:i4>1</vt:i4>
      </vt:variant>
      <vt:variant>
        <vt:lpstr>Slide Titles</vt:lpstr>
      </vt:variant>
      <vt:variant>
        <vt:i4>81</vt:i4>
      </vt:variant>
    </vt:vector>
  </HeadingPairs>
  <TitlesOfParts>
    <vt:vector size="83" baseType="lpstr">
      <vt:lpstr>Office Theme</vt:lpstr>
      <vt:lpstr>???</vt:lpstr>
      <vt:lpstr>History of Alcohol Taxation in America  </vt:lpstr>
      <vt:lpstr>Slide 2</vt:lpstr>
      <vt:lpstr>Slide 3</vt:lpstr>
      <vt:lpstr>Roadmap</vt:lpstr>
      <vt:lpstr>Tax:  Goals beyond revenue</vt:lpstr>
      <vt:lpstr>Whether: Discourage Alcohol?  </vt:lpstr>
      <vt:lpstr>Slide 7</vt:lpstr>
      <vt:lpstr>Whether to tax – or what to do? Federal Spirits:  8 answers</vt:lpstr>
      <vt:lpstr>Whether: 1789</vt:lpstr>
      <vt:lpstr>Whether</vt:lpstr>
      <vt:lpstr>Whether: NC Planter’s Petition</vt:lpstr>
      <vt:lpstr>Whether</vt:lpstr>
      <vt:lpstr>Slide 13</vt:lpstr>
      <vt:lpstr>Slide 14</vt:lpstr>
      <vt:lpstr>Whether: Whisk(e)y Rebellion </vt:lpstr>
      <vt:lpstr>Whether</vt:lpstr>
      <vt:lpstr>Whether: 3d yes</vt:lpstr>
      <vt:lpstr>Whether</vt:lpstr>
      <vt:lpstr>Slide 19</vt:lpstr>
      <vt:lpstr>Slide 20</vt:lpstr>
      <vt:lpstr>Whether: 4th yes in 1934</vt:lpstr>
      <vt:lpstr>Whether: Flashback to Colonial Carolina</vt:lpstr>
      <vt:lpstr>How:  From primitive to sophisticated</vt:lpstr>
      <vt:lpstr>How: Tavern licenses</vt:lpstr>
      <vt:lpstr>How: Import duties</vt:lpstr>
      <vt:lpstr>How:  Forfeiture</vt:lpstr>
      <vt:lpstr>How: Excises – harder to find all the alcohol </vt:lpstr>
      <vt:lpstr>How: Tax base: Volume, price, or potency?  Massachusetts</vt:lpstr>
      <vt:lpstr>How: CSA excises: 25 percent, not volume</vt:lpstr>
      <vt:lpstr>How in the USA: 1791 Whisky Tax </vt:lpstr>
      <vt:lpstr>How: Tax farming</vt:lpstr>
      <vt:lpstr>How: Proxies for alcohol</vt:lpstr>
      <vt:lpstr>How: Military collections </vt:lpstr>
      <vt:lpstr>How: Economists’ Dystopia </vt:lpstr>
      <vt:lpstr>How: More dystopia</vt:lpstr>
      <vt:lpstr>How much?  Receipts, then rates</vt:lpstr>
      <vt:lpstr>Slide 37</vt:lpstr>
      <vt:lpstr>Slide 38</vt:lpstr>
      <vt:lpstr>Slide 39</vt:lpstr>
      <vt:lpstr>Slide 40</vt:lpstr>
      <vt:lpstr>Slide 41</vt:lpstr>
      <vt:lpstr>How much? From receipts to rates </vt:lpstr>
      <vt:lpstr>How much: rates</vt:lpstr>
      <vt:lpstr>How much: Federal spirits rates</vt:lpstr>
      <vt:lpstr>How much: Recent Federal liquor tax rate per proof gallon</vt:lpstr>
      <vt:lpstr>How much now? What rates?</vt:lpstr>
      <vt:lpstr>How much: Federal excise rates on 0.6 oz. of pure alcohol </vt:lpstr>
      <vt:lpstr>How much: Low enough to beat moonshining?</vt:lpstr>
      <vt:lpstr>How much: Junior Johnson’s heyday</vt:lpstr>
      <vt:lpstr>From too much to not enough?</vt:lpstr>
      <vt:lpstr>Slide 51</vt:lpstr>
      <vt:lpstr>How much:  Why not more?  Is drunk driving the real problem?</vt:lpstr>
      <vt:lpstr>Slide 53</vt:lpstr>
      <vt:lpstr>Slide 54</vt:lpstr>
      <vt:lpstr>How much?  Too much for one MA Rep</vt:lpstr>
      <vt:lpstr>From how much to who gets a break</vt:lpstr>
      <vt:lpstr>Who: VA special interests</vt:lpstr>
      <vt:lpstr> Who: VA 1695 </vt:lpstr>
      <vt:lpstr>More special rules: VA  </vt:lpstr>
      <vt:lpstr>Pennsylvania’s friends and enemies </vt:lpstr>
      <vt:lpstr>Special tavern licenses</vt:lpstr>
      <vt:lpstr>Slide 62</vt:lpstr>
      <vt:lpstr>Even the Fiscal Cliff Bill: PR and VI Rum</vt:lpstr>
      <vt:lpstr>Who benefits? Alcohol revenue for education</vt:lpstr>
      <vt:lpstr>And . . . the never ending quest for revenue</vt:lpstr>
      <vt:lpstr>Slide 66</vt:lpstr>
      <vt:lpstr>Slide 67</vt:lpstr>
      <vt:lpstr>Slide 68</vt:lpstr>
      <vt:lpstr>May 9, NCBA, Cary  </vt:lpstr>
      <vt:lpstr>Slide 70</vt:lpstr>
      <vt:lpstr>Colonial Carolina </vt:lpstr>
      <vt:lpstr>Carolina</vt:lpstr>
      <vt:lpstr>North Carolina</vt:lpstr>
      <vt:lpstr>Background:  Alternatives</vt:lpstr>
      <vt:lpstr>More alternatives to AT</vt:lpstr>
      <vt:lpstr>Even more alternatives to AT</vt:lpstr>
      <vt:lpstr>An alternative in Connecticut </vt:lpstr>
      <vt:lpstr>Slide 78</vt:lpstr>
      <vt:lpstr>What will the market bear?</vt:lpstr>
      <vt:lpstr>Transition: Whether to How</vt:lpstr>
      <vt:lpstr>How much? </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Amsterdam </dc:title>
  <dc:creator>PAT OGLESBY</dc:creator>
  <cp:lastModifiedBy>PAT OGLESBY</cp:lastModifiedBy>
  <cp:revision>191</cp:revision>
  <dcterms:created xsi:type="dcterms:W3CDTF">2013-02-09T11:56:50Z</dcterms:created>
  <dcterms:modified xsi:type="dcterms:W3CDTF">2013-02-09T15:01:05Z</dcterms:modified>
</cp:coreProperties>
</file>