
<file path=[Content_Types].xml><?xml version="1.0" encoding="utf-8"?>
<Types xmlns="http://schemas.openxmlformats.org/package/2006/content-types">
  <Override PartName="/ppt/slides/slide30.xml" ContentType="application/vnd.openxmlformats-officedocument.presentationml.slide+xml"/>
  <Override PartName="/ppt/slides/slide88.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slides/slide72.xml" ContentType="application/vnd.openxmlformats-officedocument.presentationml.slide+xml"/>
  <Override PartName="/ppt/slides/slide134.xml" ContentType="application/vnd.openxmlformats-officedocument.presentationml.slide+xml"/>
  <Override PartName="/ppt/notesSlides/notesSlide138.xml" ContentType="application/vnd.openxmlformats-officedocument.presentationml.notesSlide+xml"/>
  <Override PartName="/ppt/notesSlides/notesSlide47.xml" ContentType="application/vnd.openxmlformats-officedocument.presentationml.notesSlide+xml"/>
  <Override PartName="/ppt/slides/slide66.xml" ContentType="application/vnd.openxmlformats-officedocument.presentationml.slide+xml"/>
  <Override PartName="/ppt/slides/slide128.xml" ContentType="application/vnd.openxmlformats-officedocument.presentationml.slide+xml"/>
  <Override PartName="/ppt/slides/slide50.xml" ContentType="application/vnd.openxmlformats-officedocument.presentationml.slide+xml"/>
  <Override PartName="/ppt/slides/slide112.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25.xml" ContentType="application/vnd.openxmlformats-officedocument.presentationml.notesSlide+xml"/>
  <Override PartName="/ppt/slides/slide44.xml" ContentType="application/vnd.openxmlformats-officedocument.presentationml.slide+xml"/>
  <Override PartName="/ppt/slides/slide154.xml" ContentType="application/vnd.openxmlformats-officedocument.presentationml.slide+xml"/>
  <Override PartName="/ppt/notesSlides/notesSlide67.xml" ContentType="application/vnd.openxmlformats-officedocument.presentationml.notesSlide+xml"/>
  <Override PartName="/ppt/slides/slide86.xml" ContentType="application/vnd.openxmlformats-officedocument.presentationml.slide+xml"/>
  <Override PartName="/ppt/slides/slide148.xml" ContentType="application/vnd.openxmlformats-officedocument.presentationml.slide+xml"/>
  <Override PartName="/ppt/slides/slide22.xml" ContentType="application/vnd.openxmlformats-officedocument.presentationml.slide+xml"/>
  <Override PartName="/ppt/slides/slide132.xml" ContentType="application/vnd.openxmlformats-officedocument.presentationml.slide+xml"/>
  <Override PartName="/ppt/notesSlides/notesSlide136.xml" ContentType="application/vnd.openxmlformats-officedocument.presentationml.notesSlide+xml"/>
  <Override PartName="/ppt/notesSlides/notesSlide45.xml" ContentType="application/vnd.openxmlformats-officedocument.presentationml.notesSlide+xml"/>
  <Override PartName="/ppt/slides/slide64.xml" ContentType="application/vnd.openxmlformats-officedocument.presentationml.slide+xml"/>
  <Override PartName="/ppt/slides/slide126.xml" ContentType="application/vnd.openxmlformats-officedocument.presentationml.slide+xml"/>
  <Override PartName="/ppt/diagrams/colors1.xml" ContentType="application/vnd.openxmlformats-officedocument.drawingml.diagramColors+xml"/>
  <Default Extension="xml" ContentType="application/xml"/>
  <Override PartName="/ppt/slides/slide110.xml" ContentType="application/vnd.openxmlformats-officedocument.presentationml.slide+xml"/>
  <Override PartName="/ppt/slideLayouts/slideLayout11.xml" ContentType="application/vnd.openxmlformats-officedocument.presentationml.slideLayout+xml"/>
  <Override PartName="/ppt/notesSlides/notesSlide87.xml" ContentType="application/vnd.openxmlformats-officedocument.presentationml.notesSlide+xml"/>
  <Override PartName="/ppt/notesSlides/notesSlide114.xml" ContentType="application/vnd.openxmlformats-officedocument.presentationml.notesSlide+xml"/>
  <Override PartName="/ppt/notesSlides/notesSlide23.xml" ContentType="application/vnd.openxmlformats-officedocument.presentationml.notesSlide+xml"/>
  <Override PartName="/ppt/slides/slide42.xml" ContentType="application/vnd.openxmlformats-officedocument.presentationml.slide+xml"/>
  <Override PartName="/ppt/notesSlides/notesSlide108.xml" ContentType="application/vnd.openxmlformats-officedocument.presentationml.notesSlide+xml"/>
  <Override PartName="/ppt/slides/slide152.xml" ContentType="application/vnd.openxmlformats-officedocument.presentationml.slide+xml"/>
  <Override PartName="/ppt/notesSlides/notesSlide65.xml" ContentType="application/vnd.openxmlformats-officedocument.presentationml.notesSlide+xml"/>
  <Override PartName="/ppt/slides/slide146.xml" ContentType="application/vnd.openxmlformats-officedocument.presentationml.slide+xml"/>
  <Override PartName="/ppt/slides/slide84.xml" ContentType="application/vnd.openxmlformats-officedocument.presentationml.slide+xml"/>
  <Override PartName="/ppt/slides/slide20.xml" ContentType="application/vnd.openxmlformats-officedocument.presentationml.slide+xml"/>
  <Override PartName="/ppt/notesSlides/notesSlide59.xml" ContentType="application/vnd.openxmlformats-officedocument.presentationml.notesSlide+xml"/>
  <Override PartName="/ppt/slides/slide130.xml" ContentType="application/vnd.openxmlformats-officedocument.presentationml.slide+xml"/>
  <Override PartName="/ppt/diagrams/quickStyle1.xml" ContentType="application/vnd.openxmlformats-officedocument.drawingml.diagramStyle+xml"/>
  <Override PartName="/ppt/notesSlides/notesSlide134.xml" ContentType="application/vnd.openxmlformats-officedocument.presentationml.notesSlide+xml"/>
  <Override PartName="/ppt/notesSlides/notesSlide43.xml" ContentType="application/vnd.openxmlformats-officedocument.presentationml.notesSlide+xml"/>
  <Override PartName="/ppt/slides/slide62.xml" ContentType="application/vnd.openxmlformats-officedocument.presentationml.slide+xml"/>
  <Override PartName="/ppt/slides/slide124.xml" ContentType="application/vnd.openxmlformats-officedocument.presentationml.slide+xml"/>
  <Override PartName="/ppt/notesSlides/notesSlide128.xml" ContentType="application/vnd.openxmlformats-officedocument.presentationml.notesSlide+xml"/>
  <Override PartName="/ppt/notesSlides/notesSlide85.xml" ContentType="application/vnd.openxmlformats-officedocument.presentationml.notesSlide+xml"/>
  <Override PartName="/ppt/notesSlides/notesSlide112.xml" ContentType="application/vnd.openxmlformats-officedocument.presentationml.notesSlide+xml"/>
  <Override PartName="/ppt/notesSlides/notesSlide21.xml" ContentType="application/vnd.openxmlformats-officedocument.presentationml.notesSlide+xml"/>
  <Override PartName="/ppt/slides/slide40.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150.xml" ContentType="application/vnd.openxmlformats-officedocument.presentationml.slide+xml"/>
  <Override PartName="/ppt/notesSlides/notesSlide79.xml" ContentType="application/vnd.openxmlformats-officedocument.presentationml.notesSlide+xml"/>
  <Override PartName="/ppt/notesSlides/notesSlide106.xml" ContentType="application/vnd.openxmlformats-officedocument.presentationml.notesSlide+xml"/>
  <Override PartName="/ppt/notesSlides/notesSlide63.xml" ContentType="application/vnd.openxmlformats-officedocument.presentationml.notesSlide+xml"/>
  <Override PartName="/ppt/slides/slide82.xml" ContentType="application/vnd.openxmlformats-officedocument.presentationml.slide+xml"/>
  <Override PartName="/ppt/slides/slide144.xml" ContentType="application/vnd.openxmlformats-officedocument.presentationml.slide+xml"/>
  <Override PartName="/ppt/notesSlides/notesSlide57.xml" ContentType="application/vnd.openxmlformats-officedocument.presentationml.notesSlide+xml"/>
  <Override PartName="/docProps/app.xml" ContentType="application/vnd.openxmlformats-officedocument.extended-properties+xml"/>
  <Override PartName="/ppt/slides/slide109.xml" ContentType="application/vnd.openxmlformats-officedocument.presentationml.slide+xml"/>
  <Override PartName="/ppt/slides/slide60.xml" ContentType="application/vnd.openxmlformats-officedocument.presentationml.slide+xml"/>
  <Override PartName="/ppt/slides/slide122.xml" ContentType="application/vnd.openxmlformats-officedocument.presentationml.slide+xml"/>
  <Override PartName="/ppt/notesSlides/notesSlide41.xml" ContentType="application/vnd.openxmlformats-officedocument.presentationml.notesSlide+xml"/>
  <Override PartName="/ppt/notesSlides/notesSlide99.xml" ContentType="application/vnd.openxmlformats-officedocument.presentationml.notesSlide+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notesSlides/notesSlide126.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Override PartName="/ppt/slides/slide100.xml" ContentType="application/vnd.openxmlformats-officedocument.presentationml.slide+xml"/>
  <Override PartName="/ppt/notesSlides/notesSlide5.xml" ContentType="application/vnd.openxmlformats-officedocument.presentationml.notesSlide+xml"/>
  <Override PartName="/ppt/notesSlides/notesSlide77.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104.xml" ContentType="application/vnd.openxmlformats-officedocument.presentationml.notesSlide+xml"/>
  <Override PartName="/ppt/slides/slide129.xml" ContentType="application/vnd.openxmlformats-officedocument.presentationml.slide+xml"/>
  <Override PartName="/ppt/slides/slide80.xml" ContentType="application/vnd.openxmlformats-officedocument.presentationml.slide+xml"/>
  <Override PartName="/ppt/slides/slide142.xml" ContentType="application/vnd.openxmlformats-officedocument.presentationml.slide+xml"/>
  <Override PartName="/ppt/notesSlides/notesSlide61.xml" ContentType="application/vnd.openxmlformats-officedocument.presentationml.notesSlide+xml"/>
  <Override PartName="/ppt/notesSlides/notesSlide55.xml" ContentType="application/vnd.openxmlformats-officedocument.presentationml.notesSlide+xml"/>
  <Override PartName="/ppt/slides/slide107.xml" ContentType="application/vnd.openxmlformats-officedocument.presentationml.slide+xml"/>
  <Override PartName="/ppt/slides/slide120.xml" ContentType="application/vnd.openxmlformats-officedocument.presentationml.slide+xml"/>
  <Override PartName="/ppt/slideMasters/slideMaster1.xml" ContentType="application/vnd.openxmlformats-officedocument.presentationml.slideMaster+xml"/>
  <Override PartName="/ppt/notesSlides/notesSlide97.xml" ContentType="application/vnd.openxmlformats-officedocument.presentationml.notesSlide+xml"/>
  <Override PartName="/ppt/notesSlides/notesSlide124.xml" ContentType="application/vnd.openxmlformats-officedocument.presentationml.notesSlide+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notesSlides/notesSlide81.xml" ContentType="application/vnd.openxmlformats-officedocument.presentationml.notesSlide+xml"/>
  <Override PartName="/ppt/slides/slide162.xml" ContentType="application/vnd.openxmlformats-officedocument.presentationml.slide+xml"/>
  <Override PartName="/ppt/notesSlides/notesSlide3.xml" ContentType="application/vnd.openxmlformats-officedocument.presentationml.notesSlide+xml"/>
  <Override PartName="/ppt/slides/slide94.xml" ContentType="application/vnd.openxmlformats-officedocument.presentationml.slide+xml"/>
  <Override PartName="/ppt/notesSlides/notesSlide75.xml" ContentType="application/vnd.openxmlformats-officedocument.presentationml.notesSlide+xml"/>
  <Override PartName="/ppt/slides/slide5.xml" ContentType="application/vnd.openxmlformats-officedocument.presentationml.slide+xml"/>
  <Override PartName="/ppt/slides/slide17.xml" ContentType="application/vnd.openxmlformats-officedocument.presentationml.slide+xml"/>
  <Override PartName="/ppt/notesSlides/notesSlide102.xml" ContentType="application/vnd.openxmlformats-officedocument.presentationml.notesSlide+xml"/>
  <Override PartName="/ppt/slides/slide140.xml" ContentType="application/vnd.openxmlformats-officedocument.presentationml.slide+xml"/>
  <Override PartName="/ppt/slides/slide59.xml" ContentType="application/vnd.openxmlformats-officedocument.presentationml.slide+xml"/>
  <Override PartName="/ppt/notesSlides/notesSlide53.xml" ContentType="application/vnd.openxmlformats-officedocument.presentationml.notesSlide+xml"/>
  <Override PartName="/ppt/slides/slide105.xml" ContentType="application/vnd.openxmlformats-officedocument.presentationml.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8.xml" ContentType="application/vnd.openxmlformats-officedocument.presentationml.notesSlide+xml"/>
  <Override PartName="/ppt/slideLayouts/slideLayout4.xml" ContentType="application/vnd.openxmlformats-officedocument.presentationml.slideLayout+xml"/>
  <Override PartName="/ppt/slides/slide37.xml" ContentType="application/vnd.openxmlformats-officedocument.presentationml.slide+xml"/>
  <Override PartName="/ppt/notesSlides/notesSlide31.xml" ContentType="application/vnd.openxmlformats-officedocument.presentationml.notesSlide+xml"/>
  <Default Extension="pdf" ContentType="application/pdf"/>
  <Override PartName="/ppt/slides/slide160.xml" ContentType="application/vnd.openxmlformats-officedocument.presentationml.slide+xml"/>
  <Override PartName="/ppt/slides/slide79.xml" ContentType="application/vnd.openxmlformats-officedocument.presentationml.slide+xml"/>
  <Override PartName="/ppt/slides/slide9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notesSlides/notesSlide73.xml" ContentType="application/vnd.openxmlformats-officedocument.presentationml.notesSlide+xml"/>
  <Override PartName="/ppt/notesSlides/notesSlide100.xml" ContentType="application/vnd.openxmlformats-officedocument.presentationml.notesSlide+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slides/slide119.xml" ContentType="application/vnd.openxmlformats-officedocument.presentationml.slide+xml"/>
  <Override PartName="/ppt/notesSlides/notesSlide51.xml" ContentType="application/vnd.openxmlformats-officedocument.presentationml.notesSlide+xml"/>
  <Override PartName="/ppt/notesSlides/notesSlide8.xml" ContentType="application/vnd.openxmlformats-officedocument.presentationml.notesSlide+xml"/>
  <Override PartName="/ppt/slides/slide99.xml" ContentType="application/vnd.openxmlformats-officedocument.presentationml.slide+xml"/>
  <Override PartName="/ppt/notesSlides/notesSlide93.xml" ContentType="application/vnd.openxmlformats-officedocument.presentationml.notesSlide+xml"/>
  <Override PartName="/ppt/notesSlides/notesSlide120.xml" ContentType="application/vnd.openxmlformats-officedocument.presentationml.notes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s/slide77.xml" ContentType="application/vnd.openxmlformats-officedocument.presentationml.slide+xml"/>
  <Override PartName="/ppt/slides/slide90.xml" ContentType="application/vnd.openxmlformats-officedocument.presentationml.slide+xml"/>
  <Override PartName="/ppt/slides/slide139.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notesSlides/notesSlide71.xml" ContentType="application/vnd.openxmlformats-officedocument.presentationml.notesSlide+xml"/>
  <Override PartName="/ppt/notesSlides/notesSlide140.xml" ContentType="application/vnd.openxmlformats-officedocument.presentationml.notesSlide+xml"/>
  <Override PartName="/ppt/notesSlides/notesSlide36.xml" ContentType="application/vnd.openxmlformats-officedocument.presentationml.notesSlide+xml"/>
  <Override PartName="/ppt/slides/slide117.xml" ContentType="application/vnd.openxmlformats-officedocument.presentationml.slide+xml"/>
  <Override PartName="/ppt/slides/slide55.xml" ContentType="application/vnd.openxmlformats-officedocument.presentationml.slide+xml"/>
  <Override PartName="/ppt/slides/slide49.xml" ContentType="application/vnd.openxmlformats-officedocument.presentationml.slide+xml"/>
  <Override PartName="/ppt/slides/slide97.xml" ContentType="application/vnd.openxmlformats-officedocument.presentationml.slide+xml"/>
  <Override PartName="/ppt/slides/slide159.xml" ContentType="application/vnd.openxmlformats-officedocument.presentationml.slide+xml"/>
  <Override PartName="/ppt/notesSlides/notesSlide91.xml" ContentType="application/vnd.openxmlformats-officedocument.presentationml.notesSlid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s/slide27.xml" ContentType="application/vnd.openxmlformats-officedocument.presentationml.slide+xml"/>
  <Override PartName="/ppt/slides/slide75.xml" ContentType="application/vnd.openxmlformats-officedocument.presentationml.slide+xml"/>
  <Override PartName="/ppt/slides/slide137.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s/slide69.xml" ContentType="application/vnd.openxmlformats-officedocument.presentationml.slide+xml"/>
  <Override PartName="/ppt/slides/slide53.xml" ContentType="application/vnd.openxmlformats-officedocument.presentationml.slide+xml"/>
  <Override PartName="/ppt/slides/slide115.xml" ContentType="application/vnd.openxmlformats-officedocument.presentationml.slide+xml"/>
  <Override PartName="/ppt/notesSlides/notesSlide119.xml" ContentType="application/vnd.openxmlformats-officedocument.presentationml.notesSlide+xml"/>
  <Override PartName="/ppt/notesSlides/notesSlide132.xml" ContentType="application/vnd.openxmlformats-officedocument.presentationml.notesSlide+xml"/>
  <Override PartName="/ppt/notesSlides/notesSlide28.xml" ContentType="application/vnd.openxmlformats-officedocument.presentationml.notesSlide+xml"/>
  <Override PartName="/ppt/slides/slide47.xml" ContentType="application/vnd.openxmlformats-officedocument.presentationml.slide+xml"/>
  <Override PartName="/ppt/slides/slide157.xml" ContentType="application/vnd.openxmlformats-officedocument.presentationml.slide+xml"/>
  <Override PartName="/ppt/theme/theme1.xml" ContentType="application/vnd.openxmlformats-officedocument.theme+xml"/>
  <Override PartName="/ppt/notesSlides/notesSlide12.xml" ContentType="application/vnd.openxmlformats-officedocument.presentationml.notesSlide+xml"/>
  <Override PartName="/ppt/slides/slide31.xml" ContentType="application/vnd.openxmlformats-officedocument.presentationml.slide+xml"/>
  <Override PartName="/ppt/slides/slide89.xml" ContentType="application/vnd.openxmlformats-officedocument.presentationml.slide+xml"/>
  <Override PartName="/ppt/diagrams/layout1.xml" ContentType="application/vnd.openxmlformats-officedocument.drawingml.diagramLayout+xml"/>
  <Override PartName="/ppt/slides/slide25.xml" ContentType="application/vnd.openxmlformats-officedocument.presentationml.slide+xml"/>
  <Override PartName="/ppt/slides/slide73.xml" ContentType="application/vnd.openxmlformats-officedocument.presentationml.slide+xml"/>
  <Override PartName="/ppt/slides/slide135.xml" ContentType="application/vnd.openxmlformats-officedocument.presentationml.slide+xml"/>
  <Override PartName="/ppt/notesSlides/notesSlide139.xml" ContentType="application/vnd.openxmlformats-officedocument.presentationml.notesSlide+xml"/>
  <Override PartName="/ppt/notesSlides/notesSlide48.xml" ContentType="application/vnd.openxmlformats-officedocument.presentationml.notesSlide+xml"/>
  <Override PartName="/ppt/slides/slide67.xml" ContentType="application/vnd.openxmlformats-officedocument.presentationml.slide+xml"/>
  <Override PartName="/ppt/slides/slide51.xml" ContentType="application/vnd.openxmlformats-officedocument.presentationml.slide+xml"/>
  <Override PartName="/ppt/slides/slide113.xml" ContentType="application/vnd.openxmlformats-officedocument.presentationml.slide+xml"/>
  <Override PartName="/ppt/notesSlides/notesSlide117.xml" ContentType="application/vnd.openxmlformats-officedocument.presentationml.notesSlide+xml"/>
  <Override PartName="/ppt/notesSlides/notesSlide130.xml" ContentType="application/vnd.openxmlformats-officedocument.presentationml.notesSlide+xml"/>
  <Override PartName="/ppt/notesSlides/notesSlide26.xml" ContentType="application/vnd.openxmlformats-officedocument.presentationml.notesSlide+xml"/>
  <Override PartName="/ppt/slides/slide45.xml" ContentType="application/vnd.openxmlformats-officedocument.presentationml.slide+xml"/>
  <Override PartName="/ppt/slides/slide155.xml" ContentType="application/vnd.openxmlformats-officedocument.presentationml.slide+xml"/>
  <Override PartName="/ppt/notesSlides/notesSlide68.xml" ContentType="application/vnd.openxmlformats-officedocument.presentationml.notesSlide+xml"/>
  <Override PartName="/ppt/slides/slide87.xml" ContentType="application/vnd.openxmlformats-officedocument.presentationml.slide+xml"/>
  <Override PartName="/ppt/slides/slide149.xml" ContentType="application/vnd.openxmlformats-officedocument.presentationml.slide+xml"/>
  <Override PartName="/ppt/slides/slide23.xml" ContentType="application/vnd.openxmlformats-officedocument.presentationml.slide+xml"/>
  <Override PartName="/ppt/slides/slide133.xml" ContentType="application/vnd.openxmlformats-officedocument.presentationml.slide+xml"/>
  <Override PartName="/ppt/notesSlides/notesSlide137.xml" ContentType="application/vnd.openxmlformats-officedocument.presentationml.notesSlide+xml"/>
  <Override PartName="/ppt/notesSlides/notesSlide46.xml" ContentType="application/vnd.openxmlformats-officedocument.presentationml.notesSlide+xml"/>
  <Override PartName="/ppt/slides/slide127.xml" ContentType="application/vnd.openxmlformats-officedocument.presentationml.slide+xml"/>
  <Override PartName="/ppt/slides/slide65.xml" ContentType="application/vnd.openxmlformats-officedocument.presentationml.slide+xml"/>
  <Override PartName="/ppt/slides/slide111.xml" ContentType="application/vnd.openxmlformats-officedocument.presentationml.slide+xml"/>
  <Override PartName="/ppt/notesSlides/notesSlide88.xml" ContentType="application/vnd.openxmlformats-officedocument.presentationml.notesSlide+xml"/>
  <Override PartName="/ppt/notesSlides/notesSlide115.xml" ContentType="application/vnd.openxmlformats-officedocument.presentationml.notesSlide+xml"/>
  <Override PartName="/ppt/notesSlides/notesSlide24.xml" ContentType="application/vnd.openxmlformats-officedocument.presentationml.notesSlide+xml"/>
  <Override PartName="/ppt/slides/slide43.xml" ContentType="application/vnd.openxmlformats-officedocument.presentationml.slide+xml"/>
  <Override PartName="/ppt/notesSlides/notesSlide109.xml" ContentType="application/vnd.openxmlformats-officedocument.presentationml.notesSlide+xml"/>
  <Override PartName="/ppt/slides/slide153.xml" ContentType="application/vnd.openxmlformats-officedocument.presentationml.slide+xml"/>
  <Override PartName="/ppt/notesSlides/notesSlide66.xml" ContentType="application/vnd.openxmlformats-officedocument.presentationml.notesSlide+xml"/>
  <Override PartName="/ppt/slides/slide85.xml" ContentType="application/vnd.openxmlformats-officedocument.presentationml.slide+xml"/>
  <Override PartName="/ppt/slides/slide147.xml" ContentType="application/vnd.openxmlformats-officedocument.presentationml.slide+xml"/>
  <Override PartName="/ppt/slides/slide21.xml" ContentType="application/vnd.openxmlformats-officedocument.presentationml.slide+xml"/>
  <Override PartName="/ppt/slides/slide131.xml" ContentType="application/vnd.openxmlformats-officedocument.presentationml.slide+xml"/>
  <Override PartName="/ppt/notesSlides/notesSlide135.xml" ContentType="application/vnd.openxmlformats-officedocument.presentationml.notesSlide+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s/slide125.xml" ContentType="application/vnd.openxmlformats-officedocument.presentationml.slide+xml"/>
  <Override PartName="/ppt/notesSlides/notesSlide129.xml" ContentType="application/vnd.openxmlformats-officedocument.presentationml.notesSlide+xml"/>
  <Override PartName="/ppt/notesSlides/notesSlide86.xml" ContentType="application/vnd.openxmlformats-officedocument.presentationml.notesSlide+xml"/>
  <Override PartName="/ppt/slideLayouts/slideLayout10.xml" ContentType="application/vnd.openxmlformats-officedocument.presentationml.slideLayout+xml"/>
  <Override PartName="/ppt/notesSlides/notesSlide113.xml" ContentType="application/vnd.openxmlformats-officedocument.presentationml.notesSlide+xml"/>
  <Override PartName="/ppt/notesSlides/notesSlide22.xml" ContentType="application/vnd.openxmlformats-officedocument.presentationml.notesSlide+xml"/>
  <Override PartName="/ppt/slides/slide41.xml" ContentType="application/vnd.openxmlformats-officedocument.presentationml.slide+xml"/>
  <Override PartName="/ppt/slides/slide103.xml" ContentType="application/vnd.openxmlformats-officedocument.presentationml.slide+xml"/>
  <Override PartName="/ppt/presentation.xml" ContentType="application/vnd.openxmlformats-officedocument.presentationml.presentation.main+xml"/>
  <Override PartName="/ppt/notesSlides/notesSlide107.xml" ContentType="application/vnd.openxmlformats-officedocument.presentationml.notesSlide+xml"/>
  <Override PartName="/ppt/slides/slide151.xml" ContentType="application/vnd.openxmlformats-officedocument.presentationml.slide+xml"/>
  <Override PartName="/ppt/notesSlides/notesSlide64.xml" ContentType="application/vnd.openxmlformats-officedocument.presentationml.notesSlide+xml"/>
  <Override PartName="/ppt/slides/slide83.xml" ContentType="application/vnd.openxmlformats-officedocument.presentationml.slide+xml"/>
  <Override PartName="/ppt/slides/slide145.xml" ContentType="application/vnd.openxmlformats-officedocument.presentationml.slide+xml"/>
  <Override PartName="/ppt/notesSlides/notesSlide58.xml" ContentType="application/vnd.openxmlformats-officedocument.presentationml.notesSlide+xml"/>
  <Override PartName="/ppt/notesSlides/notesSlide133.xml" ContentType="application/vnd.openxmlformats-officedocument.presentationml.notesSlide+xml"/>
  <Override PartName="/ppt/notesSlides/notesSlide42.xml" ContentType="application/vnd.openxmlformats-officedocument.presentationml.notesSlide+xml"/>
  <Override PartName="/ppt/slides/slide61.xml" ContentType="application/vnd.openxmlformats-officedocument.presentationml.slide+xml"/>
  <Override PartName="/ppt/slides/slide123.xml" ContentType="application/vnd.openxmlformats-officedocument.presentationml.slide+xml"/>
  <Override PartName="/ppt/notesSlides/notesSlide127.xml" ContentType="application/vnd.openxmlformats-officedocument.presentationml.notesSlide+xml"/>
  <Override PartName="/ppt/slideLayouts/slideLayout9.xml" ContentType="application/vnd.openxmlformats-officedocument.presentationml.slideLayout+xml"/>
  <Override PartName="/ppt/notesSlides/notesSlide84.xml" ContentType="application/vnd.openxmlformats-officedocument.presentationml.notesSlide+xml"/>
  <Override PartName="/ppt/notesSlides/notesSlide111.xml" ContentType="application/vnd.openxmlformats-officedocument.presentationml.notesSlide+xml"/>
  <Override PartName="/ppt/notesSlides/notesSlide20.xml" ContentType="application/vnd.openxmlformats-officedocument.presentationml.notesSlide+xml"/>
  <Override PartName="/ppt/slides/slide101.xml" ContentType="application/vnd.openxmlformats-officedocument.presentationml.slide+xml"/>
  <Override PartName="/ppt/notesSlides/notesSlide6.xml" ContentType="application/vnd.openxmlformats-officedocument.presentationml.notesSlide+xml"/>
  <Override PartName="/ppt/notesSlides/notesSlide78.xml" ContentType="application/vnd.openxmlformats-officedocument.presentationml.notesSlide+xml"/>
  <Override PartName="/ppt/slides/slide8.xml" ContentType="application/vnd.openxmlformats-officedocument.presentationml.slide+xml"/>
  <Override PartName="/ppt/notesSlides/notesSlide105.xml" ContentType="application/vnd.openxmlformats-officedocument.presentationml.notesSlide+xml"/>
  <Override PartName="/ppt/notesSlides/notesSlide62.xml" ContentType="application/vnd.openxmlformats-officedocument.presentationml.notesSlide+xml"/>
  <Override PartName="/ppt/slides/slide81.xml" ContentType="application/vnd.openxmlformats-officedocument.presentationml.slide+xml"/>
  <Override PartName="/ppt/slides/slide143.xml" ContentType="application/vnd.openxmlformats-officedocument.presentationml.slide+xml"/>
  <Override PartName="/ppt/notesSlides/notesSlide56.xml" ContentType="application/vnd.openxmlformats-officedocument.presentationml.notesSlide+xml"/>
  <Override PartName="/ppt/notesSlides/notesSlide40.xml" ContentType="application/vnd.openxmlformats-officedocument.presentationml.notesSlide+xml"/>
  <Override PartName="/ppt/slides/slide108.xml" ContentType="application/vnd.openxmlformats-officedocument.presentationml.slide+xml"/>
  <Override PartName="/ppt/slides/slide121.xml" ContentType="application/vnd.openxmlformats-officedocument.presentationml.slide+xml"/>
  <Override PartName="/ppt/notesSlides/notesSlide98.xml" ContentType="application/vnd.openxmlformats-officedocument.presentationml.notesSlide+xml"/>
  <Override PartName="/ppt/notesSlides/notesSlide125.xml" ContentType="application/vnd.openxmlformats-officedocument.presentationml.notesSlide+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notesSlides/notesSlide82.xml" ContentType="application/vnd.openxmlformats-officedocument.presentationml.notesSlide+xml"/>
  <Override PartName="/ppt/notesSlides/notesSlide4.xml" ContentType="application/vnd.openxmlformats-officedocument.presentationml.notesSlide+xml"/>
  <Override PartName="/ppt/slides/slide95.xml" ContentType="application/vnd.openxmlformats-officedocument.presentationml.slide+xml"/>
  <Override PartName="/ppt/notesSlides/notesSlide76.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103.xml" ContentType="application/vnd.openxmlformats-officedocument.presentationml.notesSlide+xml"/>
  <Override PartName="/ppt/diagrams/data1.xml" ContentType="application/vnd.openxmlformats-officedocument.drawingml.diagramData+xml"/>
  <Override PartName="/ppt/notesSlides/notesSlide60.xml" ContentType="application/vnd.openxmlformats-officedocument.presentationml.notesSlide+xml"/>
  <Override PartName="/ppt/slides/slide141.xml" ContentType="application/vnd.openxmlformats-officedocument.presentationml.slide+xml"/>
  <Override PartName="/ppt/notesSlides/notesSlide54.xml" ContentType="application/vnd.openxmlformats-officedocument.presentationml.notesSlide+xml"/>
  <Override PartName="/ppt/slides/slide106.xml" ContentType="application/vnd.openxmlformats-officedocument.presentationml.slide+xml"/>
  <Override PartName="/ppt/notesSlides/notesSlide96.xml" ContentType="application/vnd.openxmlformats-officedocument.presentationml.notesSlide+xml"/>
  <Override PartName="/ppt/tableStyles.xml" ContentType="application/vnd.openxmlformats-officedocument.presentationml.tableStyles+xml"/>
  <Override PartName="/ppt/notesSlides/notesSlide123.xml" ContentType="application/vnd.openxmlformats-officedocument.presentationml.notesSlide+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notesSlides/notesSlide80.xml" ContentType="application/vnd.openxmlformats-officedocument.presentationml.notesSlide+xml"/>
  <Override PartName="/ppt/slides/slide161.xml" ContentType="application/vnd.openxmlformats-officedocument.presentationml.slide+xml"/>
  <Default Extension="bin" ContentType="application/vnd.openxmlformats-officedocument.presentationml.printerSettings"/>
  <Override PartName="/ppt/notesSlides/notesSlide2.xml" ContentType="application/vnd.openxmlformats-officedocument.presentationml.notesSlide+xml"/>
  <Override PartName="/ppt/slides/slide93.xml" ContentType="application/vnd.openxmlformats-officedocument.presentationml.slide+xml"/>
  <Override PartName="/ppt/notesSlides/notesSlide74.xml" ContentType="application/vnd.openxmlformats-officedocument.presentationml.notes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notesSlides/notesSlide101.xml" ContentType="application/vnd.openxmlformats-officedocument.presentationml.notesSlide+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94.xml" ContentType="application/vnd.openxmlformats-officedocument.presentationml.notesSlide+xml"/>
  <Override PartName="/ppt/notesSlides/notesSlide121.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s/slide78.xml" ContentType="application/vnd.openxmlformats-officedocument.presentationml.slide+xml"/>
  <Override PartName="/ppt/slides/slide91.xml" ContentType="application/vnd.openxmlformats-officedocument.presentationml.slide+xml"/>
  <Override PartName="/ppt/notesSlides/notesSlide72.xml" ContentType="application/vnd.openxmlformats-officedocument.presentationml.notesSlide+xml"/>
  <Override PartName="/ppt/slides/slide2.xml" ContentType="application/vnd.openxmlformats-officedocument.presentationml.slide+xml"/>
  <Override PartName="/ppt/slides/slide14.xml" ContentType="application/vnd.openxmlformats-officedocument.presentationml.slide+xml"/>
  <Override PartName="/ppt/notesSlides/notesSlide37.xml" ContentType="application/vnd.openxmlformats-officedocument.presentationml.notesSlide+xml"/>
  <Override PartName="/ppt/slides/slide56.xml" ContentType="application/vnd.openxmlformats-officedocument.presentationml.slide+xml"/>
  <Override PartName="/ppt/slides/slide118.xml" ContentType="application/vnd.openxmlformats-officedocument.presentationml.slide+xml"/>
  <Override PartName="/ppt/notesSlides/notesSlide50.xml" ContentType="application/vnd.openxmlformats-officedocument.presentationml.notesSlide+xml"/>
  <Override PartName="/ppt/slides/slide98.xml" ContentType="application/vnd.openxmlformats-officedocument.presentationml.slide+xml"/>
  <Override PartName="/ppt/notesSlides/notesSlide92.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s/slide76.xml" ContentType="application/vnd.openxmlformats-officedocument.presentationml.slide+xml"/>
  <Override PartName="/ppt/slides/slide138.xml" ContentType="application/vnd.openxmlformats-officedocument.presentationml.slide+xml"/>
  <Override PartName="/ppt/notesSlides/notesSlide70.xml" ContentType="application/vnd.openxmlformats-officedocument.presentationml.notesSlide+xml"/>
  <Default Extension="png" ContentType="image/png"/>
  <Override PartName="/ppt/slides/slide12.xml" ContentType="application/vnd.openxmlformats-officedocument.presentationml.slide+xml"/>
  <Override PartName="/ppt/slides/slide54.xml" ContentType="application/vnd.openxmlformats-officedocument.presentationml.slide+xml"/>
  <Override PartName="/ppt/slides/slide116.xml" ContentType="application/vnd.openxmlformats-officedocument.presentationml.slide+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s/slide96.xml" ContentType="application/vnd.openxmlformats-officedocument.presentationml.slide+xml"/>
  <Override PartName="/ppt/theme/theme2.xml" ContentType="application/vnd.openxmlformats-officedocument.theme+xml"/>
  <Override PartName="/ppt/slides/slide158.xml" ContentType="application/vnd.openxmlformats-officedocument.presentationml.slide+xml"/>
  <Override PartName="/ppt/notesSlides/notesSlide13.xml" ContentType="application/vnd.openxmlformats-officedocument.presentationml.notesSlide+xml"/>
  <Override PartName="/ppt/slides/slide32.xml" ContentType="application/vnd.openxmlformats-officedocument.presentationml.slide+xml"/>
  <Override PartName="/ppt/notesSlides/notesSlide90.xml" ContentType="application/vnd.openxmlformats-officedocument.presentationml.notesSlide+xml"/>
  <Override PartName="/ppt/slides/slide26.xml" ContentType="application/vnd.openxmlformats-officedocument.presentationml.slide+xml"/>
  <Override PartName="/ppt/slides/slide136.xml" ContentType="application/vnd.openxmlformats-officedocument.presentationml.slide+xml"/>
  <Override PartName="/ppt/slides/slide74.xml" ContentType="application/vnd.openxmlformats-officedocument.presentationml.slide+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s/slide52.xml" ContentType="application/vnd.openxmlformats-officedocument.presentationml.slide+xml"/>
  <Override PartName="/ppt/slides/slide114.xml" ContentType="application/vnd.openxmlformats-officedocument.presentationml.slide+xml"/>
  <Override PartName="/ppt/notesSlides/notesSlide118.xml" ContentType="application/vnd.openxmlformats-officedocument.presentationml.notesSlide+xml"/>
  <Override PartName="/ppt/notesSlides/notesSlide131.xml" ContentType="application/vnd.openxmlformats-officedocument.presentationml.notesSlide+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slides/slide156.xml" ContentType="application/vnd.openxmlformats-officedocument.presentationml.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64"/>
  </p:notesMasterIdLst>
  <p:sldIdLst>
    <p:sldId id="256" r:id="rId2"/>
    <p:sldId id="750" r:id="rId3"/>
    <p:sldId id="798" r:id="rId4"/>
    <p:sldId id="800" r:id="rId5"/>
    <p:sldId id="816" r:id="rId6"/>
    <p:sldId id="792" r:id="rId7"/>
    <p:sldId id="805" r:id="rId8"/>
    <p:sldId id="752" r:id="rId9"/>
    <p:sldId id="735" r:id="rId10"/>
    <p:sldId id="759" r:id="rId11"/>
    <p:sldId id="775" r:id="rId12"/>
    <p:sldId id="397" r:id="rId13"/>
    <p:sldId id="866" r:id="rId14"/>
    <p:sldId id="865" r:id="rId15"/>
    <p:sldId id="737" r:id="rId16"/>
    <p:sldId id="484" r:id="rId17"/>
    <p:sldId id="395" r:id="rId18"/>
    <p:sldId id="753" r:id="rId19"/>
    <p:sldId id="747" r:id="rId20"/>
    <p:sldId id="740" r:id="rId21"/>
    <p:sldId id="646" r:id="rId22"/>
    <p:sldId id="746" r:id="rId23"/>
    <p:sldId id="904" r:id="rId24"/>
    <p:sldId id="651" r:id="rId25"/>
    <p:sldId id="743" r:id="rId26"/>
    <p:sldId id="745" r:id="rId27"/>
    <p:sldId id="770" r:id="rId28"/>
    <p:sldId id="741" r:id="rId29"/>
    <p:sldId id="859" r:id="rId30"/>
    <p:sldId id="769" r:id="rId31"/>
    <p:sldId id="485" r:id="rId32"/>
    <p:sldId id="399" r:id="rId33"/>
    <p:sldId id="541" r:id="rId34"/>
    <p:sldId id="543" r:id="rId35"/>
    <p:sldId id="544" r:id="rId36"/>
    <p:sldId id="471" r:id="rId37"/>
    <p:sldId id="472" r:id="rId38"/>
    <p:sldId id="454" r:id="rId39"/>
    <p:sldId id="400" r:id="rId40"/>
    <p:sldId id="401" r:id="rId41"/>
    <p:sldId id="505" r:id="rId42"/>
    <p:sldId id="803" r:id="rId43"/>
    <p:sldId id="867" r:id="rId44"/>
    <p:sldId id="857" r:id="rId45"/>
    <p:sldId id="452" r:id="rId46"/>
    <p:sldId id="725" r:id="rId47"/>
    <p:sldId id="650" r:id="rId48"/>
    <p:sldId id="432" r:id="rId49"/>
    <p:sldId id="407" r:id="rId50"/>
    <p:sldId id="402" r:id="rId51"/>
    <p:sldId id="771" r:id="rId52"/>
    <p:sldId id="748" r:id="rId53"/>
    <p:sldId id="811" r:id="rId54"/>
    <p:sldId id="812" r:id="rId55"/>
    <p:sldId id="860" r:id="rId56"/>
    <p:sldId id="908" r:id="rId57"/>
    <p:sldId id="869" r:id="rId58"/>
    <p:sldId id="868" r:id="rId59"/>
    <p:sldId id="871" r:id="rId60"/>
    <p:sldId id="864" r:id="rId61"/>
    <p:sldId id="559" r:id="rId62"/>
    <p:sldId id="404" r:id="rId63"/>
    <p:sldId id="872" r:id="rId64"/>
    <p:sldId id="873" r:id="rId65"/>
    <p:sldId id="874" r:id="rId66"/>
    <p:sldId id="911" r:id="rId67"/>
    <p:sldId id="558" r:id="rId68"/>
    <p:sldId id="405" r:id="rId69"/>
    <p:sldId id="406" r:id="rId70"/>
    <p:sldId id="414" r:id="rId71"/>
    <p:sldId id="507" r:id="rId72"/>
    <p:sldId id="416" r:id="rId73"/>
    <p:sldId id="797" r:id="rId74"/>
    <p:sldId id="773" r:id="rId75"/>
    <p:sldId id="652" r:id="rId76"/>
    <p:sldId id="514" r:id="rId77"/>
    <p:sldId id="846" r:id="rId78"/>
    <p:sldId id="686" r:id="rId79"/>
    <p:sldId id="687" r:id="rId80"/>
    <p:sldId id="779" r:id="rId81"/>
    <p:sldId id="903" r:id="rId82"/>
    <p:sldId id="517" r:id="rId83"/>
    <p:sldId id="511" r:id="rId84"/>
    <p:sldId id="647" r:id="rId85"/>
    <p:sldId id="875" r:id="rId86"/>
    <p:sldId id="546" r:id="rId87"/>
    <p:sldId id="537" r:id="rId88"/>
    <p:sldId id="547" r:id="rId89"/>
    <p:sldId id="720" r:id="rId90"/>
    <p:sldId id="538" r:id="rId91"/>
    <p:sldId id="701" r:id="rId92"/>
    <p:sldId id="516" r:id="rId93"/>
    <p:sldId id="702" r:id="rId94"/>
    <p:sldId id="613" r:id="rId95"/>
    <p:sldId id="843" r:id="rId96"/>
    <p:sldId id="840" r:id="rId97"/>
    <p:sldId id="518" r:id="rId98"/>
    <p:sldId id="736" r:id="rId99"/>
    <p:sldId id="567" r:id="rId100"/>
    <p:sldId id="906" r:id="rId101"/>
    <p:sldId id="582" r:id="rId102"/>
    <p:sldId id="909" r:id="rId103"/>
    <p:sldId id="583" r:id="rId104"/>
    <p:sldId id="789" r:id="rId105"/>
    <p:sldId id="571" r:id="rId106"/>
    <p:sldId id="584" r:id="rId107"/>
    <p:sldId id="589" r:id="rId108"/>
    <p:sldId id="588" r:id="rId109"/>
    <p:sldId id="590" r:id="rId110"/>
    <p:sldId id="587" r:id="rId111"/>
    <p:sldId id="594" r:id="rId112"/>
    <p:sldId id="607" r:id="rId113"/>
    <p:sldId id="608" r:id="rId114"/>
    <p:sldId id="610" r:id="rId115"/>
    <p:sldId id="596" r:id="rId116"/>
    <p:sldId id="716" r:id="rId117"/>
    <p:sldId id="597" r:id="rId118"/>
    <p:sldId id="573" r:id="rId119"/>
    <p:sldId id="755" r:id="rId120"/>
    <p:sldId id="662" r:id="rId121"/>
    <p:sldId id="663" r:id="rId122"/>
    <p:sldId id="667" r:id="rId123"/>
    <p:sldId id="664" r:id="rId124"/>
    <p:sldId id="668" r:id="rId125"/>
    <p:sldId id="912" r:id="rId126"/>
    <p:sldId id="787" r:id="rId127"/>
    <p:sldId id="813" r:id="rId128"/>
    <p:sldId id="814" r:id="rId129"/>
    <p:sldId id="776" r:id="rId130"/>
    <p:sldId id="673" r:id="rId131"/>
    <p:sldId id="692" r:id="rId132"/>
    <p:sldId id="674" r:id="rId133"/>
    <p:sldId id="676" r:id="rId134"/>
    <p:sldId id="677" r:id="rId135"/>
    <p:sldId id="678" r:id="rId136"/>
    <p:sldId id="679" r:id="rId137"/>
    <p:sldId id="680" r:id="rId138"/>
    <p:sldId id="693" r:id="rId139"/>
    <p:sldId id="694" r:id="rId140"/>
    <p:sldId id="891" r:id="rId141"/>
    <p:sldId id="884" r:id="rId142"/>
    <p:sldId id="696" r:id="rId143"/>
    <p:sldId id="697" r:id="rId144"/>
    <p:sldId id="698" r:id="rId145"/>
    <p:sldId id="699" r:id="rId146"/>
    <p:sldId id="700" r:id="rId147"/>
    <p:sldId id="889" r:id="rId148"/>
    <p:sldId id="888" r:id="rId149"/>
    <p:sldId id="890" r:id="rId150"/>
    <p:sldId id="910" r:id="rId151"/>
    <p:sldId id="885" r:id="rId152"/>
    <p:sldId id="670" r:id="rId153"/>
    <p:sldId id="706" r:id="rId154"/>
    <p:sldId id="852" r:id="rId155"/>
    <p:sldId id="719" r:id="rId156"/>
    <p:sldId id="721" r:id="rId157"/>
    <p:sldId id="722" r:id="rId158"/>
    <p:sldId id="821" r:id="rId159"/>
    <p:sldId id="822" r:id="rId160"/>
    <p:sldId id="778" r:id="rId161"/>
    <p:sldId id="712" r:id="rId162"/>
    <p:sldId id="913" r:id="rId16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1024" autoAdjust="0"/>
    <p:restoredTop sz="94660"/>
  </p:normalViewPr>
  <p:slideViewPr>
    <p:cSldViewPr snapToObjects="1">
      <p:cViewPr>
        <p:scale>
          <a:sx n="66" d="100"/>
          <a:sy n="66" d="100"/>
        </p:scale>
        <p:origin x="-1608" y="-712"/>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8028800" cy="780288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notesMaster" Target="notesMasters/notesMaster1.xml"/><Relationship Id="rId165" Type="http://schemas.openxmlformats.org/officeDocument/2006/relationships/printerSettings" Target="printerSettings/printerSettings1.bin"/><Relationship Id="rId166" Type="http://schemas.openxmlformats.org/officeDocument/2006/relationships/presProps" Target="presProps.xml"/><Relationship Id="rId167" Type="http://schemas.openxmlformats.org/officeDocument/2006/relationships/viewProps" Target="viewProps.xml"/><Relationship Id="rId168" Type="http://schemas.openxmlformats.org/officeDocument/2006/relationships/theme" Target="theme/theme1.xml"/><Relationship Id="rId169"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diagrams/_rels/data1.xml.rels><?xml version="1.0" encoding="UTF-8" standalone="yes"?>
<Relationships xmlns="http://schemas.openxmlformats.org/package/2006/relationships"><Relationship Id="rId1" Type="http://schemas.openxmlformats.org/officeDocument/2006/relationships/image" Target="../media/image100.png"/><Relationship Id="rId2" Type="http://schemas.openxmlformats.org/officeDocument/2006/relationships/image" Target="../media/image101.png"/><Relationship Id="rId3" Type="http://schemas.openxmlformats.org/officeDocument/2006/relationships/image" Target="../media/image10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38743D-698E-1F46-A9B0-0629C63BDC39}"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A2661F28-3A5A-9745-90CC-5E60238F4AFA}">
      <dgm:prSet phldrT="[Text]"/>
      <dgm:spPr>
        <a:blipFill rotWithShape="0">
          <a:blip xmlns:r="http://schemas.openxmlformats.org/officeDocument/2006/relationships" r:embed="rId1"/>
          <a:stretch>
            <a:fillRect/>
          </a:stretch>
        </a:blipFill>
      </dgm:spPr>
      <dgm:t>
        <a:bodyPr/>
        <a:lstStyle/>
        <a:p>
          <a:endParaRPr lang="en-US" dirty="0"/>
        </a:p>
      </dgm:t>
    </dgm:pt>
    <dgm:pt modelId="{60FED7D2-9EA2-B64D-B2CA-1506C65029B5}" type="parTrans" cxnId="{9510DA31-B5D9-454E-B7F0-A3B81728E0E6}">
      <dgm:prSet/>
      <dgm:spPr/>
      <dgm:t>
        <a:bodyPr/>
        <a:lstStyle/>
        <a:p>
          <a:endParaRPr lang="en-US"/>
        </a:p>
      </dgm:t>
    </dgm:pt>
    <dgm:pt modelId="{B9813CDB-DA24-8E4E-B3DD-90CA5389501E}" type="sibTrans" cxnId="{9510DA31-B5D9-454E-B7F0-A3B81728E0E6}">
      <dgm:prSet/>
      <dgm:spPr/>
      <dgm:t>
        <a:bodyPr/>
        <a:lstStyle/>
        <a:p>
          <a:endParaRPr lang="en-US"/>
        </a:p>
      </dgm:t>
    </dgm:pt>
    <dgm:pt modelId="{BA852452-2BB3-1942-933D-E408B901BB4D}">
      <dgm:prSet phldrT="[Text]"/>
      <dgm:spPr>
        <a:blipFill rotWithShape="0">
          <a:blip xmlns:r="http://schemas.openxmlformats.org/officeDocument/2006/relationships" r:embed="rId2"/>
          <a:stretch>
            <a:fillRect/>
          </a:stretch>
        </a:blipFill>
      </dgm:spPr>
      <dgm:t>
        <a:bodyPr/>
        <a:lstStyle/>
        <a:p>
          <a:endParaRPr lang="en-US" dirty="0"/>
        </a:p>
      </dgm:t>
    </dgm:pt>
    <dgm:pt modelId="{E2C58726-A1BD-5048-8747-560FBDF07AB1}" type="parTrans" cxnId="{1E6B17E6-2B99-4647-8121-CBCAFD48327C}">
      <dgm:prSet/>
      <dgm:spPr/>
      <dgm:t>
        <a:bodyPr/>
        <a:lstStyle/>
        <a:p>
          <a:endParaRPr lang="en-US"/>
        </a:p>
      </dgm:t>
    </dgm:pt>
    <dgm:pt modelId="{B221501A-CDCA-3543-87C2-381EE8E97D83}" type="sibTrans" cxnId="{1E6B17E6-2B99-4647-8121-CBCAFD48327C}">
      <dgm:prSet/>
      <dgm:spPr/>
      <dgm:t>
        <a:bodyPr/>
        <a:lstStyle/>
        <a:p>
          <a:endParaRPr lang="en-US"/>
        </a:p>
      </dgm:t>
    </dgm:pt>
    <dgm:pt modelId="{7A9E0873-0D5B-EC40-AB3E-DADFFB48AB37}">
      <dgm:prSet phldrT="[Text]"/>
      <dgm:spPr>
        <a:blipFill rotWithShape="0">
          <a:blip xmlns:r="http://schemas.openxmlformats.org/officeDocument/2006/relationships" r:embed="rId3"/>
          <a:stretch>
            <a:fillRect/>
          </a:stretch>
        </a:blipFill>
      </dgm:spPr>
      <dgm:t>
        <a:bodyPr/>
        <a:lstStyle/>
        <a:p>
          <a:endParaRPr lang="en-US" dirty="0"/>
        </a:p>
      </dgm:t>
    </dgm:pt>
    <dgm:pt modelId="{32658CE7-32EF-9447-B560-3FB9AB3E38E6}" type="parTrans" cxnId="{8AC46405-A037-AB4D-BD35-3BDBC6727EE1}">
      <dgm:prSet/>
      <dgm:spPr/>
      <dgm:t>
        <a:bodyPr/>
        <a:lstStyle/>
        <a:p>
          <a:endParaRPr lang="en-US"/>
        </a:p>
      </dgm:t>
    </dgm:pt>
    <dgm:pt modelId="{2C0B1AAC-AA00-A84D-BC3D-592EE63FE9A3}" type="sibTrans" cxnId="{8AC46405-A037-AB4D-BD35-3BDBC6727EE1}">
      <dgm:prSet/>
      <dgm:spPr/>
      <dgm:t>
        <a:bodyPr/>
        <a:lstStyle/>
        <a:p>
          <a:endParaRPr lang="en-US"/>
        </a:p>
      </dgm:t>
    </dgm:pt>
    <dgm:pt modelId="{052C56FB-9944-174D-8058-634F5ADE9A15}" type="pres">
      <dgm:prSet presAssocID="{9838743D-698E-1F46-A9B0-0629C63BDC39}" presName="hierChild1" presStyleCnt="0">
        <dgm:presLayoutVars>
          <dgm:chPref val="1"/>
          <dgm:dir/>
          <dgm:animOne val="branch"/>
          <dgm:animLvl val="lvl"/>
          <dgm:resizeHandles/>
        </dgm:presLayoutVars>
      </dgm:prSet>
      <dgm:spPr/>
      <dgm:t>
        <a:bodyPr/>
        <a:lstStyle/>
        <a:p>
          <a:endParaRPr lang="en-US"/>
        </a:p>
      </dgm:t>
    </dgm:pt>
    <dgm:pt modelId="{FFC92600-869D-9A4F-8486-A3917E612B56}" type="pres">
      <dgm:prSet presAssocID="{A2661F28-3A5A-9745-90CC-5E60238F4AFA}" presName="hierRoot1" presStyleCnt="0"/>
      <dgm:spPr/>
    </dgm:pt>
    <dgm:pt modelId="{3807DE74-101D-B949-88B5-35EF8403AC9E}" type="pres">
      <dgm:prSet presAssocID="{A2661F28-3A5A-9745-90CC-5E60238F4AFA}" presName="composite" presStyleCnt="0"/>
      <dgm:spPr/>
    </dgm:pt>
    <dgm:pt modelId="{F6070AE2-8837-8D4E-AA49-5F42A5932EB2}" type="pres">
      <dgm:prSet presAssocID="{A2661F28-3A5A-9745-90CC-5E60238F4AFA}" presName="background" presStyleLbl="node0" presStyleIdx="0" presStyleCnt="1"/>
      <dgm:spPr/>
    </dgm:pt>
    <dgm:pt modelId="{280FEE70-17FD-0D47-8CB2-9F7A0B06DE82}" type="pres">
      <dgm:prSet presAssocID="{A2661F28-3A5A-9745-90CC-5E60238F4AFA}" presName="text" presStyleLbl="fgAcc0" presStyleIdx="0" presStyleCnt="1">
        <dgm:presLayoutVars>
          <dgm:chPref val="3"/>
        </dgm:presLayoutVars>
      </dgm:prSet>
      <dgm:spPr/>
      <dgm:t>
        <a:bodyPr/>
        <a:lstStyle/>
        <a:p>
          <a:endParaRPr lang="en-US"/>
        </a:p>
      </dgm:t>
    </dgm:pt>
    <dgm:pt modelId="{0440E899-75B2-6745-AFF0-B70E50217C5C}" type="pres">
      <dgm:prSet presAssocID="{A2661F28-3A5A-9745-90CC-5E60238F4AFA}" presName="hierChild2" presStyleCnt="0"/>
      <dgm:spPr/>
    </dgm:pt>
    <dgm:pt modelId="{F4205CFE-DCEF-1D44-B25B-684F12524E89}" type="pres">
      <dgm:prSet presAssocID="{E2C58726-A1BD-5048-8747-560FBDF07AB1}" presName="Name10" presStyleLbl="parChTrans1D2" presStyleIdx="0" presStyleCnt="2"/>
      <dgm:spPr/>
      <dgm:t>
        <a:bodyPr/>
        <a:lstStyle/>
        <a:p>
          <a:endParaRPr lang="en-US"/>
        </a:p>
      </dgm:t>
    </dgm:pt>
    <dgm:pt modelId="{C682A8AA-F134-3C47-9CDC-010283979E37}" type="pres">
      <dgm:prSet presAssocID="{BA852452-2BB3-1942-933D-E408B901BB4D}" presName="hierRoot2" presStyleCnt="0"/>
      <dgm:spPr/>
    </dgm:pt>
    <dgm:pt modelId="{9B3B3B41-66C0-854B-AC30-8E87CE0330FB}" type="pres">
      <dgm:prSet presAssocID="{BA852452-2BB3-1942-933D-E408B901BB4D}" presName="composite2" presStyleCnt="0"/>
      <dgm:spPr/>
    </dgm:pt>
    <dgm:pt modelId="{F52047FC-EADE-2A46-AF33-6F3E1D7A2575}" type="pres">
      <dgm:prSet presAssocID="{BA852452-2BB3-1942-933D-E408B901BB4D}" presName="background2" presStyleLbl="node2" presStyleIdx="0" presStyleCnt="2"/>
      <dgm:spPr/>
    </dgm:pt>
    <dgm:pt modelId="{0DA4153E-1EC1-4C41-AA80-831718FB7665}" type="pres">
      <dgm:prSet presAssocID="{BA852452-2BB3-1942-933D-E408B901BB4D}" presName="text2" presStyleLbl="fgAcc2" presStyleIdx="0" presStyleCnt="2">
        <dgm:presLayoutVars>
          <dgm:chPref val="3"/>
        </dgm:presLayoutVars>
      </dgm:prSet>
      <dgm:spPr/>
      <dgm:t>
        <a:bodyPr/>
        <a:lstStyle/>
        <a:p>
          <a:endParaRPr lang="en-US"/>
        </a:p>
      </dgm:t>
    </dgm:pt>
    <dgm:pt modelId="{D33066FA-59D2-E24D-A870-68A00058C15B}" type="pres">
      <dgm:prSet presAssocID="{BA852452-2BB3-1942-933D-E408B901BB4D}" presName="hierChild3" presStyleCnt="0"/>
      <dgm:spPr/>
    </dgm:pt>
    <dgm:pt modelId="{D4D5991D-6D6F-CF4A-9F1F-62438ADBB93C}" type="pres">
      <dgm:prSet presAssocID="{32658CE7-32EF-9447-B560-3FB9AB3E38E6}" presName="Name10" presStyleLbl="parChTrans1D2" presStyleIdx="1" presStyleCnt="2"/>
      <dgm:spPr/>
      <dgm:t>
        <a:bodyPr/>
        <a:lstStyle/>
        <a:p>
          <a:endParaRPr lang="en-US"/>
        </a:p>
      </dgm:t>
    </dgm:pt>
    <dgm:pt modelId="{A44FC8D5-2F2D-464C-AC8F-8B807BC7EA62}" type="pres">
      <dgm:prSet presAssocID="{7A9E0873-0D5B-EC40-AB3E-DADFFB48AB37}" presName="hierRoot2" presStyleCnt="0"/>
      <dgm:spPr/>
    </dgm:pt>
    <dgm:pt modelId="{FAE1E2AB-F5A3-F849-A3D5-E90BA5537902}" type="pres">
      <dgm:prSet presAssocID="{7A9E0873-0D5B-EC40-AB3E-DADFFB48AB37}" presName="composite2" presStyleCnt="0"/>
      <dgm:spPr/>
    </dgm:pt>
    <dgm:pt modelId="{968AD465-DD03-874F-8EF1-ED106D07E528}" type="pres">
      <dgm:prSet presAssocID="{7A9E0873-0D5B-EC40-AB3E-DADFFB48AB37}" presName="background2" presStyleLbl="node2" presStyleIdx="1" presStyleCnt="2"/>
      <dgm:spPr/>
    </dgm:pt>
    <dgm:pt modelId="{99031605-143E-C94E-BAB8-E33D912AB4F3}" type="pres">
      <dgm:prSet presAssocID="{7A9E0873-0D5B-EC40-AB3E-DADFFB48AB37}" presName="text2" presStyleLbl="fgAcc2" presStyleIdx="1" presStyleCnt="2">
        <dgm:presLayoutVars>
          <dgm:chPref val="3"/>
        </dgm:presLayoutVars>
      </dgm:prSet>
      <dgm:spPr/>
      <dgm:t>
        <a:bodyPr/>
        <a:lstStyle/>
        <a:p>
          <a:endParaRPr lang="en-US"/>
        </a:p>
      </dgm:t>
    </dgm:pt>
    <dgm:pt modelId="{2E2FC68A-F87D-6B46-BA2C-895832FBF8EA}" type="pres">
      <dgm:prSet presAssocID="{7A9E0873-0D5B-EC40-AB3E-DADFFB48AB37}" presName="hierChild3" presStyleCnt="0"/>
      <dgm:spPr/>
    </dgm:pt>
  </dgm:ptLst>
  <dgm:cxnLst>
    <dgm:cxn modelId="{BB2A423E-DCE8-9548-BD3B-438F2692D542}" type="presOf" srcId="{9838743D-698E-1F46-A9B0-0629C63BDC39}" destId="{052C56FB-9944-174D-8058-634F5ADE9A15}" srcOrd="0" destOrd="0" presId="urn:microsoft.com/office/officeart/2005/8/layout/hierarchy1"/>
    <dgm:cxn modelId="{1AE1F7C8-A861-3F4D-AA72-8D43709356CB}" type="presOf" srcId="{A2661F28-3A5A-9745-90CC-5E60238F4AFA}" destId="{280FEE70-17FD-0D47-8CB2-9F7A0B06DE82}" srcOrd="0" destOrd="0" presId="urn:microsoft.com/office/officeart/2005/8/layout/hierarchy1"/>
    <dgm:cxn modelId="{8AC46405-A037-AB4D-BD35-3BDBC6727EE1}" srcId="{A2661F28-3A5A-9745-90CC-5E60238F4AFA}" destId="{7A9E0873-0D5B-EC40-AB3E-DADFFB48AB37}" srcOrd="1" destOrd="0" parTransId="{32658CE7-32EF-9447-B560-3FB9AB3E38E6}" sibTransId="{2C0B1AAC-AA00-A84D-BC3D-592EE63FE9A3}"/>
    <dgm:cxn modelId="{1CFD05AE-E38F-F745-80C0-B0DAB0496C84}" type="presOf" srcId="{BA852452-2BB3-1942-933D-E408B901BB4D}" destId="{0DA4153E-1EC1-4C41-AA80-831718FB7665}" srcOrd="0" destOrd="0" presId="urn:microsoft.com/office/officeart/2005/8/layout/hierarchy1"/>
    <dgm:cxn modelId="{EACBB883-E433-264A-B1A5-A16603987E19}" type="presOf" srcId="{7A9E0873-0D5B-EC40-AB3E-DADFFB48AB37}" destId="{99031605-143E-C94E-BAB8-E33D912AB4F3}" srcOrd="0" destOrd="0" presId="urn:microsoft.com/office/officeart/2005/8/layout/hierarchy1"/>
    <dgm:cxn modelId="{9510DA31-B5D9-454E-B7F0-A3B81728E0E6}" srcId="{9838743D-698E-1F46-A9B0-0629C63BDC39}" destId="{A2661F28-3A5A-9745-90CC-5E60238F4AFA}" srcOrd="0" destOrd="0" parTransId="{60FED7D2-9EA2-B64D-B2CA-1506C65029B5}" sibTransId="{B9813CDB-DA24-8E4E-B3DD-90CA5389501E}"/>
    <dgm:cxn modelId="{EC89D0BE-FA85-1344-A422-ADDB14059F96}" type="presOf" srcId="{32658CE7-32EF-9447-B560-3FB9AB3E38E6}" destId="{D4D5991D-6D6F-CF4A-9F1F-62438ADBB93C}" srcOrd="0" destOrd="0" presId="urn:microsoft.com/office/officeart/2005/8/layout/hierarchy1"/>
    <dgm:cxn modelId="{07FC31DE-BC04-DA47-B612-8680D5DA9D7B}" type="presOf" srcId="{E2C58726-A1BD-5048-8747-560FBDF07AB1}" destId="{F4205CFE-DCEF-1D44-B25B-684F12524E89}" srcOrd="0" destOrd="0" presId="urn:microsoft.com/office/officeart/2005/8/layout/hierarchy1"/>
    <dgm:cxn modelId="{1E6B17E6-2B99-4647-8121-CBCAFD48327C}" srcId="{A2661F28-3A5A-9745-90CC-5E60238F4AFA}" destId="{BA852452-2BB3-1942-933D-E408B901BB4D}" srcOrd="0" destOrd="0" parTransId="{E2C58726-A1BD-5048-8747-560FBDF07AB1}" sibTransId="{B221501A-CDCA-3543-87C2-381EE8E97D83}"/>
    <dgm:cxn modelId="{00592980-E5E5-DC46-B117-0A48D562EAAB}" type="presParOf" srcId="{052C56FB-9944-174D-8058-634F5ADE9A15}" destId="{FFC92600-869D-9A4F-8486-A3917E612B56}" srcOrd="0" destOrd="0" presId="urn:microsoft.com/office/officeart/2005/8/layout/hierarchy1"/>
    <dgm:cxn modelId="{9B09DDEA-91E6-FD46-987A-78F8C165185A}" type="presParOf" srcId="{FFC92600-869D-9A4F-8486-A3917E612B56}" destId="{3807DE74-101D-B949-88B5-35EF8403AC9E}" srcOrd="0" destOrd="0" presId="urn:microsoft.com/office/officeart/2005/8/layout/hierarchy1"/>
    <dgm:cxn modelId="{E506E8C5-8D6E-D748-8AC3-75AF8D627AEF}" type="presParOf" srcId="{3807DE74-101D-B949-88B5-35EF8403AC9E}" destId="{F6070AE2-8837-8D4E-AA49-5F42A5932EB2}" srcOrd="0" destOrd="0" presId="urn:microsoft.com/office/officeart/2005/8/layout/hierarchy1"/>
    <dgm:cxn modelId="{1E131F87-67A4-5946-806A-E427223279A3}" type="presParOf" srcId="{3807DE74-101D-B949-88B5-35EF8403AC9E}" destId="{280FEE70-17FD-0D47-8CB2-9F7A0B06DE82}" srcOrd="1" destOrd="0" presId="urn:microsoft.com/office/officeart/2005/8/layout/hierarchy1"/>
    <dgm:cxn modelId="{51AD0705-191D-9241-86CE-3537469ED480}" type="presParOf" srcId="{FFC92600-869D-9A4F-8486-A3917E612B56}" destId="{0440E899-75B2-6745-AFF0-B70E50217C5C}" srcOrd="1" destOrd="0" presId="urn:microsoft.com/office/officeart/2005/8/layout/hierarchy1"/>
    <dgm:cxn modelId="{F5E2A494-AFC8-EF46-8B5C-C972B7E0B5DB}" type="presParOf" srcId="{0440E899-75B2-6745-AFF0-B70E50217C5C}" destId="{F4205CFE-DCEF-1D44-B25B-684F12524E89}" srcOrd="0" destOrd="0" presId="urn:microsoft.com/office/officeart/2005/8/layout/hierarchy1"/>
    <dgm:cxn modelId="{5B638403-F77D-6242-BA99-B44016025487}" type="presParOf" srcId="{0440E899-75B2-6745-AFF0-B70E50217C5C}" destId="{C682A8AA-F134-3C47-9CDC-010283979E37}" srcOrd="1" destOrd="0" presId="urn:microsoft.com/office/officeart/2005/8/layout/hierarchy1"/>
    <dgm:cxn modelId="{77747181-4FFD-0F49-BE06-20DB79721318}" type="presParOf" srcId="{C682A8AA-F134-3C47-9CDC-010283979E37}" destId="{9B3B3B41-66C0-854B-AC30-8E87CE0330FB}" srcOrd="0" destOrd="0" presId="urn:microsoft.com/office/officeart/2005/8/layout/hierarchy1"/>
    <dgm:cxn modelId="{FE0AEC02-104A-AE40-BA59-A4264BACEAFC}" type="presParOf" srcId="{9B3B3B41-66C0-854B-AC30-8E87CE0330FB}" destId="{F52047FC-EADE-2A46-AF33-6F3E1D7A2575}" srcOrd="0" destOrd="0" presId="urn:microsoft.com/office/officeart/2005/8/layout/hierarchy1"/>
    <dgm:cxn modelId="{FBB4B92C-81AA-F34E-874C-F2093ED6D926}" type="presParOf" srcId="{9B3B3B41-66C0-854B-AC30-8E87CE0330FB}" destId="{0DA4153E-1EC1-4C41-AA80-831718FB7665}" srcOrd="1" destOrd="0" presId="urn:microsoft.com/office/officeart/2005/8/layout/hierarchy1"/>
    <dgm:cxn modelId="{65A4DDC1-6BAC-204C-BD26-47D401D1EB25}" type="presParOf" srcId="{C682A8AA-F134-3C47-9CDC-010283979E37}" destId="{D33066FA-59D2-E24D-A870-68A00058C15B}" srcOrd="1" destOrd="0" presId="urn:microsoft.com/office/officeart/2005/8/layout/hierarchy1"/>
    <dgm:cxn modelId="{62B7AAD1-335F-7A4F-98D3-22D532F75AFF}" type="presParOf" srcId="{0440E899-75B2-6745-AFF0-B70E50217C5C}" destId="{D4D5991D-6D6F-CF4A-9F1F-62438ADBB93C}" srcOrd="2" destOrd="0" presId="urn:microsoft.com/office/officeart/2005/8/layout/hierarchy1"/>
    <dgm:cxn modelId="{5110B282-E556-B34E-B558-CE89BD7C5073}" type="presParOf" srcId="{0440E899-75B2-6745-AFF0-B70E50217C5C}" destId="{A44FC8D5-2F2D-464C-AC8F-8B807BC7EA62}" srcOrd="3" destOrd="0" presId="urn:microsoft.com/office/officeart/2005/8/layout/hierarchy1"/>
    <dgm:cxn modelId="{F322F4C8-5722-344F-9528-58FC14FDCD4F}" type="presParOf" srcId="{A44FC8D5-2F2D-464C-AC8F-8B807BC7EA62}" destId="{FAE1E2AB-F5A3-F849-A3D5-E90BA5537902}" srcOrd="0" destOrd="0" presId="urn:microsoft.com/office/officeart/2005/8/layout/hierarchy1"/>
    <dgm:cxn modelId="{5FE3131E-C39E-9745-9034-A388F266723B}" type="presParOf" srcId="{FAE1E2AB-F5A3-F849-A3D5-E90BA5537902}" destId="{968AD465-DD03-874F-8EF1-ED106D07E528}" srcOrd="0" destOrd="0" presId="urn:microsoft.com/office/officeart/2005/8/layout/hierarchy1"/>
    <dgm:cxn modelId="{7BC41649-EC97-C44D-8762-7EC7DFC1DC3C}" type="presParOf" srcId="{FAE1E2AB-F5A3-F849-A3D5-E90BA5537902}" destId="{99031605-143E-C94E-BAB8-E33D912AB4F3}" srcOrd="1" destOrd="0" presId="urn:microsoft.com/office/officeart/2005/8/layout/hierarchy1"/>
    <dgm:cxn modelId="{F7D2B546-7524-A442-A1F0-F76119DCD633}" type="presParOf" srcId="{A44FC8D5-2F2D-464C-AC8F-8B807BC7EA62}" destId="{2E2FC68A-F87D-6B46-BA2C-895832FBF8EA}"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E353D4-744A-374B-A933-C97A6E173F79}" type="datetimeFigureOut">
              <a:rPr lang="en-US" smtClean="0"/>
              <a:pPr/>
              <a:t>5/8/13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8546DD-6882-7D41-A830-053C9110247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lawyers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Lawyer </a:t>
            </a:r>
            <a:r>
              <a:rPr lang="en-US" baseline="0" dirty="0" smtClean="0"/>
              <a:t>in Chapel Hill now.</a:t>
            </a:r>
          </a:p>
          <a:p>
            <a:r>
              <a:rPr lang="en-US" dirty="0" smtClean="0"/>
              <a:t>Tax</a:t>
            </a:r>
            <a:r>
              <a:rPr lang="en-US" baseline="0" dirty="0" smtClean="0"/>
              <a:t> policy business DC year ago -- Helping write the I R Code</a:t>
            </a:r>
          </a:p>
          <a:p>
            <a:r>
              <a:rPr lang="en-US" baseline="0" dirty="0" smtClean="0"/>
              <a:t>Nonpartisan Joint Tax Committee ---Senate Finance Lloyd Bentsen</a:t>
            </a:r>
          </a:p>
          <a:p>
            <a:r>
              <a:rPr lang="en-US" baseline="0" dirty="0" smtClean="0"/>
              <a:t>Deep into capillaries -- Into complexity that made people hate tax law</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lawyer in Chapel</a:t>
            </a:r>
            <a:r>
              <a:rPr lang="en-US" baseline="0" dirty="0" smtClean="0"/>
              <a:t> Hill</a:t>
            </a:r>
          </a:p>
          <a:p>
            <a:r>
              <a:rPr lang="en-US" baseline="0" dirty="0" smtClean="0"/>
              <a:t>Worried that we  are not paying our bills</a:t>
            </a:r>
          </a:p>
          <a:p>
            <a:r>
              <a:rPr lang="en-US" baseline="0" dirty="0" smtClean="0"/>
              <a:t>Running up debt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have</a:t>
            </a:r>
            <a:r>
              <a:rPr lang="en-US" baseline="0" dirty="0" smtClean="0"/>
              <a:t> been thinking about taxes</a:t>
            </a:r>
          </a:p>
          <a:p>
            <a:r>
              <a:rPr lang="en-US" baseline="0" dirty="0" smtClean="0"/>
              <a:t>Formed a nonprofit CNR</a:t>
            </a:r>
          </a:p>
          <a:p>
            <a:r>
              <a:rPr lang="en-US" baseline="0" dirty="0" smtClean="0"/>
              <a:t>Slides are here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Particularly</a:t>
            </a:r>
            <a:r>
              <a:rPr lang="en-US" baseline="0" dirty="0" smtClean="0"/>
              <a:t> interested in taxing things everyone doesn’t approve of</a:t>
            </a:r>
          </a:p>
          <a:p>
            <a:r>
              <a:rPr lang="en-US" baseline="0" dirty="0" smtClean="0"/>
              <a:t>Gambling, alcohol, tobacco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Cannabis</a:t>
            </a:r>
          </a:p>
          <a:p>
            <a:r>
              <a:rPr lang="en-US" dirty="0" smtClean="0"/>
              <a:t>People </a:t>
            </a:r>
            <a:r>
              <a:rPr lang="en-US" baseline="0" dirty="0" smtClean="0"/>
              <a:t>love marijuana or </a:t>
            </a:r>
            <a:r>
              <a:rPr lang="en-US" b="1" baseline="0" dirty="0" smtClean="0"/>
              <a:t>hate </a:t>
            </a:r>
            <a:r>
              <a:rPr lang="en-US" baseline="0" dirty="0" smtClean="0"/>
              <a:t>it or need it as medicine. changing, but slowly.</a:t>
            </a:r>
          </a:p>
          <a:p>
            <a:r>
              <a:rPr lang="en-US" dirty="0" smtClean="0"/>
              <a:t>People have NOT thought a lot about the details of just how legalization would</a:t>
            </a:r>
            <a:r>
              <a:rPr lang="en-US" baseline="0" dirty="0" smtClean="0"/>
              <a:t> work – and thinking about those details can shine some analytical light on practical issues.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2011 overview of how to tax cannabis – in materials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2012 article about the details of proposals</a:t>
            </a:r>
            <a:r>
              <a:rPr lang="en-US" baseline="0" dirty="0" smtClean="0"/>
              <a:t> out west</a:t>
            </a:r>
          </a:p>
          <a:p>
            <a:r>
              <a:rPr lang="en-US" baseline="0" dirty="0" smtClean="0"/>
              <a:t>Also in materials</a:t>
            </a:r>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I’d like you to think about the role of revenue in marijuana</a:t>
            </a:r>
            <a:r>
              <a:rPr lang="en-US" baseline="0" dirty="0" smtClean="0"/>
              <a:t> law reform</a:t>
            </a:r>
            <a:r>
              <a:rPr lang="en-US" dirty="0" smtClean="0"/>
              <a:t> – and when</a:t>
            </a:r>
            <a:r>
              <a:rPr lang="en-US" baseline="0" dirty="0" smtClean="0"/>
              <a:t> and if full legalization comes,  whether revenue </a:t>
            </a:r>
            <a:r>
              <a:rPr lang="en-US" dirty="0" smtClean="0"/>
              <a:t>is the tail on the dog or locomotive</a:t>
            </a:r>
            <a:r>
              <a:rPr lang="en-US" baseline="0" dirty="0" smtClean="0"/>
              <a:t> – revenue will be part of the package.</a:t>
            </a:r>
          </a:p>
          <a:p>
            <a:r>
              <a:rPr lang="en-US" baseline="0" dirty="0" smtClean="0"/>
              <a:t>How we in North Carolina might approach this issue</a:t>
            </a:r>
          </a:p>
          <a:p>
            <a:r>
              <a:rPr lang="en-US" baseline="0" dirty="0" smtClean="0"/>
              <a:t>Since you’re lawyers, to see fusses and disagreements that are not your own.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thought experiment.  Please think about your</a:t>
            </a:r>
            <a:r>
              <a:rPr lang="en-US" baseline="0" dirty="0" smtClean="0"/>
              <a:t> best guess about when the State of North Carolina might see its first dollar of revenue from legal marijuana.</a:t>
            </a:r>
          </a:p>
          <a:p>
            <a:r>
              <a:rPr lang="en-US" baseline="0" dirty="0" smtClean="0"/>
              <a:t>Write it down – maybe in a hidden spot</a:t>
            </a:r>
          </a:p>
          <a:p>
            <a:r>
              <a:rPr lang="en-US" baseline="0" dirty="0" smtClean="0"/>
              <a:t>If you think never, maybe put 2099</a:t>
            </a:r>
          </a:p>
          <a:p>
            <a:r>
              <a:rPr lang="en-US" baseline="0" dirty="0" smtClean="0"/>
              <a:t>You don’t have to show anybody.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a:t>
            </a:r>
            <a:r>
              <a:rPr lang="en-US" baseline="0" dirty="0" smtClean="0"/>
              <a:t> the </a:t>
            </a:r>
            <a:r>
              <a:rPr lang="en-US" baseline="0" dirty="0" err="1" smtClean="0"/>
              <a:t>RoadMap</a:t>
            </a:r>
            <a:r>
              <a:rPr lang="en-US" baseline="0" dirty="0" smtClean="0"/>
              <a:t> for today</a:t>
            </a:r>
          </a:p>
          <a:p>
            <a:r>
              <a:rPr lang="en-US" baseline="0" dirty="0" smtClean="0"/>
              <a:t>We’ll start with an overview of how tax policy deals with difficult problems</a:t>
            </a:r>
          </a:p>
          <a:p>
            <a:r>
              <a:rPr lang="en-US" baseline="0" dirty="0" smtClean="0"/>
              <a:t>We’ll look at actual revenue now being collected on marijuana and on other ways that could be tried</a:t>
            </a:r>
          </a:p>
          <a:p>
            <a:r>
              <a:rPr lang="en-US" baseline="0" dirty="0" smtClean="0"/>
              <a:t>With those models in mind, we’ll drill down on how to design a revenue scheme</a:t>
            </a:r>
          </a:p>
          <a:p>
            <a:r>
              <a:rPr lang="en-US" baseline="0" dirty="0" err="1" smtClean="0"/>
              <a:t>Esp</a:t>
            </a:r>
            <a:r>
              <a:rPr lang="en-US" baseline="0" dirty="0" smtClean="0"/>
              <a:t> for North Carolina</a:t>
            </a:r>
          </a:p>
        </p:txBody>
      </p:sp>
      <p:sp>
        <p:nvSpPr>
          <p:cNvPr id="4" name="Slide Number Placeholder 3"/>
          <p:cNvSpPr>
            <a:spLocks noGrp="1"/>
          </p:cNvSpPr>
          <p:nvPr>
            <p:ph type="sldNum" sz="quarter" idx="10"/>
          </p:nvPr>
        </p:nvSpPr>
        <p:spPr/>
        <p:txBody>
          <a:bodyPr/>
          <a:lstStyle/>
          <a:p>
            <a:fld id="{CE8546DD-6882-7D41-A830-053C9110247E}"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infrastructure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education – whatever.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There’s more</a:t>
            </a:r>
            <a:r>
              <a:rPr lang="en-US" baseline="0" dirty="0" smtClean="0"/>
              <a:t> to it.  </a:t>
            </a:r>
            <a:r>
              <a:rPr lang="en-US" dirty="0" smtClean="0"/>
              <a:t>We’d like taxes to be easily collectible, ROLL</a:t>
            </a:r>
            <a:r>
              <a:rPr lang="en-US" baseline="0" dirty="0" smtClean="0"/>
              <a:t> ARROW </a:t>
            </a:r>
            <a:r>
              <a:rPr lang="en-US" dirty="0" smtClean="0"/>
              <a:t>and that means we have to have a target</a:t>
            </a:r>
            <a:r>
              <a:rPr lang="en-US" baseline="0" dirty="0" smtClean="0"/>
              <a:t> we can find and a base we can measure.  Take the real property tax.  We can locate real property – no problem.  The government can slap a lien on it to collect the tax.  The problem there is measuring the value.  No tax is easy.</a:t>
            </a:r>
          </a:p>
          <a:p>
            <a:r>
              <a:rPr lang="en-US" baseline="0" dirty="0" smtClean="0"/>
              <a:t>We would also like taxes to be fair and simple – That’s another CLE program.</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Encourage savings</a:t>
            </a:r>
            <a:r>
              <a:rPr lang="en-US" baseline="0" dirty="0" smtClean="0"/>
              <a:t> etc </a:t>
            </a:r>
            <a:r>
              <a:rPr lang="en-US" dirty="0" smtClean="0"/>
              <a:t>Beyond encouragement, we don’t mind discouraging things.</a:t>
            </a:r>
          </a:p>
          <a:p>
            <a:r>
              <a:rPr lang="en-US" dirty="0" smtClean="0"/>
              <a:t>Here we see Uncle Sam choosing between an income tax on the sober symbol of virtue on the left</a:t>
            </a:r>
            <a:r>
              <a:rPr lang="en-US" baseline="0" dirty="0" smtClean="0"/>
              <a:t> and an alcohol tax on the worthless symbol of idleness on the right.</a:t>
            </a:r>
          </a:p>
          <a:p>
            <a:r>
              <a:rPr lang="en-US" baseline="0" dirty="0" smtClean="0"/>
              <a:t>A persuasive emotional appeal unless you resent the association of evil with a bald head.   I hardly noticed.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talk about </a:t>
            </a:r>
            <a:r>
              <a:rPr lang="en-US" baseline="0" dirty="0" smtClean="0"/>
              <a:t>government influencing people to do things for their own good, libertarians hate it.  Legalization with tomato model.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people</a:t>
            </a:r>
            <a:r>
              <a:rPr lang="en-US" baseline="0" dirty="0" smtClean="0"/>
              <a:t> including most libertarians</a:t>
            </a:r>
            <a:r>
              <a:rPr lang="en-US" dirty="0" smtClean="0"/>
              <a:t> think it’s acceptable to tax behavior that creates costs for society</a:t>
            </a:r>
          </a:p>
          <a:p>
            <a:r>
              <a:rPr lang="en-US" dirty="0" smtClean="0"/>
              <a:t>Perception</a:t>
            </a:r>
            <a:r>
              <a:rPr lang="en-US" baseline="0" dirty="0" smtClean="0"/>
              <a:t> that stoned drivers like drunk drivers are bad drivers that might cause wrecks and hurt people</a:t>
            </a:r>
          </a:p>
          <a:p>
            <a:r>
              <a:rPr lang="en-US" baseline="0" dirty="0" smtClean="0"/>
              <a:t>Or hurt themselves – and we end up paying.  Or 2d hand smoke.</a:t>
            </a:r>
          </a:p>
        </p:txBody>
      </p:sp>
      <p:sp>
        <p:nvSpPr>
          <p:cNvPr id="4" name="Slide Number Placeholder 3"/>
          <p:cNvSpPr>
            <a:spLocks noGrp="1"/>
          </p:cNvSpPr>
          <p:nvPr>
            <p:ph type="sldNum" sz="quarter" idx="10"/>
          </p:nvPr>
        </p:nvSpPr>
        <p:spPr/>
        <p:txBody>
          <a:bodyPr/>
          <a:lstStyle/>
          <a:p>
            <a:fld id="{CE8546DD-6882-7D41-A830-053C9110247E}"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MAYBE this is a win-win.</a:t>
            </a:r>
            <a:endParaRPr lang="en-US" dirty="0" smtClean="0"/>
          </a:p>
          <a:p>
            <a:r>
              <a:rPr lang="en-US" dirty="0" smtClean="0"/>
              <a:t>If demand is</a:t>
            </a:r>
            <a:r>
              <a:rPr lang="en-US" baseline="0" dirty="0" smtClean="0"/>
              <a:t> inelastic, if the user doesn’t care how much it costs, we get revenue.</a:t>
            </a:r>
          </a:p>
          <a:p>
            <a:r>
              <a:rPr lang="en-US" baseline="0" dirty="0" smtClean="0"/>
              <a:t>With elastic demand, the user consumes less, and folks who hate marijuana use get their wish.</a:t>
            </a:r>
          </a:p>
        </p:txBody>
      </p:sp>
      <p:sp>
        <p:nvSpPr>
          <p:cNvPr id="4" name="Slide Number Placeholder 3"/>
          <p:cNvSpPr>
            <a:spLocks noGrp="1"/>
          </p:cNvSpPr>
          <p:nvPr>
            <p:ph type="sldNum" sz="quarter" idx="10"/>
          </p:nvPr>
        </p:nvSpPr>
        <p:spPr/>
        <p:txBody>
          <a:bodyPr/>
          <a:lstStyle/>
          <a:p>
            <a:fld id="{CE8546DD-6882-7D41-A830-053C9110247E}"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Any consumption</a:t>
            </a:r>
            <a:r>
              <a:rPr lang="en-US" baseline="0" dirty="0" smtClean="0"/>
              <a:t> tax imposes the same dollar burden on the poor and on the rich, but it hurts the poor and doesn’t bother the rich.</a:t>
            </a:r>
          </a:p>
        </p:txBody>
      </p:sp>
      <p:sp>
        <p:nvSpPr>
          <p:cNvPr id="4" name="Slide Number Placeholder 3"/>
          <p:cNvSpPr>
            <a:spLocks noGrp="1"/>
          </p:cNvSpPr>
          <p:nvPr>
            <p:ph type="sldNum" sz="quarter" idx="10"/>
          </p:nvPr>
        </p:nvSpPr>
        <p:spPr/>
        <p:txBody>
          <a:bodyPr/>
          <a:lstStyle/>
          <a:p>
            <a:fld id="{CE8546DD-6882-7D41-A830-053C9110247E}"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with the lottery or alcohol taxes, it creeps people out when </a:t>
            </a:r>
            <a:r>
              <a:rPr lang="en-US" baseline="0" dirty="0" smtClean="0"/>
              <a:t>undesirable behavior brings in revenue – when we feel like the state is in cahoots with activities that create problems for people.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we tax too much, folks will evade the tax and the bootlegger will prevail.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Back to the roadmap</a:t>
            </a:r>
            <a:r>
              <a:rPr lang="en-US" baseline="0" dirty="0" smtClean="0"/>
              <a:t> to see where we are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We’re done with tax policy</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About to look at laws to tax marijuana</a:t>
            </a:r>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should and do actually</a:t>
            </a:r>
            <a:r>
              <a:rPr lang="en-US" baseline="0" dirty="0" smtClean="0"/>
              <a:t> </a:t>
            </a:r>
            <a:r>
              <a:rPr lang="en-US" dirty="0" smtClean="0"/>
              <a:t>collect taxes on illegal businesses,</a:t>
            </a:r>
            <a:r>
              <a:rPr lang="en-US" baseline="0" dirty="0" smtClean="0"/>
              <a:t> who understand that the IRS may come after them with the net worth method of inferring income if they accumulate assets and can’t explain where those assets came from</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Without using the word marijuana, many states</a:t>
            </a:r>
            <a:r>
              <a:rPr lang="en-US" baseline="0" dirty="0" smtClean="0"/>
              <a:t> collect sales taxes on medical marijuana just like they do on shoes.  In Maine, you buy a brownie, you pay 7 percent sales tax. You buy a marijuana brownie, you pay 7 percent sales tax – even though it’s medicine. </a:t>
            </a:r>
            <a:endParaRPr lang="en-US" dirty="0" smtClean="0"/>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way of taxing marijuana</a:t>
            </a:r>
            <a:r>
              <a:rPr lang="en-US" baseline="0" dirty="0" smtClean="0"/>
              <a:t> without using the word marijuana is to tax indoor grow operations that use a lot of electricity – In the case of Arcata, more than 6 times the average for that size building.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there are taxes</a:t>
            </a:r>
            <a:r>
              <a:rPr lang="en-US" baseline="0" dirty="0" smtClean="0"/>
              <a:t> that use the word marijuana.  Some are already being collected – on state-legal medical marijuana.  Some are on the books but I describe them as limbo, because they are not being collected, because no state has implemented a scheme for recreational marijuana.  Legal Businesses haven’t started operating yet.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symbols I’m going to use on slides to show the</a:t>
            </a:r>
            <a:r>
              <a:rPr lang="en-US" baseline="0" dirty="0" smtClean="0"/>
              <a:t> exact target of taxes.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Green for medical </a:t>
            </a:r>
            <a:r>
              <a:rPr lang="en-US" baseline="0" dirty="0" err="1" smtClean="0"/>
              <a:t>mj</a:t>
            </a:r>
            <a:endParaRPr lang="en-US" baseline="0" dirty="0" smtClean="0"/>
          </a:p>
          <a:p>
            <a:r>
              <a:rPr lang="en-US" baseline="0" dirty="0" smtClean="0"/>
              <a:t>Willie N in red for recreational</a:t>
            </a:r>
          </a:p>
          <a:p>
            <a:r>
              <a:rPr lang="en-US" baseline="0" dirty="0" smtClean="0"/>
              <a:t>This for a broader category we’ll get to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a:t>
            </a:r>
            <a:r>
              <a:rPr lang="en-US" baseline="0" dirty="0" smtClean="0"/>
              <a:t> and CO voted to legalize generally in 2012.</a:t>
            </a:r>
          </a:p>
          <a:p>
            <a:r>
              <a:rPr lang="en-US" dirty="0" smtClean="0"/>
              <a:t> More states have moved to legalize medical since</a:t>
            </a:r>
            <a:r>
              <a:rPr lang="en-US" baseline="0" dirty="0" smtClean="0"/>
              <a:t> this chart was printed.  I can’t keep up.  Maryland and Illinois?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Actual</a:t>
            </a:r>
            <a:r>
              <a:rPr lang="en-US" baseline="0" dirty="0" smtClean="0"/>
              <a:t> collections are from fees and taxes.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license fee I can find was</a:t>
            </a:r>
            <a:r>
              <a:rPr lang="en-US" baseline="0" dirty="0" smtClean="0"/>
              <a:t> 5000 dollars to set up a retail store in Oakland.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a:t>
            </a:r>
            <a:r>
              <a:rPr lang="en-US" baseline="0" dirty="0" smtClean="0"/>
              <a:t> the City of Northglenn Colorado that charges $2,000 just to apply to open a store.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Licenses</a:t>
            </a:r>
            <a:r>
              <a:rPr lang="en-US" baseline="0" dirty="0" smtClean="0"/>
              <a:t> that patients have to pay for</a:t>
            </a:r>
          </a:p>
          <a:p>
            <a:r>
              <a:rPr lang="en-US" baseline="0" dirty="0" smtClean="0"/>
              <a:t>If time color of eyes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a real one from Michigan.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States</a:t>
            </a:r>
            <a:r>
              <a:rPr lang="en-US" baseline="0" dirty="0" smtClean="0"/>
              <a:t> charge up to $200 for a medical marijuana card.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Transitioning from fees to taxes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tiny tax at</a:t>
            </a:r>
            <a:r>
              <a:rPr lang="en-US" baseline="0" dirty="0" smtClean="0"/>
              <a:t> retail – enacted in referendum with 80 percent of voters saying yes.  Oakland has its fiscal troubles, and the marijuana community stepped up in a small way.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see this data</a:t>
            </a:r>
            <a:r>
              <a:rPr lang="en-US" baseline="0" dirty="0" smtClean="0"/>
              <a:t> in the handout.  Nobody has a rate as low as Oakland’s initial rate.  Oakland is up to 5 percent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in the handout, and on the next slide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Taxes on grow areas.  They</a:t>
            </a:r>
            <a:r>
              <a:rPr lang="en-US" baseline="0" dirty="0" smtClean="0"/>
              <a:t> can grow a lot of profitable product in a tiny area.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41</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a  RFID</a:t>
            </a:r>
            <a:r>
              <a:rPr lang="en-US" baseline="0" dirty="0" smtClean="0"/>
              <a:t> zip-tie tag on each plant, and charge for it.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42</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a:t>
            </a:r>
            <a:r>
              <a:rPr lang="en-US" baseline="0" dirty="0" smtClean="0"/>
              <a:t> the federal rule.  In the early 80s there was an illegal drug dealer who went to court to deduct his travel expenses and he won.  Those were ordinary business deductions, and the Tax Code didn’t discriminate against illegal activity.</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So Congress changed the law for federally illegal drugs – not for gambling or prostitution, just drugs, all of them.  </a:t>
            </a:r>
            <a:endParaRPr lang="en-US" dirty="0" smtClean="0"/>
          </a:p>
        </p:txBody>
      </p:sp>
      <p:sp>
        <p:nvSpPr>
          <p:cNvPr id="4" name="Slide Number Placeholder 3"/>
          <p:cNvSpPr>
            <a:spLocks noGrp="1"/>
          </p:cNvSpPr>
          <p:nvPr>
            <p:ph type="sldNum" sz="quarter" idx="10"/>
          </p:nvPr>
        </p:nvSpPr>
        <p:spPr/>
        <p:txBody>
          <a:bodyPr/>
          <a:lstStyle/>
          <a:p>
            <a:fld id="{CE8546DD-6882-7D41-A830-053C9110247E}" type="slidenum">
              <a:rPr lang="en-US" smtClean="0"/>
              <a:pPr/>
              <a:t>43</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you’re a grower, you can deduct wages for your horticultural employees.  If you’re a retailer, you can deduct only what you pay for inventory.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44</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His wages are not deductible.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Roadmap:  on to taxes on</a:t>
            </a:r>
            <a:r>
              <a:rPr lang="en-US" baseline="0" dirty="0" smtClean="0"/>
              <a:t> the books but not yet collected because recreational marijuana is not being sold legally.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Possession is legal, but commerce hasn’t started in WA and CO.</a:t>
            </a:r>
          </a:p>
          <a:p>
            <a:r>
              <a:rPr lang="en-US" baseline="0" dirty="0" smtClean="0"/>
              <a:t>Some California jurisdictions passed taxes in 2010 in case that year’s legalization initiative passed, and those taxes are ready to spring into collection mode if and when CA legalizes recreational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48</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 state bans vertical integration – like the tied house rules</a:t>
            </a:r>
            <a:r>
              <a:rPr lang="en-US" baseline="0" dirty="0" smtClean="0"/>
              <a:t> for alcohol.  So WA state taxes sales all through the supply chain.</a:t>
            </a:r>
          </a:p>
          <a:p>
            <a:r>
              <a:rPr lang="en-US" baseline="0" dirty="0" smtClean="0"/>
              <a:t>(Give time to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49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prices here may not be right, but the math is.  Move cursor 3 times  -- 25 percent.  75 cents is 25 percent of 3 dollars etc.  We apply these excise taxes three times and then we collect ordinary general sales and business taxes.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50</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Three levels</a:t>
            </a:r>
            <a:r>
              <a:rPr lang="en-US" baseline="0" dirty="0" smtClean="0"/>
              <a:t> of 25 percent taxes don’t add up to 75 percent.  That’s the math.  Even with sales and business taxes, we stay at 41 percent of retail price.  That’s less than total tobacco taxes in most states.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51</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CO’s</a:t>
            </a:r>
            <a:r>
              <a:rPr lang="en-US" dirty="0" smtClean="0"/>
              <a:t> burden</a:t>
            </a:r>
            <a:r>
              <a:rPr lang="en-US" baseline="0" dirty="0" smtClean="0"/>
              <a:t> is lighter.  The 2012 initiative capped any producer excise taxes at 15 percent.  As I sent these slides in, the legislature was considering adding a 10 percent retail tax.  ALL those taxes have to go to the voters in November under the CO taxpayer bill of rights.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the math on 15 percent</a:t>
            </a:r>
            <a:r>
              <a:rPr lang="en-US" baseline="0" dirty="0" smtClean="0"/>
              <a:t> at producer level and 10 percent at retail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53</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here’s the overall burden under that system.  Pretty low.</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54</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lots of people hate taxes,</a:t>
            </a:r>
            <a:r>
              <a:rPr lang="en-US" baseline="0" dirty="0" smtClean="0"/>
              <a:t> the drafters of the initiatives sent tax proceeds straight into popular programs.  As if money weren’t fungible.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55</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Federal Government would like high prices so product that’s legal in CO doesn’t drift into Kansas and Tennessee – and so Moms won’t become irate about cheap marijuana being available for their kids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57</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Federal Government could shut down the tax laws in WA and CO.</a:t>
            </a:r>
            <a:r>
              <a:rPr lang="en-US" baseline="0" dirty="0" smtClean="0"/>
              <a:t>  But it can’t make the state ban possession, so the federal government has a tough choice:  if it shuts down taxation and regulation, it doesn’t have the resources to go after possession.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58</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the green light of approval until they see how the</a:t>
            </a:r>
            <a:r>
              <a:rPr lang="en-US" baseline="0" dirty="0" smtClean="0"/>
              <a:t> schemes play out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59</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have a tax on the books that no one pays unless caught for drugs.  Just a fine.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60</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a high square footage tax waiting for California to legalize</a:t>
            </a:r>
            <a:r>
              <a:rPr lang="en-US" baseline="0" dirty="0" smtClean="0"/>
              <a:t> recreational.  There’s a NC </a:t>
            </a:r>
            <a:r>
              <a:rPr lang="en-US" baseline="0" dirty="0" err="1" smtClean="0"/>
              <a:t>SCt</a:t>
            </a:r>
            <a:r>
              <a:rPr lang="en-US" baseline="0" dirty="0" smtClean="0"/>
              <a:t> case that says a tax on video gaming was so high that it violates the </a:t>
            </a:r>
            <a:r>
              <a:rPr lang="en-US" baseline="0" dirty="0" err="1" smtClean="0"/>
              <a:t>Constiutional</a:t>
            </a:r>
            <a:r>
              <a:rPr lang="en-US" baseline="0" dirty="0" smtClean="0"/>
              <a:t> requirement that taxes be just and equitable.  $5,000 per location plus $2,500 per computer.  Looked at increase from $12.50 and said that’s 5,900 percent so it’s bad.  I think looking at the absolute level and the burden on business would make more sense.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61</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California</a:t>
            </a:r>
            <a:r>
              <a:rPr lang="en-US" baseline="0" dirty="0" smtClean="0"/>
              <a:t> has never voted to legalize fully – their tax proposals have been weak.  The articles in your materials go into them.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62</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$180</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64</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tax by weight.  The legislatures in ME</a:t>
            </a:r>
            <a:r>
              <a:rPr lang="en-US" baseline="0" dirty="0" smtClean="0"/>
              <a:t> and OR are worried that if they don’t act soon, the voters will in 2014.</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67</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we’ve seen rules</a:t>
            </a:r>
            <a:r>
              <a:rPr lang="en-US" baseline="0" dirty="0" smtClean="0"/>
              <a:t> and proposals that use marijuana in statutory language.  Here’s a quick look at how the FG taxes tobacco and alcohol.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68</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Tobacco we tax only by weight. We tax tobacco</a:t>
            </a:r>
            <a:r>
              <a:rPr lang="en-US" baseline="0" dirty="0" smtClean="0"/>
              <a:t> in cigarettes more than we tax pipe tobacco.  Europe taxes the heck out of tobacco.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69</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tax Bud Light the same as Belgian beer that’s 11 percent alcohol.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70</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liquor, we tax only alcohol.  80 proof liquor has 80 % of the alcohol of 100 proof liquor, so it bears 80 percent of the tax.</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71</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tax wine more</a:t>
            </a:r>
            <a:r>
              <a:rPr lang="en-US" baseline="0" dirty="0" smtClean="0"/>
              <a:t> if it has more alcohol – with thresholds.  A bottle of wine with 14 percent alcohol pays about 31 cents of federal tax.</a:t>
            </a:r>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72</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bottle of wine with a tiny bit less alcohol pays about 21 cents of federal tax.</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73</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74</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know liquor</a:t>
            </a:r>
            <a:r>
              <a:rPr lang="en-US" baseline="0" dirty="0" smtClean="0"/>
              <a:t> </a:t>
            </a:r>
          </a:p>
          <a:p>
            <a:r>
              <a:rPr lang="en-US" baseline="0" dirty="0" err="1" smtClean="0"/>
              <a:t>ly</a:t>
            </a:r>
            <a:r>
              <a:rPr lang="en-US" baseline="0" dirty="0" smtClean="0"/>
              <a:t> </a:t>
            </a:r>
            <a:r>
              <a:rPr lang="en-US" baseline="0" dirty="0" smtClean="0"/>
              <a:t>in North Carolina.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76</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want proof</a:t>
            </a:r>
            <a:r>
              <a:rPr lang="en-US" baseline="0" dirty="0" smtClean="0"/>
              <a:t> that legalization is on a roll, Oregon nearly passed a crazy initiative that would have put the marijuana business in the control of a 7-member commission.  The problem was that 5 of the 7 would have been marijuana growers.  That’s letting the fox guard the henhouse.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77</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know monopoly can have problems.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78</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maybe we don’t want to incentivize</a:t>
            </a:r>
            <a:r>
              <a:rPr lang="en-US" baseline="0" dirty="0" smtClean="0"/>
              <a:t> workers.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79</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Mom here is not necessarily in favor of a vigorous entrepreneurial</a:t>
            </a:r>
            <a:r>
              <a:rPr lang="en-US" baseline="0" dirty="0" smtClean="0"/>
              <a:t> marijuana industry.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80</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guy will be changing</a:t>
            </a:r>
            <a:r>
              <a:rPr lang="en-US" baseline="0" dirty="0" smtClean="0"/>
              <a:t> prices quicker than a gasoline station.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81</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Having looked at models, we can look at elements of a tax scheme.  These elements are things to think about even with monopoly.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82</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issue is the tax base.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83</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far, marijuana taxes are not following the model of everything else.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84</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Generally defined as quantity of THC, the primary </a:t>
            </a:r>
            <a:r>
              <a:rPr lang="en-US" dirty="0" err="1" smtClean="0"/>
              <a:t>pscychoactive</a:t>
            </a:r>
            <a:r>
              <a:rPr lang="en-US" baseline="0" dirty="0" smtClean="0"/>
              <a:t> ingredient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85</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intoxication</a:t>
            </a:r>
            <a:r>
              <a:rPr lang="en-US" baseline="0" dirty="0" smtClean="0"/>
              <a:t> is what the public doesn’t like about marijuana, potency – THC content – is the best tax base.  Price correlates with potency if more powerful product costs more.  Weight treats the most powerful concentrate like </a:t>
            </a:r>
            <a:r>
              <a:rPr lang="en-US" baseline="0" dirty="0" err="1" smtClean="0"/>
              <a:t>ditchweed</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86</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Towns know how to slap on a percentage tax.  That doesn’t require setting up a weight station</a:t>
            </a:r>
            <a:r>
              <a:rPr lang="en-US" baseline="0" dirty="0" smtClean="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87</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an ounce of </a:t>
            </a:r>
            <a:r>
              <a:rPr lang="en-US" dirty="0" err="1" smtClean="0"/>
              <a:t>ditchweed</a:t>
            </a:r>
            <a:r>
              <a:rPr lang="en-US" baseline="0" dirty="0" smtClean="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88</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Measure</a:t>
            </a:r>
            <a:r>
              <a:rPr lang="en-US" baseline="0" dirty="0" smtClean="0"/>
              <a:t> </a:t>
            </a:r>
            <a:r>
              <a:rPr lang="en-US" baseline="0" dirty="0" err="1" smtClean="0"/>
              <a:t>thc</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89</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 put it in the spectrometer.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90</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 the printout.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91</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answer is that</a:t>
            </a:r>
            <a:r>
              <a:rPr lang="en-US" baseline="0" dirty="0" smtClean="0"/>
              <a:t> this vegetable matter is not fungible.  The </a:t>
            </a:r>
            <a:r>
              <a:rPr lang="en-US" baseline="0" dirty="0" err="1" smtClean="0"/>
              <a:t>trichomes</a:t>
            </a:r>
            <a:r>
              <a:rPr lang="en-US" baseline="0" dirty="0" smtClean="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92</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y</a:t>
            </a:r>
            <a:r>
              <a:rPr lang="en-US" baseline="0" dirty="0" smtClean="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93</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chemical processes can produce highly</a:t>
            </a:r>
            <a:r>
              <a:rPr lang="en-US" baseline="0" dirty="0" smtClean="0"/>
              <a:t> concentrated material that is fungible.  Its THC content can be measured reliably.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94</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material</a:t>
            </a:r>
            <a:r>
              <a:rPr lang="en-US" baseline="0" dirty="0" smtClean="0"/>
              <a:t> can be used for cooking – for edibles – or smoked.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95</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smoked, it can be very powerful.  However we tax plant matter, we may want to tax this</a:t>
            </a:r>
            <a:r>
              <a:rPr lang="en-US" baseline="0" dirty="0" smtClean="0"/>
              <a:t> wax and edibles made from it by potency.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96</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Transitioning</a:t>
            </a:r>
            <a:r>
              <a:rPr lang="en-US" baseline="0" dirty="0" smtClean="0"/>
              <a:t> – still in issues – to special rules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97</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 parties put in special rules.  Isn’t a politician’s job to take care of his people?  Some people say</a:t>
            </a:r>
            <a:r>
              <a:rPr lang="en-US" baseline="0" dirty="0" smtClean="0"/>
              <a:t> “I’m special.  My activity is doing great things for the common good, so don’t tax me.”  These arguments will show up for legalized marijuana.</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98</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some categories I’ll let you read.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99</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Start</a:t>
            </a:r>
            <a:r>
              <a:rPr lang="en-US" baseline="0" dirty="0" smtClean="0"/>
              <a:t> with patients.  Will we have separate stores for patients, kind of like the separate rooms in pediatricians’ offices?  That’s what patients in WA and CO are </a:t>
            </a:r>
            <a:r>
              <a:rPr lang="en-US" baseline="0" dirty="0" err="1" smtClean="0"/>
              <a:t>askiing</a:t>
            </a:r>
            <a:r>
              <a:rPr lang="en-US" baseline="0" dirty="0" smtClean="0"/>
              <a:t> for – different supply chains.  Or different prices at the same store?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100</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101</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if</a:t>
            </a:r>
            <a:r>
              <a:rPr lang="en-US" baseline="0" dirty="0" smtClean="0"/>
              <a:t> marijuana is legal for everyone, </a:t>
            </a:r>
            <a:r>
              <a:rPr lang="en-US" dirty="0" smtClean="0"/>
              <a:t>there are arguments</a:t>
            </a:r>
            <a:r>
              <a:rPr lang="en-US" baseline="0" dirty="0" smtClean="0"/>
              <a:t> to treat the patients like everyone else.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103</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Revenue is not enough of a reason</a:t>
            </a:r>
            <a:r>
              <a:rPr lang="en-US" baseline="0" dirty="0" smtClean="0"/>
              <a:t> to tax patients.  We don’t tax penicillin.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104</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folks get a tax break for lying,</a:t>
            </a:r>
            <a:r>
              <a:rPr lang="en-US" baseline="0" dirty="0" smtClean="0"/>
              <a:t> they may lie.  When the 1040 tax return form started requiring children’s </a:t>
            </a:r>
            <a:r>
              <a:rPr lang="en-US" baseline="0" dirty="0" err="1" smtClean="0"/>
              <a:t>SSNs</a:t>
            </a:r>
            <a:r>
              <a:rPr lang="en-US" baseline="0" dirty="0" smtClean="0"/>
              <a:t> to be claimed as dependents, millions of dependents disappeared from the tax rolls.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105</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can say whether</a:t>
            </a:r>
            <a:r>
              <a:rPr lang="en-US" baseline="0" dirty="0" smtClean="0"/>
              <a:t> someone’s pain rises to these statutory thresholds?  The pain question is harder than qualification for SS disability, which requires huge numbers of lawyers.  At least the stakes aren’t as high for a tax break.  But maybe states will do like CA and give up.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106</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a:t>
            </a:r>
            <a:r>
              <a:rPr lang="en-US" baseline="0" dirty="0" smtClean="0"/>
              <a:t> will pay less with full legalization – doctors’ fees and license fees will disappear.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107</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Economies of scale should bring prices down.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108</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Insurance</a:t>
            </a:r>
            <a:r>
              <a:rPr lang="en-US" baseline="0" dirty="0" smtClean="0"/>
              <a:t> hasn’t covered medical marijuana yet, but it might some day.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109</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we give you a benefit if</a:t>
            </a:r>
            <a:r>
              <a:rPr lang="en-US" baseline="0" dirty="0" smtClean="0"/>
              <a:t> you say you’re sick, you might not only SAY you’re sick, you might come to believe you’re sick.  Having people feel bad about themselves is not good public policy.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110</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Transition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111</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Indoor</a:t>
            </a:r>
            <a:r>
              <a:rPr lang="en-US" baseline="0" dirty="0" smtClean="0"/>
              <a:t> growing – the industry standard – takes a lot of power.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112</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 just lights;  Dehumidification</a:t>
            </a:r>
          </a:p>
          <a:p>
            <a:r>
              <a:rPr lang="en-US" dirty="0" smtClean="0"/>
              <a:t>Ventilation</a:t>
            </a:r>
          </a:p>
          <a:p>
            <a:r>
              <a:rPr lang="en-US" dirty="0" smtClean="0"/>
              <a:t>Last</a:t>
            </a:r>
            <a:r>
              <a:rPr lang="en-US" baseline="0" dirty="0" smtClean="0"/>
              <a:t> line:  data center like Google has in Lenoir: notoriously energy intensive.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113</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RC taxes energy intensive indoor operations much more than operations that use natural</a:t>
            </a:r>
            <a:r>
              <a:rPr lang="en-US" baseline="0" dirty="0" smtClean="0"/>
              <a:t> light.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114</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brew 100 gallons</a:t>
            </a:r>
            <a:r>
              <a:rPr lang="en-US" baseline="0" dirty="0" smtClean="0"/>
              <a:t> tax free.  Similar for wine, but zero tolerance for liquor.</a:t>
            </a:r>
          </a:p>
          <a:p>
            <a:r>
              <a:rPr lang="en-US" baseline="0" dirty="0" smtClean="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116</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Transition</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117</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Rancho</a:t>
            </a:r>
            <a:r>
              <a:rPr lang="en-US" baseline="0" dirty="0" smtClean="0"/>
              <a:t> Cordova gives a break for small grows.  </a:t>
            </a:r>
            <a:r>
              <a:rPr lang="en-US" dirty="0" smtClean="0"/>
              <a:t>John</a:t>
            </a:r>
            <a:r>
              <a:rPr lang="en-US" baseline="0" dirty="0" smtClean="0"/>
              <a:t> Kerrey wants to help small brewers.  Lots of folks in the marijuana community don’t want Philip Morris to dominate the industry.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118</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Berkeley, though, favors bigger operators</a:t>
            </a:r>
            <a:r>
              <a:rPr lang="en-US" baseline="0" dirty="0" smtClean="0"/>
              <a:t> – ones it can get its arms around to regulate and tax.  Collecting tax from a handful of businesses easier than collecting from hundreds.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119</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Transition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120</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 right.  Not so</a:t>
            </a:r>
            <a:r>
              <a:rPr lang="en-US" baseline="0" dirty="0" smtClean="0"/>
              <a:t> </a:t>
            </a:r>
            <a:r>
              <a:rPr lang="en-US" dirty="0" smtClean="0"/>
              <a:t>high that bootleggers prevail;  not so low that little </a:t>
            </a:r>
            <a:r>
              <a:rPr lang="en-US" baseline="0" dirty="0" smtClean="0"/>
              <a:t>tax is collected or the Moms get mad.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121</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early 1950s when the federal tax alone on liquor was $10.50 a proof gallon, the future stars of NASCAR were beating the system.  But</a:t>
            </a:r>
            <a:r>
              <a:rPr lang="en-US" baseline="0" dirty="0" smtClean="0"/>
              <a:t> even with a huge price advantage for moonshine, most people bought tax paid liquor.  Now after legalization, states will probably require testing, so bootleg marijuana may have pesticides and fungi that won’t be tolerated in the legal product.  Still, bootleg marijuana won’t kill you like bad moonshine could.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122</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Chump change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123</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Police activity won’t go away.  But after</a:t>
            </a:r>
            <a:r>
              <a:rPr lang="en-US" baseline="0" dirty="0" smtClean="0"/>
              <a:t> legalization, the law breaker the police are after won’t be a freedom loving rebel.  He’ll be a mean spirited tax cheater.  I bet the juries that are now nullifying the law with not guilty verdicts for marijuana violators won’t be so quick to let tax cheaters go.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124</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consumer will not be paying tax on this shoplifted merchandise.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125</a:t>
            </a:fld>
            <a:endParaRPr 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people</a:t>
            </a:r>
            <a:r>
              <a:rPr lang="en-US" baseline="0" dirty="0" smtClean="0"/>
              <a:t> say you can’t tax marijuana.  It grows wild.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126</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 consumers are likely to favor</a:t>
            </a:r>
            <a:r>
              <a:rPr lang="en-US" baseline="0" dirty="0" smtClean="0"/>
              <a:t> a product where they know what they are getting.</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127</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tax evasion is a crime that</a:t>
            </a:r>
            <a:r>
              <a:rPr lang="en-US" baseline="0" dirty="0" smtClean="0"/>
              <a:t> will still send you to jail.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128</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almost inevitable that we will get rates wrong.  There was</a:t>
            </a:r>
            <a:r>
              <a:rPr lang="en-US" baseline="0" dirty="0" smtClean="0"/>
              <a:t> another case when a new smoking material hit the market.  </a:t>
            </a:r>
            <a:r>
              <a:rPr lang="en-US" dirty="0" smtClean="0"/>
              <a:t>King</a:t>
            </a:r>
            <a:r>
              <a:rPr lang="en-US" baseline="0" dirty="0" smtClean="0"/>
              <a:t> James I hated tobacco, so he raised the tax from 2 pence to 78 pence in 1602.  Tax evasion was so widespread that the rate went down to 12 pence in 1620.</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129</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Skip to 139???</a:t>
            </a:r>
          </a:p>
          <a:p>
            <a:r>
              <a:rPr lang="en-US" dirty="0" smtClean="0"/>
              <a:t>The states in</a:t>
            </a:r>
            <a:r>
              <a:rPr lang="en-US" baseline="0" dirty="0" smtClean="0"/>
              <a:t> red allow citizens to petition for changes in the law that get on the ballot.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131</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a:t>
            </a:r>
            <a:r>
              <a:rPr lang="en-US" baseline="0" dirty="0" smtClean="0"/>
              <a:t> writes the laws out west?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132</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There’s a high</a:t>
            </a:r>
            <a:r>
              <a:rPr lang="en-US" baseline="0" dirty="0" smtClean="0"/>
              <a:t> number of signatures required to get an initiative on the ballot typically.  It takes millions of dollars these days to get an initiative voted on.  </a:t>
            </a:r>
            <a:r>
              <a:rPr lang="en-US" dirty="0" smtClean="0"/>
              <a:t>2 wealthy</a:t>
            </a:r>
            <a:r>
              <a:rPr lang="en-US" baseline="0" dirty="0" smtClean="0"/>
              <a:t> men have provided most of the funding for those efforts – and for the media campaigns.  GS and Peter 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133</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134</a:t>
            </a:fld>
            <a:endParaRPr 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Different states</a:t>
            </a:r>
            <a:r>
              <a:rPr lang="en-US" baseline="0" dirty="0" smtClean="0"/>
              <a:t> have different rules about whether the legislature can change a voter passed initiative.  If you wonder why CA is dysfunctional, maybe it’s because only voters can change the laws they pass.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136</a:t>
            </a:fld>
            <a:endParaRPr 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137</a:t>
            </a:fld>
            <a:endParaRPr 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might NC proceed?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138</a:t>
            </a:fld>
            <a:endParaRPr 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139</a:t>
            </a:fld>
            <a:endParaRPr 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Box canyon</a:t>
            </a:r>
          </a:p>
          <a:p>
            <a:r>
              <a:rPr lang="en-US" dirty="0" smtClean="0"/>
              <a:t>Medical patients and people</a:t>
            </a:r>
            <a:r>
              <a:rPr lang="en-US" baseline="0" dirty="0" smtClean="0"/>
              <a:t> in the medical marijuana BUSINESS create problems for legalization.  In WA state, the main opposition to legalization in 2012 was from the medical marijuana industry.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140</a:t>
            </a:fld>
            <a:endParaRPr 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learned from</a:t>
            </a:r>
            <a:r>
              <a:rPr lang="en-US" baseline="0" dirty="0" smtClean="0"/>
              <a:t> Richard W that for $100 I could get a polling company to ask 1000 voters a Q, so I did.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141</a:t>
            </a:fld>
            <a:endParaRPr lang="en-US" dirty="0"/>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Better than 3</a:t>
            </a:r>
            <a:r>
              <a:rPr lang="en-US" baseline="0" dirty="0" smtClean="0"/>
              <a:t> to 1.  23 percent undecided.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142</a:t>
            </a:fld>
            <a:endParaRPr lang="en-US" dirty="0"/>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Liberals and conservatives</a:t>
            </a:r>
          </a:p>
          <a:p>
            <a:r>
              <a:rPr lang="en-US" dirty="0" err="1" smtClean="0"/>
              <a:t>Libertatian</a:t>
            </a:r>
            <a:r>
              <a:rPr lang="en-US" baseline="0" dirty="0" smtClean="0"/>
              <a:t> </a:t>
            </a:r>
            <a:r>
              <a:rPr lang="en-US" baseline="0" dirty="0" err="1" smtClean="0"/>
              <a:t>vs</a:t>
            </a:r>
            <a:r>
              <a:rPr lang="en-US" baseline="0" dirty="0" smtClean="0"/>
              <a:t> 11 percent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143</a:t>
            </a:fld>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Regions</a:t>
            </a:r>
            <a:r>
              <a:rPr lang="en-US" baseline="0" dirty="0" smtClean="0"/>
              <a:t> by area code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144</a:t>
            </a:fld>
            <a:endParaRPr lang="en-US" dirty="0"/>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one exception,</a:t>
            </a:r>
            <a:r>
              <a:rPr lang="en-US" baseline="0" dirty="0" smtClean="0"/>
              <a:t> e</a:t>
            </a:r>
            <a:r>
              <a:rPr lang="en-US" dirty="0" smtClean="0"/>
              <a:t>very demographic group</a:t>
            </a:r>
            <a:r>
              <a:rPr lang="en-US" baseline="0" dirty="0" smtClean="0"/>
              <a:t> – race, gender, you name it – supported state monopoly.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145</a:t>
            </a:fld>
            <a:endParaRPr 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Nationally,</a:t>
            </a:r>
            <a:r>
              <a:rPr lang="en-US" baseline="0" dirty="0" smtClean="0"/>
              <a:t> support for legal marijuana is the green line.  Gay marriage and marijuana use are getting more popular.  But views on abortion, the orange line, are not changing.</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146</a:t>
            </a:fld>
            <a:endParaRPr lang="en-US" dirty="0"/>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Heading into unknown territory.  I think it’s hard</a:t>
            </a:r>
            <a:r>
              <a:rPr lang="en-US" baseline="0" dirty="0" smtClean="0"/>
              <a:t> to think of a tax system.  Figuring out how much revenue taxes could bring in is even foggier.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147</a:t>
            </a:fld>
            <a:endParaRPr lang="en-US" dirty="0"/>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Official estimate.</a:t>
            </a:r>
            <a:r>
              <a:rPr lang="en-US" baseline="0" dirty="0" smtClean="0"/>
              <a:t>  $82 per person, Not per smoker.  It may not make sense to apply numbers to NC because there are more users out there. </a:t>
            </a:r>
          </a:p>
          <a:p>
            <a:r>
              <a:rPr lang="en-US" baseline="0" dirty="0" smtClean="0"/>
              <a:t>Most </a:t>
            </a:r>
            <a:r>
              <a:rPr lang="en-US" dirty="0" smtClean="0"/>
              <a:t>people think that estimate is</a:t>
            </a:r>
            <a:r>
              <a:rPr lang="en-US" baseline="0" dirty="0" smtClean="0"/>
              <a:t> too high.  I said so in Gangs.  Unless there is a lot of tourism or unless they raise the rates to make up for the drop in price that economies of scale can bring.</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151</a:t>
            </a:fld>
            <a:endParaRPr 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62</a:t>
            </a:r>
            <a:r>
              <a:rPr lang="en-US" baseline="0" dirty="0" smtClean="0"/>
              <a:t> cents and ounce or 10 dollars a pound.  It doesn’t cost that much to grow tobacco, but you don’t need the security of a diamond mine there.  Maybe it will cost $1 or $2 an ounce.  There’s still a lot of profit.</a:t>
            </a:r>
          </a:p>
          <a:p>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152</a:t>
            </a:fld>
            <a:endParaRPr lang="en-US" dirty="0"/>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$10</a:t>
            </a:r>
            <a:r>
              <a:rPr lang="en-US" baseline="0" dirty="0" smtClean="0"/>
              <a:t> for 1/8 ounce or $80 an ounce is really low and reflects some economies of scale under partial legalization.  There’s still a lot of profit.</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153</a:t>
            </a:fld>
            <a:endParaRPr lang="en-US" dirty="0"/>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only way we could get all that profit is</a:t>
            </a:r>
            <a:r>
              <a:rPr lang="en-US" baseline="0" dirty="0" smtClean="0"/>
              <a:t> to have State College do the growing and have a seed to store monopoly.  I’m skeptical.</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154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060041-E160-C94B-B079-DAF48C3880F9}" type="datetimeFigureOut">
              <a:rPr lang="en-US" smtClean="0"/>
              <a:pPr/>
              <a:t>5/8/13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60041-E160-C94B-B079-DAF48C3880F9}" type="datetimeFigureOut">
              <a:rPr lang="en-US" smtClean="0"/>
              <a:pPr/>
              <a:t>5/8/13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060041-E160-C94B-B079-DAF48C3880F9}" type="datetimeFigureOut">
              <a:rPr lang="en-US" smtClean="0"/>
              <a:pPr/>
              <a:t>5/8/13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060041-E160-C94B-B079-DAF48C3880F9}" type="datetimeFigureOut">
              <a:rPr lang="en-US" smtClean="0"/>
              <a:pPr/>
              <a:t>5/8/13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060041-E160-C94B-B079-DAF48C3880F9}" type="datetimeFigureOut">
              <a:rPr lang="en-US" smtClean="0"/>
              <a:pPr/>
              <a:t>5/8/13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060041-E160-C94B-B079-DAF48C3880F9}" type="datetimeFigureOut">
              <a:rPr lang="en-US" smtClean="0"/>
              <a:pPr/>
              <a:t>5/8/13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060041-E160-C94B-B079-DAF48C3880F9}" type="datetimeFigureOut">
              <a:rPr lang="en-US" smtClean="0"/>
              <a:pPr/>
              <a:t>5/8/13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060041-E160-C94B-B079-DAF48C3880F9}" type="datetimeFigureOut">
              <a:rPr lang="en-US" smtClean="0"/>
              <a:pPr/>
              <a:t>5/8/13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060041-E160-C94B-B079-DAF48C3880F9}" type="datetimeFigureOut">
              <a:rPr lang="en-US" smtClean="0"/>
              <a:pPr/>
              <a:t>5/8/13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60041-E160-C94B-B079-DAF48C3880F9}" type="datetimeFigureOut">
              <a:rPr lang="en-US" smtClean="0"/>
              <a:pPr/>
              <a:t>5/8/13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060041-E160-C94B-B079-DAF48C3880F9}" type="datetimeFigureOut">
              <a:rPr lang="en-US" smtClean="0"/>
              <a:pPr/>
              <a:t>5/8/13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5F89C9-B226-2249-BA98-02F5B6DF17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060041-E160-C94B-B079-DAF48C3880F9}" type="datetimeFigureOut">
              <a:rPr lang="en-US" smtClean="0"/>
              <a:pPr/>
              <a:t>5/8/13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F89C9-B226-2249-BA98-02F5B6DF17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df"/><Relationship Id="rId4" Type="http://schemas.openxmlformats.org/officeDocument/2006/relationships/image" Target="../media/image241.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0.png"/><Relationship Id="rId5"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0.png"/><Relationship Id="rId7"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54.png"/><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42.png"/><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0.png"/><Relationship Id="rId5"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1.png"/></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1.png"/></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59.png"/><Relationship Id="rId5"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41.png"/><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66.pn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41.png"/><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6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4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72.png"/></Relationships>
</file>

<file path=ppt/slides/_rels/slide69.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5.png"/></Relationships>
</file>

<file path=ppt/slides/_rels/slide71.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 Id="rId3" Type="http://schemas.openxmlformats.org/officeDocument/2006/relationships/image" Target="../media/image78.png"/></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4" Type="http://schemas.openxmlformats.org/officeDocument/2006/relationships/image" Target="../media/image80.png"/><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 Id="rId3" Type="http://schemas.openxmlformats.org/officeDocument/2006/relationships/image" Target="../media/image8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 Id="rId3" Type="http://schemas.openxmlformats.org/officeDocument/2006/relationships/image" Target="../media/image8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 Id="rId3" Type="http://schemas.openxmlformats.org/officeDocument/2006/relationships/image" Target="../media/image83.png"/></Relationships>
</file>

<file path=ppt/slides/_rels/slide78.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png"/><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79.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image" Target="../media/image87.png"/><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 Id="rId3" Type="http://schemas.openxmlformats.org/officeDocument/2006/relationships/image" Target="../media/image6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 Id="rId3" Type="http://schemas.openxmlformats.org/officeDocument/2006/relationships/image" Target="../media/image3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image" Target="../media/image8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 Id="rId3" Type="http://schemas.openxmlformats.org/officeDocument/2006/relationships/image" Target="../media/image8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 Id="rId3" Type="http://schemas.openxmlformats.org/officeDocument/2006/relationships/image" Target="../media/image9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 Id="rId3" Type="http://schemas.openxmlformats.org/officeDocument/2006/relationships/image" Target="../media/image88.png"/></Relationships>
</file>

<file path=ppt/slides/_rels/slide88.xml.rels><?xml version="1.0" encoding="UTF-8" standalone="yes"?>
<Relationships xmlns="http://schemas.openxmlformats.org/package/2006/relationships"><Relationship Id="rId3" Type="http://schemas.openxmlformats.org/officeDocument/2006/relationships/image" Target="../media/image91.png"/><Relationship Id="rId4" Type="http://schemas.openxmlformats.org/officeDocument/2006/relationships/image" Target="../media/image75.png"/><Relationship Id="rId5" Type="http://schemas.openxmlformats.org/officeDocument/2006/relationships/image" Target="../media/image77.png"/><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 Id="rId3" Type="http://schemas.openxmlformats.org/officeDocument/2006/relationships/image" Target="../media/image9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 Id="rId3" Type="http://schemas.openxmlformats.org/officeDocument/2006/relationships/image" Target="../media/image9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 Id="rId3" Type="http://schemas.openxmlformats.org/officeDocument/2006/relationships/image" Target="../media/image94.png"/></Relationships>
</file>

<file path=ppt/slides/_rels/slide92.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96.png"/><Relationship Id="rId1" Type="http://schemas.openxmlformats.org/officeDocument/2006/relationships/slideLayout" Target="../slideLayouts/slideLayout6.xml"/><Relationship Id="rId2" Type="http://schemas.openxmlformats.org/officeDocument/2006/relationships/notesSlide" Target="../notesSlides/notesSlide85.xml"/></Relationships>
</file>

<file path=ppt/slides/_rels/slide93.xml.rels><?xml version="1.0" encoding="UTF-8" standalone="yes"?>
<Relationships xmlns="http://schemas.openxmlformats.org/package/2006/relationships"><Relationship Id="rId3" Type="http://schemas.openxmlformats.org/officeDocument/2006/relationships/image" Target="../media/image97.png"/><Relationship Id="rId4" Type="http://schemas.openxmlformats.org/officeDocument/2006/relationships/image" Target="../media/image98.png"/><Relationship Id="rId1" Type="http://schemas.openxmlformats.org/officeDocument/2006/relationships/slideLayout" Target="../slideLayouts/slideLayout7.xml"/><Relationship Id="rId2" Type="http://schemas.openxmlformats.org/officeDocument/2006/relationships/notesSlide" Target="../notesSlides/notesSlide8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7.xml"/><Relationship Id="rId3" Type="http://schemas.openxmlformats.org/officeDocument/2006/relationships/image" Target="../media/image99.png"/></Relationships>
</file>

<file path=ppt/slides/_rels/slide9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1" Type="http://schemas.openxmlformats.org/officeDocument/2006/relationships/slideLayout" Target="../slideLayouts/slideLayout6.xml"/><Relationship Id="rId2" Type="http://schemas.openxmlformats.org/officeDocument/2006/relationships/notesSlide" Target="../notesSlides/notesSlide88.xml"/></Relationships>
</file>

<file path=ppt/slides/_rels/slide96.xml.rels><?xml version="1.0" encoding="UTF-8" standalone="yes"?>
<Relationships xmlns="http://schemas.openxmlformats.org/package/2006/relationships"><Relationship Id="rId3" Type="http://schemas.openxmlformats.org/officeDocument/2006/relationships/image" Target="../media/image100.png"/><Relationship Id="rId4" Type="http://schemas.openxmlformats.org/officeDocument/2006/relationships/image" Target="../media/image102.png"/><Relationship Id="rId1" Type="http://schemas.openxmlformats.org/officeDocument/2006/relationships/slideLayout" Target="../slideLayouts/slideLayout6.xml"/><Relationship Id="rId2" Type="http://schemas.openxmlformats.org/officeDocument/2006/relationships/notesSlide" Target="../notesSlides/notesSlide8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 Id="rId3" Type="http://schemas.openxmlformats.org/officeDocument/2006/relationships/image" Target="../media/image10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3.xml"/><Relationship Id="rId3" Type="http://schemas.openxmlformats.org/officeDocument/2006/relationships/image" Target="../media/image104.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4.xml"/><Relationship Id="rId3" Type="http://schemas.openxmlformats.org/officeDocument/2006/relationships/image" Target="../media/image105.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 Id="rId3" Type="http://schemas.openxmlformats.org/officeDocument/2006/relationships/image" Target="../media/image10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 Id="rId3" Type="http://schemas.openxmlformats.org/officeDocument/2006/relationships/image" Target="../media/image107.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8.xml"/><Relationship Id="rId3" Type="http://schemas.openxmlformats.org/officeDocument/2006/relationships/image" Target="../media/image108.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9.xml"/><Relationship Id="rId3" Type="http://schemas.openxmlformats.org/officeDocument/2006/relationships/image" Target="../media/image109.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0.xml"/><Relationship Id="rId3" Type="http://schemas.openxmlformats.org/officeDocument/2006/relationships/image" Target="../media/image11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1.xml"/><Relationship Id="rId3" Type="http://schemas.openxmlformats.org/officeDocument/2006/relationships/image" Target="../media/image111.png"/></Relationships>
</file>

<file path=ppt/slides/_rels/slide110.xml.rels><?xml version="1.0" encoding="UTF-8" standalone="yes"?>
<Relationships xmlns="http://schemas.openxmlformats.org/package/2006/relationships"><Relationship Id="rId3" Type="http://schemas.openxmlformats.org/officeDocument/2006/relationships/image" Target="../media/image112.png"/><Relationship Id="rId4" Type="http://schemas.openxmlformats.org/officeDocument/2006/relationships/image" Target="../media/image113.png"/><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 Id="rId3" Type="http://schemas.openxmlformats.org/officeDocument/2006/relationships/image" Target="../media/image114.png"/></Relationships>
</file>

<file path=ppt/slides/_rels/slide113.xml.rels><?xml version="1.0" encoding="UTF-8" standalone="yes"?>
<Relationships xmlns="http://schemas.openxmlformats.org/package/2006/relationships"><Relationship Id="rId3" Type="http://schemas.openxmlformats.org/officeDocument/2006/relationships/hyperlink" Target="http://evan-mills.com/energy-associates/Indoor_files/420-HSU-Talk-abbreviated.pdf" TargetMode="External"/><Relationship Id="rId4" Type="http://schemas.openxmlformats.org/officeDocument/2006/relationships/image" Target="../media/image115.png"/><Relationship Id="rId1" Type="http://schemas.openxmlformats.org/officeDocument/2006/relationships/slideLayout" Target="../slideLayouts/slideLayout7.xml"/><Relationship Id="rId2" Type="http://schemas.openxmlformats.org/officeDocument/2006/relationships/notesSlide" Target="../notesSlides/notesSlide10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116.png"/><Relationship Id="rId4" Type="http://schemas.openxmlformats.org/officeDocument/2006/relationships/image" Target="../media/image117.png"/><Relationship Id="rId1" Type="http://schemas.openxmlformats.org/officeDocument/2006/relationships/slideLayout" Target="../slideLayouts/slideLayout7.xml"/><Relationship Id="rId2" Type="http://schemas.openxmlformats.org/officeDocument/2006/relationships/notesSlide" Target="../notesSlides/notesSlide10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 Id="rId3" Type="http://schemas.openxmlformats.org/officeDocument/2006/relationships/image" Target="../media/image11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 Id="rId3" Type="http://schemas.openxmlformats.org/officeDocument/2006/relationships/image" Target="../media/image11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2.xml"/><Relationship Id="rId3" Type="http://schemas.openxmlformats.org/officeDocument/2006/relationships/image" Target="../media/image120.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3.xml"/><Relationship Id="rId3" Type="http://schemas.openxmlformats.org/officeDocument/2006/relationships/image" Target="../media/image12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5.xml"/><Relationship Id="rId3" Type="http://schemas.openxmlformats.org/officeDocument/2006/relationships/image" Target="../media/image12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6.xml"/><Relationship Id="rId3" Type="http://schemas.openxmlformats.org/officeDocument/2006/relationships/image" Target="../media/image123.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7.xml"/><Relationship Id="rId3" Type="http://schemas.openxmlformats.org/officeDocument/2006/relationships/image" Target="../media/image124.png"/></Relationships>
</file>

<file path=ppt/slides/_rels/slide127.xml.rels><?xml version="1.0" encoding="UTF-8" standalone="yes"?>
<Relationships xmlns="http://schemas.openxmlformats.org/package/2006/relationships"><Relationship Id="rId3" Type="http://schemas.openxmlformats.org/officeDocument/2006/relationships/image" Target="../media/image125.png"/><Relationship Id="rId4" Type="http://schemas.openxmlformats.org/officeDocument/2006/relationships/image" Target="../media/image126.png"/><Relationship Id="rId1" Type="http://schemas.openxmlformats.org/officeDocument/2006/relationships/slideLayout" Target="../slideLayouts/slideLayout6.xml"/><Relationship Id="rId2" Type="http://schemas.openxmlformats.org/officeDocument/2006/relationships/notesSlide" Target="../notesSlides/notesSlide1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7.png"/><Relationship Id="rId4" Type="http://schemas.openxmlformats.org/officeDocument/2006/relationships/image" Target="../media/image128.png"/><Relationship Id="rId1" Type="http://schemas.openxmlformats.org/officeDocument/2006/relationships/slideLayout" Target="../slideLayouts/slideLayout6.xml"/><Relationship Id="rId2" Type="http://schemas.openxmlformats.org/officeDocument/2006/relationships/notesSlide" Target="../notesSlides/notesSlide119.xml"/></Relationships>
</file>

<file path=ppt/slides/_rels/slide129.xml.rels><?xml version="1.0" encoding="UTF-8" standalone="yes"?>
<Relationships xmlns="http://schemas.openxmlformats.org/package/2006/relationships"><Relationship Id="rId3" Type="http://schemas.openxmlformats.org/officeDocument/2006/relationships/image" Target="../media/image129.png"/><Relationship Id="rId4" Type="http://schemas.openxmlformats.org/officeDocument/2006/relationships/image" Target="../media/image130.png"/><Relationship Id="rId1" Type="http://schemas.openxmlformats.org/officeDocument/2006/relationships/slideLayout" Target="../slideLayouts/slideLayout6.xml"/><Relationship Id="rId2" Type="http://schemas.openxmlformats.org/officeDocument/2006/relationships/notesSlide" Target="../notesSlides/notesSlide12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 Id="rId3" Type="http://schemas.openxmlformats.org/officeDocument/2006/relationships/image" Target="../media/image131.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 Id="rId3" Type="http://schemas.openxmlformats.org/officeDocument/2006/relationships/image" Target="../media/image132.png"/></Relationships>
</file>

<file path=ppt/slides/_rels/slide133.xml.rels><?xml version="1.0" encoding="UTF-8" standalone="yes"?>
<Relationships xmlns="http://schemas.openxmlformats.org/package/2006/relationships"><Relationship Id="rId3" Type="http://schemas.openxmlformats.org/officeDocument/2006/relationships/image" Target="../media/image133.png"/><Relationship Id="rId4" Type="http://schemas.openxmlformats.org/officeDocument/2006/relationships/image" Target="../media/image134.png"/><Relationship Id="rId1" Type="http://schemas.openxmlformats.org/officeDocument/2006/relationships/slideLayout" Target="../slideLayouts/slideLayout7.xml"/><Relationship Id="rId2" Type="http://schemas.openxmlformats.org/officeDocument/2006/relationships/notesSlide" Target="../notesSlides/notesSlide12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 Id="rId3" Type="http://schemas.openxmlformats.org/officeDocument/2006/relationships/image" Target="../media/image135.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6.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 Id="rId3" Type="http://schemas.openxmlformats.org/officeDocument/2006/relationships/image" Target="../media/image137.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7.xml"/><Relationship Id="rId3" Type="http://schemas.openxmlformats.org/officeDocument/2006/relationships/image" Target="../media/image1.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 Id="rId3" Type="http://schemas.openxmlformats.org/officeDocument/2006/relationships/image" Target="../media/image138.png"/></Relationships>
</file>

<file path=ppt/slides/_rels/slide140.xml.rels><?xml version="1.0" encoding="UTF-8" standalone="yes"?>
<Relationships xmlns="http://schemas.openxmlformats.org/package/2006/relationships"><Relationship Id="rId3" Type="http://schemas.openxmlformats.org/officeDocument/2006/relationships/image" Target="../media/image139.png"/><Relationship Id="rId4" Type="http://schemas.openxmlformats.org/officeDocument/2006/relationships/image" Target="../media/image140.png"/><Relationship Id="rId1" Type="http://schemas.openxmlformats.org/officeDocument/2006/relationships/slideLayout" Target="../slideLayouts/slideLayout7.xml"/><Relationship Id="rId2" Type="http://schemas.openxmlformats.org/officeDocument/2006/relationships/notesSlide" Target="../notesSlides/notesSlide12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image" Target="../media/image141.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2.xml"/><Relationship Id="rId3" Type="http://schemas.openxmlformats.org/officeDocument/2006/relationships/image" Target="../media/image142.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3.xml"/><Relationship Id="rId3" Type="http://schemas.openxmlformats.org/officeDocument/2006/relationships/image" Target="../media/image143.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 Id="rId3" Type="http://schemas.openxmlformats.org/officeDocument/2006/relationships/image" Target="../media/image144.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5.xml"/><Relationship Id="rId3" Type="http://schemas.openxmlformats.org/officeDocument/2006/relationships/image" Target="../media/image145.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6.xml"/><Relationship Id="rId3" Type="http://schemas.openxmlformats.org/officeDocument/2006/relationships/image" Target="../media/image146.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7.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8.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7.xml"/><Relationship Id="rId3" Type="http://schemas.openxmlformats.org/officeDocument/2006/relationships/image" Target="../media/image149.png"/></Relationships>
</file>

<file path=ppt/slides/_rels/slide152.xml.rels><?xml version="1.0" encoding="UTF-8" standalone="yes"?>
<Relationships xmlns="http://schemas.openxmlformats.org/package/2006/relationships"><Relationship Id="rId3" Type="http://schemas.openxmlformats.org/officeDocument/2006/relationships/image" Target="../media/image150.png"/><Relationship Id="rId4" Type="http://schemas.openxmlformats.org/officeDocument/2006/relationships/hyperlink" Target="http://www.huffingtonpost.com/2013/04/20/marijuana-per-ounce-price_n_3094520.html" TargetMode="External"/><Relationship Id="rId1" Type="http://schemas.openxmlformats.org/officeDocument/2006/relationships/slideLayout" Target="../slideLayouts/slideLayout6.xml"/><Relationship Id="rId2" Type="http://schemas.openxmlformats.org/officeDocument/2006/relationships/notesSlide" Target="../notesSlides/notesSlide13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9.xml"/><Relationship Id="rId3" Type="http://schemas.openxmlformats.org/officeDocument/2006/relationships/image" Target="../media/image57.png"/></Relationships>
</file>

<file path=ppt/slides/_rels/slide154.xml.rels><?xml version="1.0" encoding="UTF-8" standalone="yes"?>
<Relationships xmlns="http://schemas.openxmlformats.org/package/2006/relationships"><Relationship Id="rId3" Type="http://schemas.openxmlformats.org/officeDocument/2006/relationships/image" Target="../media/image151.png"/><Relationship Id="rId4" Type="http://schemas.openxmlformats.org/officeDocument/2006/relationships/image" Target="../media/image152.png"/><Relationship Id="rId1" Type="http://schemas.openxmlformats.org/officeDocument/2006/relationships/slideLayout" Target="../slideLayouts/slideLayout7.xml"/><Relationship Id="rId2" Type="http://schemas.openxmlformats.org/officeDocument/2006/relationships/notesSlide" Target="../notesSlides/notesSlide140.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3.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4.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5.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6.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7.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po@newrevenue.org" TargetMode="External"/><Relationship Id="rId3" Type="http://schemas.openxmlformats.org/officeDocument/2006/relationships/image" Target="../media/image11.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066800"/>
            <a:ext cx="7772400" cy="1470025"/>
          </a:xfrm>
        </p:spPr>
        <p:txBody>
          <a:bodyPr>
            <a:normAutofit/>
          </a:bodyPr>
          <a:lstStyle/>
          <a:p>
            <a:r>
              <a:rPr lang="en-US" sz="4000" dirty="0" smtClean="0">
                <a:latin typeface="+mn-lt"/>
                <a:ea typeface="+mn-ea"/>
                <a:cs typeface="+mn-cs"/>
              </a:rPr>
              <a:t>Marijuana Revenue</a:t>
            </a:r>
            <a:endParaRPr lang="en-US" sz="4000" dirty="0">
              <a:latin typeface="+mn-lt"/>
              <a:ea typeface="+mn-ea"/>
              <a:cs typeface="+mn-cs"/>
            </a:endParaRPr>
          </a:p>
        </p:txBody>
      </p:sp>
      <p:sp>
        <p:nvSpPr>
          <p:cNvPr id="3" name="Subtitle 2"/>
          <p:cNvSpPr>
            <a:spLocks noGrp="1"/>
          </p:cNvSpPr>
          <p:nvPr>
            <p:ph type="subTitle" idx="1"/>
          </p:nvPr>
        </p:nvSpPr>
        <p:spPr>
          <a:xfrm>
            <a:off x="1371600" y="2536825"/>
            <a:ext cx="6400800" cy="1752600"/>
          </a:xfrm>
        </p:spPr>
        <p:txBody>
          <a:bodyPr>
            <a:normAutofit/>
          </a:bodyPr>
          <a:lstStyle/>
          <a:p>
            <a:r>
              <a:rPr lang="en-US" dirty="0" smtClean="0">
                <a:solidFill>
                  <a:schemeClr val="tx1"/>
                </a:solidFill>
              </a:rPr>
              <a:t>Pat Oglesby </a:t>
            </a:r>
          </a:p>
        </p:txBody>
      </p:sp>
      <p:pic>
        <p:nvPicPr>
          <p:cNvPr id="4" name="Picture 3"/>
          <p:cNvPicPr>
            <a:picLocks noChangeAspect="1"/>
          </p:cNvPicPr>
          <p:nvPr/>
        </p:nvPicPr>
        <p:blipFill>
          <a:blip r:embed="rId3"/>
          <a:stretch>
            <a:fillRect/>
          </a:stretch>
        </p:blipFill>
        <p:spPr>
          <a:xfrm>
            <a:off x="1828800" y="3471041"/>
            <a:ext cx="5181600" cy="1786759"/>
          </a:xfrm>
          <a:prstGeom prst="rect">
            <a:avLst/>
          </a:prstGeom>
        </p:spPr>
      </p:pic>
      <p:sp>
        <p:nvSpPr>
          <p:cNvPr id="5" name="TextBox 4"/>
          <p:cNvSpPr txBox="1"/>
          <p:nvPr/>
        </p:nvSpPr>
        <p:spPr>
          <a:xfrm>
            <a:off x="3733800" y="5943600"/>
            <a:ext cx="1920868" cy="369332"/>
          </a:xfrm>
          <a:prstGeom prst="rect">
            <a:avLst/>
          </a:prstGeom>
          <a:noFill/>
        </p:spPr>
        <p:txBody>
          <a:bodyPr wrap="none" rtlCol="0">
            <a:spAutoFit/>
          </a:bodyPr>
          <a:lstStyle/>
          <a:p>
            <a:r>
              <a:rPr lang="en-US" dirty="0" smtClean="0"/>
              <a:t>NCBA May 9, 2013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04800" y="609600"/>
            <a:ext cx="5975350" cy="4222750"/>
          </a:xfrm>
          <a:prstGeom prst="rect">
            <a:avLst/>
          </a:prstGeom>
        </p:spPr>
      </p:pic>
      <p:pic>
        <p:nvPicPr>
          <p:cNvPr id="3" name="Picture 2"/>
          <p:cNvPicPr>
            <a:picLocks noChangeAspect="1"/>
          </p:cNvPicPr>
          <p:nvPr/>
        </p:nvPicPr>
        <p:blipFill>
          <a:blip r:embed="rId4"/>
          <a:stretch>
            <a:fillRect/>
          </a:stretch>
        </p:blipFill>
        <p:spPr>
          <a:xfrm>
            <a:off x="4047067" y="2438400"/>
            <a:ext cx="5096933" cy="3581400"/>
          </a:xfrm>
          <a:prstGeom prst="rect">
            <a:avLst/>
          </a:prstGeom>
        </p:spPr>
      </p:pic>
      <p:pic>
        <p:nvPicPr>
          <p:cNvPr id="4" name="Picture 3"/>
          <p:cNvPicPr>
            <a:picLocks noChangeAspect="1"/>
          </p:cNvPicPr>
          <p:nvPr/>
        </p:nvPicPr>
        <p:blipFill>
          <a:blip r:embed="rId5"/>
          <a:stretch>
            <a:fillRect/>
          </a:stretch>
        </p:blipFill>
        <p:spPr>
          <a:xfrm>
            <a:off x="4370722" y="838200"/>
            <a:ext cx="3818856" cy="1462349"/>
          </a:xfrm>
          <a:prstGeom prst="rect">
            <a:avLst/>
          </a:prstGeom>
        </p:spPr>
      </p:pic>
      <p:pic>
        <p:nvPicPr>
          <p:cNvPr id="5" name="Picture 4"/>
          <p:cNvPicPr>
            <a:picLocks noChangeAspect="1"/>
          </p:cNvPicPr>
          <p:nvPr/>
        </p:nvPicPr>
        <p:blipFill>
          <a:blip r:embed="rId6"/>
          <a:stretch>
            <a:fillRect/>
          </a:stretch>
        </p:blipFill>
        <p:spPr>
          <a:xfrm>
            <a:off x="1981200" y="4572000"/>
            <a:ext cx="5846334" cy="1447800"/>
          </a:xfrm>
          <a:prstGeom prst="rect">
            <a:avLst/>
          </a:prstGeom>
        </p:spPr>
      </p:pic>
      <p:pic>
        <p:nvPicPr>
          <p:cNvPr id="7" name="Picture 6"/>
          <p:cNvPicPr>
            <a:picLocks noChangeAspect="1"/>
          </p:cNvPicPr>
          <p:nvPr/>
        </p:nvPicPr>
        <p:blipFill>
          <a:blip r:embed="rId7"/>
          <a:stretch>
            <a:fillRect/>
          </a:stretch>
        </p:blipFill>
        <p:spPr>
          <a:xfrm>
            <a:off x="6932278" y="3471611"/>
            <a:ext cx="1257300" cy="562476"/>
          </a:xfrm>
          <a:prstGeom prst="rect">
            <a:avLst/>
          </a:prstGeom>
        </p:spPr>
      </p:pic>
      <p:pic>
        <p:nvPicPr>
          <p:cNvPr id="8" name="Picture 7"/>
          <p:cNvPicPr>
            <a:picLocks noChangeAspect="1"/>
          </p:cNvPicPr>
          <p:nvPr/>
        </p:nvPicPr>
        <p:blipFill>
          <a:blip r:embed="rId8"/>
          <a:stretch>
            <a:fillRect/>
          </a:stretch>
        </p:blipFill>
        <p:spPr>
          <a:xfrm>
            <a:off x="471822" y="2438400"/>
            <a:ext cx="3898900" cy="8128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996950"/>
            <a:ext cx="2648090" cy="3479800"/>
          </a:xfrm>
          <a:prstGeom prst="rect">
            <a:avLst/>
          </a:prstGeom>
        </p:spPr>
      </p:pic>
      <p:pic>
        <p:nvPicPr>
          <p:cNvPr id="3" name="Picture 2"/>
          <p:cNvPicPr>
            <a:picLocks noChangeAspect="1"/>
          </p:cNvPicPr>
          <p:nvPr/>
        </p:nvPicPr>
        <p:blipFill>
          <a:blip r:embed="rId3"/>
          <a:stretch>
            <a:fillRect/>
          </a:stretch>
        </p:blipFill>
        <p:spPr>
          <a:xfrm>
            <a:off x="5562600" y="1333500"/>
            <a:ext cx="2451100" cy="2095500"/>
          </a:xfrm>
          <a:prstGeom prst="rect">
            <a:avLst/>
          </a:prstGeom>
        </p:spPr>
      </p:pic>
      <p:sp>
        <p:nvSpPr>
          <p:cNvPr id="4" name="TextBox 3"/>
          <p:cNvSpPr txBox="1"/>
          <p:nvPr/>
        </p:nvSpPr>
        <p:spPr>
          <a:xfrm>
            <a:off x="4572000" y="2006768"/>
            <a:ext cx="567884" cy="1015663"/>
          </a:xfrm>
          <a:prstGeom prst="rect">
            <a:avLst/>
          </a:prstGeom>
          <a:noFill/>
        </p:spPr>
        <p:txBody>
          <a:bodyPr wrap="none" rtlCol="0">
            <a:spAutoFit/>
          </a:bodyPr>
          <a:lstStyle/>
          <a:p>
            <a:r>
              <a:rPr lang="en-US" sz="6000" dirty="0" smtClean="0"/>
              <a:t>+</a:t>
            </a:r>
            <a:endParaRPr lang="en-US" sz="6000" dirty="0"/>
          </a:p>
        </p:txBody>
      </p:sp>
      <p:sp>
        <p:nvSpPr>
          <p:cNvPr id="5" name="TextBox 4"/>
          <p:cNvSpPr txBox="1"/>
          <p:nvPr/>
        </p:nvSpPr>
        <p:spPr>
          <a:xfrm>
            <a:off x="4572000" y="5334000"/>
            <a:ext cx="1007006" cy="923330"/>
          </a:xfrm>
          <a:prstGeom prst="rect">
            <a:avLst/>
          </a:prstGeom>
          <a:noFill/>
        </p:spPr>
        <p:txBody>
          <a:bodyPr wrap="none" rtlCol="0">
            <a:spAutoFit/>
          </a:bodyPr>
          <a:lstStyle/>
          <a:p>
            <a:r>
              <a:rPr lang="en-US" sz="5400" dirty="0" smtClean="0"/>
              <a:t>= ?</a:t>
            </a:r>
            <a:endParaRPr lang="en-US" sz="5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8200" y="838200"/>
            <a:ext cx="7651030" cy="38354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447800" y="1016000"/>
            <a:ext cx="6160168" cy="3251200"/>
          </a:xfrm>
          <a:prstGeom prst="rect">
            <a:avLst/>
          </a:prstGeom>
        </p:spPr>
      </p:pic>
      <p:sp>
        <p:nvSpPr>
          <p:cNvPr id="3" name="TextBox 2"/>
          <p:cNvSpPr txBox="1"/>
          <p:nvPr/>
        </p:nvSpPr>
        <p:spPr>
          <a:xfrm>
            <a:off x="2209800" y="4724400"/>
            <a:ext cx="2716158" cy="461665"/>
          </a:xfrm>
          <a:prstGeom prst="rect">
            <a:avLst/>
          </a:prstGeom>
          <a:noFill/>
        </p:spPr>
        <p:txBody>
          <a:bodyPr wrap="none" rtlCol="0">
            <a:spAutoFit/>
          </a:bodyPr>
          <a:lstStyle/>
          <a:p>
            <a:r>
              <a:rPr lang="en-US" sz="2400" dirty="0" smtClean="0"/>
              <a:t>Today’s slides online</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66800" y="685800"/>
            <a:ext cx="7093064" cy="54102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33600" y="457199"/>
            <a:ext cx="4724400" cy="5943601"/>
          </a:xfrm>
          <a:prstGeom prst="rect">
            <a:avLst/>
          </a:prstGeom>
        </p:spPr>
      </p:pic>
      <p:sp>
        <p:nvSpPr>
          <p:cNvPr id="3" name="TextBox 2"/>
          <p:cNvSpPr txBox="1"/>
          <p:nvPr/>
        </p:nvSpPr>
        <p:spPr>
          <a:xfrm>
            <a:off x="7467600" y="2667000"/>
            <a:ext cx="1148972" cy="1384995"/>
          </a:xfrm>
          <a:prstGeom prst="rect">
            <a:avLst/>
          </a:prstGeom>
          <a:noFill/>
        </p:spPr>
        <p:txBody>
          <a:bodyPr wrap="none" rtlCol="0">
            <a:spAutoFit/>
          </a:bodyPr>
          <a:lstStyle/>
          <a:p>
            <a:r>
              <a:rPr lang="en-US" sz="2800" dirty="0" smtClean="0"/>
              <a:t>Love?</a:t>
            </a:r>
          </a:p>
          <a:p>
            <a:r>
              <a:rPr lang="en-US" sz="2800" dirty="0" smtClean="0"/>
              <a:t>Hate?</a:t>
            </a:r>
          </a:p>
          <a:p>
            <a:r>
              <a:rPr lang="en-US" sz="2800" dirty="0" smtClean="0"/>
              <a:t>Think?</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143000" y="685800"/>
            <a:ext cx="7239000" cy="441325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14400" y="685800"/>
            <a:ext cx="7772400" cy="51054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b="1" dirty="0" smtClean="0"/>
              <a:t>Marijuana Revenue </a:t>
            </a:r>
            <a:br>
              <a:rPr lang="en-US" b="1" dirty="0" smtClean="0"/>
            </a:br>
            <a:r>
              <a:rPr lang="en-US" dirty="0" smtClean="0"/>
              <a:t>Goals: for you to see</a:t>
            </a:r>
            <a:endParaRPr lang="en-US" dirty="0"/>
          </a:p>
        </p:txBody>
      </p:sp>
      <p:sp>
        <p:nvSpPr>
          <p:cNvPr id="3" name="TextBox 2"/>
          <p:cNvSpPr txBox="1"/>
          <p:nvPr/>
        </p:nvSpPr>
        <p:spPr>
          <a:xfrm>
            <a:off x="962660" y="2027128"/>
            <a:ext cx="4557658" cy="3108543"/>
          </a:xfrm>
          <a:prstGeom prst="rect">
            <a:avLst/>
          </a:prstGeom>
          <a:noFill/>
        </p:spPr>
        <p:txBody>
          <a:bodyPr wrap="none" rtlCol="0">
            <a:spAutoFit/>
          </a:bodyPr>
          <a:lstStyle/>
          <a:p>
            <a:pPr>
              <a:buFont typeface="Arial"/>
              <a:buChar char="•"/>
            </a:pPr>
            <a:r>
              <a:rPr lang="en-US" sz="4400" dirty="0" smtClean="0"/>
              <a:t>Role of revenue</a:t>
            </a:r>
          </a:p>
          <a:p>
            <a:pPr>
              <a:buFont typeface="Arial"/>
              <a:buChar char="•"/>
            </a:pPr>
            <a:r>
              <a:rPr lang="en-US" sz="4400" dirty="0" smtClean="0"/>
              <a:t>Options for NC </a:t>
            </a:r>
          </a:p>
          <a:p>
            <a:pPr>
              <a:buFont typeface="Arial"/>
              <a:buChar char="•"/>
            </a:pPr>
            <a:r>
              <a:rPr lang="en-US" sz="4400" dirty="0" smtClean="0"/>
              <a:t>Conflict in the raw</a:t>
            </a:r>
          </a:p>
          <a:p>
            <a:endParaRPr lang="en-US" sz="3200" dirty="0" smtClean="0"/>
          </a:p>
          <a:p>
            <a:endParaRPr lang="en-US" sz="3200" dirty="0"/>
          </a:p>
        </p:txBody>
      </p:sp>
      <p:pic>
        <p:nvPicPr>
          <p:cNvPr id="6" name="Picture 5"/>
          <p:cNvPicPr>
            <a:picLocks noChangeAspect="1"/>
          </p:cNvPicPr>
          <p:nvPr/>
        </p:nvPicPr>
        <p:blipFill>
          <a:blip r:embed="rId3"/>
          <a:stretch>
            <a:fillRect/>
          </a:stretch>
        </p:blipFill>
        <p:spPr>
          <a:xfrm>
            <a:off x="5520318" y="3886200"/>
            <a:ext cx="2540000" cy="18923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Pick a date 20??</a:t>
            </a:r>
            <a:endParaRPr lang="en-US" dirty="0"/>
          </a:p>
        </p:txBody>
      </p:sp>
      <p:sp>
        <p:nvSpPr>
          <p:cNvPr id="3" name="TextBox 2"/>
          <p:cNvSpPr txBox="1"/>
          <p:nvPr/>
        </p:nvSpPr>
        <p:spPr>
          <a:xfrm>
            <a:off x="1600200" y="1730514"/>
            <a:ext cx="6571130" cy="707886"/>
          </a:xfrm>
          <a:prstGeom prst="rect">
            <a:avLst/>
          </a:prstGeom>
          <a:noFill/>
        </p:spPr>
        <p:txBody>
          <a:bodyPr wrap="none" rtlCol="0">
            <a:spAutoFit/>
          </a:bodyPr>
          <a:lstStyle/>
          <a:p>
            <a:r>
              <a:rPr lang="en-US" sz="4000" dirty="0" smtClean="0"/>
              <a:t>1</a:t>
            </a:r>
            <a:r>
              <a:rPr lang="en-US" sz="4000" baseline="30000" dirty="0" smtClean="0"/>
              <a:t>st</a:t>
            </a:r>
            <a:r>
              <a:rPr lang="en-US" sz="4000" dirty="0" smtClean="0"/>
              <a:t> NC revenue from marijuana</a:t>
            </a:r>
            <a:endParaRPr lang="en-US" sz="4000" dirty="0"/>
          </a:p>
        </p:txBody>
      </p:sp>
      <p:pic>
        <p:nvPicPr>
          <p:cNvPr id="4" name="Picture 3"/>
          <p:cNvPicPr>
            <a:picLocks noChangeAspect="1"/>
          </p:cNvPicPr>
          <p:nvPr/>
        </p:nvPicPr>
        <p:blipFill>
          <a:blip r:embed="rId3"/>
          <a:stretch>
            <a:fillRect/>
          </a:stretch>
        </p:blipFill>
        <p:spPr>
          <a:xfrm>
            <a:off x="5524500" y="4432300"/>
            <a:ext cx="1905000" cy="1219200"/>
          </a:xfrm>
          <a:prstGeom prst="rect">
            <a:avLst/>
          </a:prstGeom>
        </p:spPr>
      </p:pic>
      <p:pic>
        <p:nvPicPr>
          <p:cNvPr id="5" name="Picture 4"/>
          <p:cNvPicPr>
            <a:picLocks noChangeAspect="1"/>
          </p:cNvPicPr>
          <p:nvPr/>
        </p:nvPicPr>
        <p:blipFill>
          <a:blip r:embed="rId4"/>
          <a:stretch>
            <a:fillRect/>
          </a:stretch>
        </p:blipFill>
        <p:spPr>
          <a:xfrm>
            <a:off x="1981200" y="2819400"/>
            <a:ext cx="2908300" cy="19939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738"/>
            <a:ext cx="8229600" cy="1363662"/>
          </a:xfrm>
        </p:spPr>
        <p:txBody>
          <a:bodyPr/>
          <a:lstStyle/>
          <a:p>
            <a:endParaRPr lang="en-US" dirty="0"/>
          </a:p>
        </p:txBody>
      </p:sp>
      <p:sp>
        <p:nvSpPr>
          <p:cNvPr id="3" name="Content Placeholder 2"/>
          <p:cNvSpPr>
            <a:spLocks noGrp="1"/>
          </p:cNvSpPr>
          <p:nvPr>
            <p:ph idx="1"/>
          </p:nvPr>
        </p:nvSpPr>
        <p:spPr>
          <a:xfrm>
            <a:off x="457200" y="1981200"/>
            <a:ext cx="8229600" cy="3687763"/>
          </a:xfrm>
        </p:spPr>
        <p:txBody>
          <a:bodyPr>
            <a:normAutofit/>
          </a:bodyPr>
          <a:lstStyle/>
          <a:p>
            <a:pPr marL="514350" indent="-514350">
              <a:buNone/>
            </a:pPr>
            <a:r>
              <a:rPr lang="en-US" sz="4400" dirty="0" smtClean="0"/>
              <a:t>Tax policy:  Balancing conflicts</a:t>
            </a:r>
          </a:p>
          <a:p>
            <a:pPr marL="514350" indent="-514350">
              <a:buNone/>
            </a:pPr>
            <a:r>
              <a:rPr lang="en-US" sz="4400" dirty="0" smtClean="0"/>
              <a:t>Models:  existing and proposed</a:t>
            </a:r>
          </a:p>
          <a:p>
            <a:pPr marL="514350" indent="-514350">
              <a:buNone/>
            </a:pPr>
            <a:r>
              <a:rPr lang="en-US" sz="4400" dirty="0" smtClean="0"/>
              <a:t>Design issues</a:t>
            </a:r>
          </a:p>
          <a:p>
            <a:pPr marL="514350" indent="-514350">
              <a:buNone/>
            </a:pPr>
            <a:r>
              <a:rPr lang="en-US" sz="4400" dirty="0" smtClean="0"/>
              <a:t>NC </a:t>
            </a:r>
            <a:endParaRPr lang="en-US" sz="4400" dirty="0"/>
          </a:p>
        </p:txBody>
      </p:sp>
      <p:pic>
        <p:nvPicPr>
          <p:cNvPr id="4" name="Picture 3"/>
          <p:cNvPicPr>
            <a:picLocks noChangeAspect="1"/>
          </p:cNvPicPr>
          <p:nvPr/>
        </p:nvPicPr>
        <p:blipFill>
          <a:blip r:embed="rId3"/>
          <a:stretch>
            <a:fillRect/>
          </a:stretch>
        </p:blipFill>
        <p:spPr>
          <a:xfrm>
            <a:off x="1066800" y="383949"/>
            <a:ext cx="6324600" cy="129245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14450" y="1752600"/>
            <a:ext cx="6515100" cy="4254500"/>
          </a:xfrm>
          <a:prstGeom prst="rect">
            <a:avLst/>
          </a:prstGeom>
        </p:spPr>
      </p:pic>
      <p:sp>
        <p:nvSpPr>
          <p:cNvPr id="5" name="TextBox 4"/>
          <p:cNvSpPr txBox="1"/>
          <p:nvPr/>
        </p:nvSpPr>
        <p:spPr>
          <a:xfrm>
            <a:off x="2667000" y="6324600"/>
            <a:ext cx="1523900" cy="369332"/>
          </a:xfrm>
          <a:prstGeom prst="rect">
            <a:avLst/>
          </a:prstGeom>
          <a:noFill/>
        </p:spPr>
        <p:txBody>
          <a:bodyPr wrap="none" rtlCol="0">
            <a:spAutoFit/>
          </a:bodyPr>
          <a:lstStyle/>
          <a:p>
            <a:r>
              <a:rPr lang="en-US" dirty="0" smtClean="0"/>
              <a:t>Bonner Bridge</a:t>
            </a:r>
            <a:endParaRPr lang="en-US" dirty="0"/>
          </a:p>
        </p:txBody>
      </p:sp>
      <p:sp>
        <p:nvSpPr>
          <p:cNvPr id="6" name="Title 5"/>
          <p:cNvSpPr>
            <a:spLocks noGrp="1"/>
          </p:cNvSpPr>
          <p:nvPr>
            <p:ph type="title"/>
          </p:nvPr>
        </p:nvSpPr>
        <p:spPr/>
        <p:txBody>
          <a:bodyPr/>
          <a:lstStyle/>
          <a:p>
            <a:r>
              <a:rPr lang="en-US" dirty="0" smtClean="0"/>
              <a:t>Goal of tax is revenue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438400" y="1219200"/>
            <a:ext cx="4038600" cy="4871063"/>
          </a:xfrm>
          <a:prstGeom prst="rect">
            <a:avLst/>
          </a:prstGeom>
        </p:spPr>
      </p:pic>
      <p:sp>
        <p:nvSpPr>
          <p:cNvPr id="3" name="Title 2"/>
          <p:cNvSpPr>
            <a:spLocks noGrp="1"/>
          </p:cNvSpPr>
          <p:nvPr>
            <p:ph type="title"/>
          </p:nvPr>
        </p:nvSpPr>
        <p:spPr/>
        <p:txBody>
          <a:bodyPr/>
          <a:lstStyle/>
          <a:p>
            <a:r>
              <a:rPr lang="en-US" dirty="0" smtClean="0"/>
              <a:t>NC teachers of the year</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Policy: Making a System Work</a:t>
            </a:r>
            <a:endParaRPr lang="en-US" dirty="0"/>
          </a:p>
        </p:txBody>
      </p:sp>
      <p:sp>
        <p:nvSpPr>
          <p:cNvPr id="3" name="Content Placeholder 2"/>
          <p:cNvSpPr>
            <a:spLocks noGrp="1"/>
          </p:cNvSpPr>
          <p:nvPr>
            <p:ph idx="1"/>
          </p:nvPr>
        </p:nvSpPr>
        <p:spPr/>
        <p:txBody>
          <a:bodyPr/>
          <a:lstStyle/>
          <a:p>
            <a:r>
              <a:rPr lang="en-US" dirty="0" smtClean="0"/>
              <a:t>Target: </a:t>
            </a:r>
          </a:p>
          <a:p>
            <a:pPr lvl="1"/>
            <a:r>
              <a:rPr lang="en-US" dirty="0" smtClean="0"/>
              <a:t>Find</a:t>
            </a:r>
          </a:p>
          <a:p>
            <a:pPr lvl="1"/>
            <a:r>
              <a:rPr lang="en-US" dirty="0" smtClean="0"/>
              <a:t>Measure</a:t>
            </a:r>
          </a:p>
          <a:p>
            <a:pPr lvl="1"/>
            <a:r>
              <a:rPr lang="en-US" dirty="0" smtClean="0"/>
              <a:t>Collect </a:t>
            </a:r>
          </a:p>
          <a:p>
            <a:r>
              <a:rPr lang="en-US" smtClean="0"/>
              <a:t>“Fairness” </a:t>
            </a:r>
            <a:endParaRPr lang="en-US" dirty="0" smtClean="0"/>
          </a:p>
          <a:p>
            <a:r>
              <a:rPr lang="en-US" dirty="0" smtClean="0"/>
              <a:t>Simplicity</a:t>
            </a:r>
          </a:p>
          <a:p>
            <a:endParaRPr lang="en-US" dirty="0" smtClean="0"/>
          </a:p>
          <a:p>
            <a:endParaRPr lang="en-US" dirty="0"/>
          </a:p>
        </p:txBody>
      </p:sp>
      <p:pic>
        <p:nvPicPr>
          <p:cNvPr id="5" name="Picture 4"/>
          <p:cNvPicPr>
            <a:picLocks noChangeAspect="1"/>
          </p:cNvPicPr>
          <p:nvPr/>
        </p:nvPicPr>
        <p:blipFill>
          <a:blip r:embed="rId3"/>
          <a:stretch>
            <a:fillRect/>
          </a:stretch>
        </p:blipFill>
        <p:spPr>
          <a:xfrm>
            <a:off x="3175000" y="1401763"/>
            <a:ext cx="5511800" cy="47244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Intro cartoon 1878 communist.pdf"/>
          <p:cNvPicPr>
            <a:picLocks noChangeAspect="1"/>
          </p:cNvPicPr>
          <p:nvPr/>
        </p:nvPicPr>
        <mc:AlternateContent xmlns:ma="http://schemas.microsoft.com/office/mac/drawingml/2008/main">
          <mc:Choice Requires="ma">
            <p:blipFill>
              <a:blip r:embed="rId3"/>
              <a:stretch>
                <a:fillRect/>
              </a:stretch>
            </p:blipFill>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blipFill>
              <a:blip r:embed="rId4"/>
              <a:stretch>
                <a:fillRect/>
              </a:stretch>
            </p:blipFill>
          </mc:Fallback>
        </mc:AlternateContent>
        <p:spPr>
          <a:xfrm>
            <a:off x="685800" y="533400"/>
            <a:ext cx="8123162" cy="58674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838200"/>
            <a:ext cx="8229600" cy="1143000"/>
          </a:xfrm>
        </p:spPr>
        <p:txBody>
          <a:bodyPr>
            <a:normAutofit fontScale="90000"/>
          </a:bodyPr>
          <a:lstStyle/>
          <a:p>
            <a:r>
              <a:rPr lang="en-US" dirty="0" smtClean="0"/>
              <a:t>Should we discourage marijuana with taxes? Paternalism </a:t>
            </a:r>
            <a:br>
              <a:rPr lang="en-US" dirty="0" smtClean="0"/>
            </a:br>
            <a:endParaRPr lang="en-US" dirty="0"/>
          </a:p>
        </p:txBody>
      </p:sp>
      <p:pic>
        <p:nvPicPr>
          <p:cNvPr id="9" name="Picture 8"/>
          <p:cNvPicPr>
            <a:picLocks noChangeAspect="1"/>
          </p:cNvPicPr>
          <p:nvPr/>
        </p:nvPicPr>
        <p:blipFill>
          <a:blip r:embed="rId3"/>
          <a:stretch>
            <a:fillRect/>
          </a:stretch>
        </p:blipFill>
        <p:spPr>
          <a:xfrm>
            <a:off x="2324100" y="2209800"/>
            <a:ext cx="4152900" cy="323215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Should we discourage marijuana with taxes? </a:t>
            </a:r>
            <a:br>
              <a:rPr lang="en-US" sz="3200" dirty="0" smtClean="0"/>
            </a:br>
            <a:r>
              <a:rPr lang="en-US" sz="3200" dirty="0" smtClean="0"/>
              <a:t>Externalities</a:t>
            </a:r>
            <a:endParaRPr lang="en-US" sz="3200" dirty="0"/>
          </a:p>
        </p:txBody>
      </p:sp>
      <p:pic>
        <p:nvPicPr>
          <p:cNvPr id="3" name="Picture 2"/>
          <p:cNvPicPr>
            <a:picLocks noChangeAspect="1"/>
          </p:cNvPicPr>
          <p:nvPr/>
        </p:nvPicPr>
        <p:blipFill>
          <a:blip r:embed="rId3"/>
          <a:stretch>
            <a:fillRect/>
          </a:stretch>
        </p:blipFill>
        <p:spPr>
          <a:xfrm>
            <a:off x="1981200" y="1572976"/>
            <a:ext cx="6038850" cy="432617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normAutofit fontScale="90000"/>
          </a:bodyPr>
          <a:lstStyle/>
          <a:p>
            <a:r>
              <a:rPr lang="en-US" dirty="0" smtClean="0"/>
              <a:t>Will taxes discourage use?  Win-win? </a:t>
            </a:r>
            <a:br>
              <a:rPr lang="en-US" dirty="0" smtClean="0"/>
            </a:br>
            <a:endParaRPr lang="en-US" dirty="0"/>
          </a:p>
        </p:txBody>
      </p:sp>
      <p:sp>
        <p:nvSpPr>
          <p:cNvPr id="3" name="Rectangle 2"/>
          <p:cNvSpPr/>
          <p:nvPr/>
        </p:nvSpPr>
        <p:spPr>
          <a:xfrm>
            <a:off x="1219200" y="1295400"/>
            <a:ext cx="6629400" cy="1077218"/>
          </a:xfrm>
          <a:prstGeom prst="rect">
            <a:avLst/>
          </a:prstGeom>
        </p:spPr>
        <p:txBody>
          <a:bodyPr wrap="square">
            <a:spAutoFit/>
          </a:bodyPr>
          <a:lstStyle/>
          <a:p>
            <a:pPr marL="731520"/>
            <a:r>
              <a:rPr lang="en-US" sz="3200" dirty="0" smtClean="0"/>
              <a:t>Inelastic demand:  $$$</a:t>
            </a:r>
          </a:p>
          <a:p>
            <a:pPr marL="731520"/>
            <a:r>
              <a:rPr lang="en-US" sz="3200" dirty="0" smtClean="0"/>
              <a:t>Elastic demand:  Less smoking </a:t>
            </a:r>
          </a:p>
        </p:txBody>
      </p:sp>
      <p:pic>
        <p:nvPicPr>
          <p:cNvPr id="4" name="Picture 3"/>
          <p:cNvPicPr>
            <a:picLocks noChangeAspect="1"/>
          </p:cNvPicPr>
          <p:nvPr/>
        </p:nvPicPr>
        <p:blipFill>
          <a:blip r:embed="rId3"/>
          <a:stretch>
            <a:fillRect/>
          </a:stretch>
        </p:blipFill>
        <p:spPr>
          <a:xfrm>
            <a:off x="4038600" y="2667000"/>
            <a:ext cx="4104939" cy="28956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taxing marijuana</a:t>
            </a:r>
            <a:endParaRPr lang="en-US" dirty="0"/>
          </a:p>
        </p:txBody>
      </p:sp>
      <p:sp>
        <p:nvSpPr>
          <p:cNvPr id="3" name="Rectangle 2"/>
          <p:cNvSpPr/>
          <p:nvPr/>
        </p:nvSpPr>
        <p:spPr>
          <a:xfrm>
            <a:off x="1339209" y="5715608"/>
            <a:ext cx="6737991" cy="707886"/>
          </a:xfrm>
          <a:prstGeom prst="rect">
            <a:avLst/>
          </a:prstGeom>
        </p:spPr>
        <p:txBody>
          <a:bodyPr wrap="square">
            <a:spAutoFit/>
          </a:bodyPr>
          <a:lstStyle/>
          <a:p>
            <a:pPr marL="731520"/>
            <a:r>
              <a:rPr lang="en-US" sz="4000" dirty="0" smtClean="0"/>
              <a:t>Regressivity – NC chart</a:t>
            </a:r>
          </a:p>
        </p:txBody>
      </p:sp>
      <p:pic>
        <p:nvPicPr>
          <p:cNvPr id="6" name="Picture 5"/>
          <p:cNvPicPr>
            <a:picLocks noChangeAspect="1"/>
          </p:cNvPicPr>
          <p:nvPr/>
        </p:nvPicPr>
        <p:blipFill>
          <a:blip r:embed="rId3"/>
          <a:stretch>
            <a:fillRect/>
          </a:stretch>
        </p:blipFill>
        <p:spPr>
          <a:xfrm>
            <a:off x="1339209" y="1417638"/>
            <a:ext cx="5575941" cy="4297970"/>
          </a:xfrm>
          <a:prstGeom prst="rect">
            <a:avLst/>
          </a:prstGeom>
        </p:spPr>
      </p:pic>
      <p:pic>
        <p:nvPicPr>
          <p:cNvPr id="5" name="Picture 4"/>
          <p:cNvPicPr>
            <a:picLocks noChangeAspect="1"/>
          </p:cNvPicPr>
          <p:nvPr/>
        </p:nvPicPr>
        <p:blipFill>
          <a:blip r:embed="rId4"/>
          <a:stretch>
            <a:fillRect/>
          </a:stretch>
        </p:blipFill>
        <p:spPr>
          <a:xfrm>
            <a:off x="5403074" y="2286000"/>
            <a:ext cx="3024152" cy="16764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85800"/>
            <a:ext cx="8229600" cy="1143000"/>
          </a:xfrm>
        </p:spPr>
        <p:txBody>
          <a:bodyPr>
            <a:normAutofit fontScale="90000"/>
          </a:bodyPr>
          <a:lstStyle/>
          <a:p>
            <a:r>
              <a:rPr lang="en-US" dirty="0" smtClean="0"/>
              <a:t>Problem: Public in cahoots with “sin”? </a:t>
            </a:r>
            <a:endParaRPr lang="en-US" dirty="0"/>
          </a:p>
        </p:txBody>
      </p:sp>
      <p:pic>
        <p:nvPicPr>
          <p:cNvPr id="5" name="Picture 4"/>
          <p:cNvPicPr>
            <a:picLocks noChangeAspect="1"/>
          </p:cNvPicPr>
          <p:nvPr/>
        </p:nvPicPr>
        <p:blipFill>
          <a:blip r:embed="rId3"/>
          <a:stretch>
            <a:fillRect/>
          </a:stretch>
        </p:blipFill>
        <p:spPr>
          <a:xfrm>
            <a:off x="1066800" y="1828800"/>
            <a:ext cx="4953000" cy="4038600"/>
          </a:xfrm>
          <a:prstGeom prst="rect">
            <a:avLst/>
          </a:prstGeom>
        </p:spPr>
      </p:pic>
      <p:pic>
        <p:nvPicPr>
          <p:cNvPr id="4" name="Picture 3"/>
          <p:cNvPicPr>
            <a:picLocks noChangeAspect="1"/>
          </p:cNvPicPr>
          <p:nvPr/>
        </p:nvPicPr>
        <p:blipFill>
          <a:blip r:embed="rId4"/>
          <a:stretch>
            <a:fillRect/>
          </a:stretch>
        </p:blipFill>
        <p:spPr>
          <a:xfrm>
            <a:off x="5638800" y="3615441"/>
            <a:ext cx="3048000" cy="2251959"/>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taxing marijuana</a:t>
            </a:r>
            <a:endParaRPr lang="en-US" dirty="0"/>
          </a:p>
        </p:txBody>
      </p:sp>
      <p:sp>
        <p:nvSpPr>
          <p:cNvPr id="3" name="Rectangle 2"/>
          <p:cNvSpPr/>
          <p:nvPr/>
        </p:nvSpPr>
        <p:spPr>
          <a:xfrm>
            <a:off x="3289300" y="2057400"/>
            <a:ext cx="4572000" cy="707886"/>
          </a:xfrm>
          <a:prstGeom prst="rect">
            <a:avLst/>
          </a:prstGeom>
        </p:spPr>
        <p:txBody>
          <a:bodyPr>
            <a:spAutoFit/>
          </a:bodyPr>
          <a:lstStyle/>
          <a:p>
            <a:pPr marL="731520"/>
            <a:r>
              <a:rPr lang="en-US" sz="4000" dirty="0" smtClean="0"/>
              <a:t>Black market</a:t>
            </a:r>
          </a:p>
        </p:txBody>
      </p:sp>
      <p:pic>
        <p:nvPicPr>
          <p:cNvPr id="5" name="Picture 4"/>
          <p:cNvPicPr>
            <a:picLocks noChangeAspect="1"/>
          </p:cNvPicPr>
          <p:nvPr/>
        </p:nvPicPr>
        <p:blipFill>
          <a:blip r:embed="rId3"/>
          <a:stretch>
            <a:fillRect/>
          </a:stretch>
        </p:blipFill>
        <p:spPr>
          <a:xfrm>
            <a:off x="990600" y="1417638"/>
            <a:ext cx="2832100" cy="36957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Goal of drug policy is control?  </a:t>
            </a:r>
            <a:endParaRPr lang="en-US" dirty="0"/>
          </a:p>
        </p:txBody>
      </p:sp>
      <p:pic>
        <p:nvPicPr>
          <p:cNvPr id="3" name="Picture 2"/>
          <p:cNvPicPr>
            <a:picLocks noChangeAspect="1"/>
          </p:cNvPicPr>
          <p:nvPr/>
        </p:nvPicPr>
        <p:blipFill>
          <a:blip r:embed="rId2"/>
          <a:stretch>
            <a:fillRect/>
          </a:stretch>
        </p:blipFill>
        <p:spPr>
          <a:xfrm>
            <a:off x="3886200" y="3848100"/>
            <a:ext cx="3873500" cy="1917700"/>
          </a:xfrm>
          <a:prstGeom prst="rect">
            <a:avLst/>
          </a:prstGeom>
        </p:spPr>
      </p:pic>
      <p:pic>
        <p:nvPicPr>
          <p:cNvPr id="5" name="Picture 4"/>
          <p:cNvPicPr>
            <a:picLocks noChangeAspect="1"/>
          </p:cNvPicPr>
          <p:nvPr/>
        </p:nvPicPr>
        <p:blipFill>
          <a:blip r:embed="rId3"/>
          <a:stretch>
            <a:fillRect/>
          </a:stretch>
        </p:blipFill>
        <p:spPr>
          <a:xfrm>
            <a:off x="1765300" y="1905000"/>
            <a:ext cx="1739900" cy="16383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905000"/>
            <a:ext cx="8229600" cy="3687763"/>
          </a:xfrm>
        </p:spPr>
        <p:txBody>
          <a:bodyPr/>
          <a:lstStyle/>
          <a:p>
            <a:r>
              <a:rPr lang="en-US" dirty="0" smtClean="0"/>
              <a:t>Tax policy:  Balancing conflicts</a:t>
            </a:r>
          </a:p>
          <a:p>
            <a:r>
              <a:rPr lang="en-US" b="1" dirty="0" smtClean="0"/>
              <a:t>Marijuana revenue</a:t>
            </a:r>
          </a:p>
          <a:p>
            <a:r>
              <a:rPr lang="en-US" dirty="0" smtClean="0"/>
              <a:t>Other revenue ideas </a:t>
            </a:r>
          </a:p>
          <a:p>
            <a:r>
              <a:rPr lang="en-US" dirty="0" smtClean="0"/>
              <a:t>Design issues</a:t>
            </a:r>
          </a:p>
          <a:p>
            <a:r>
              <a:rPr lang="en-US" dirty="0" smtClean="0"/>
              <a:t>NC </a:t>
            </a:r>
            <a:endParaRPr lang="en-US" dirty="0"/>
          </a:p>
        </p:txBody>
      </p:sp>
      <p:pic>
        <p:nvPicPr>
          <p:cNvPr id="4" name="Picture 3"/>
          <p:cNvPicPr>
            <a:picLocks noChangeAspect="1"/>
          </p:cNvPicPr>
          <p:nvPr/>
        </p:nvPicPr>
        <p:blipFill>
          <a:blip r:embed="rId3"/>
          <a:stretch>
            <a:fillRect/>
          </a:stretch>
        </p:blipFill>
        <p:spPr>
          <a:xfrm>
            <a:off x="1447800" y="646225"/>
            <a:ext cx="6324600" cy="1292451"/>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Current </a:t>
            </a:r>
            <a:r>
              <a:rPr lang="en-US" b="1" dirty="0" smtClean="0"/>
              <a:t>General </a:t>
            </a:r>
            <a:r>
              <a:rPr lang="en-US" dirty="0" smtClean="0"/>
              <a:t>Taxes</a:t>
            </a:r>
            <a:endParaRPr lang="en-US" dirty="0"/>
          </a:p>
        </p:txBody>
      </p:sp>
      <p:sp>
        <p:nvSpPr>
          <p:cNvPr id="3" name="Content Placeholder 2"/>
          <p:cNvSpPr>
            <a:spLocks noGrp="1"/>
          </p:cNvSpPr>
          <p:nvPr>
            <p:ph idx="1"/>
          </p:nvPr>
        </p:nvSpPr>
        <p:spPr/>
        <p:txBody>
          <a:bodyPr>
            <a:normAutofit/>
          </a:bodyPr>
          <a:lstStyle/>
          <a:p>
            <a:r>
              <a:rPr lang="en-US" dirty="0" smtClean="0"/>
              <a:t>Even illegal businesses</a:t>
            </a:r>
          </a:p>
          <a:p>
            <a:endParaRPr lang="en-US" dirty="0" smtClean="0"/>
          </a:p>
          <a:p>
            <a:endParaRPr lang="en-US" dirty="0" smtClean="0"/>
          </a:p>
          <a:p>
            <a:pPr>
              <a:buNone/>
            </a:pPr>
            <a:r>
              <a:rPr lang="en-US" dirty="0" smtClean="0"/>
              <a:t> </a:t>
            </a:r>
          </a:p>
          <a:p>
            <a:endParaRPr lang="en-US" dirty="0" smtClean="0"/>
          </a:p>
          <a:p>
            <a:endParaRPr lang="en-US" dirty="0" smtClean="0"/>
          </a:p>
          <a:p>
            <a:endParaRPr lang="en-US" dirty="0"/>
          </a:p>
        </p:txBody>
      </p:sp>
      <p:pic>
        <p:nvPicPr>
          <p:cNvPr id="4" name="Picture 3"/>
          <p:cNvPicPr>
            <a:picLocks noChangeAspect="1"/>
          </p:cNvPicPr>
          <p:nvPr/>
        </p:nvPicPr>
        <p:blipFill>
          <a:blip r:embed="rId3"/>
          <a:stretch>
            <a:fillRect/>
          </a:stretch>
        </p:blipFill>
        <p:spPr>
          <a:xfrm>
            <a:off x="1066800" y="3048000"/>
            <a:ext cx="2012950" cy="1447800"/>
          </a:xfrm>
          <a:prstGeom prst="rect">
            <a:avLst/>
          </a:prstGeom>
        </p:spPr>
      </p:pic>
      <p:pic>
        <p:nvPicPr>
          <p:cNvPr id="5" name="Picture 4"/>
          <p:cNvPicPr>
            <a:picLocks noChangeAspect="1"/>
          </p:cNvPicPr>
          <p:nvPr/>
        </p:nvPicPr>
        <p:blipFill>
          <a:blip r:embed="rId4"/>
          <a:stretch>
            <a:fillRect/>
          </a:stretch>
        </p:blipFill>
        <p:spPr>
          <a:xfrm>
            <a:off x="4267200" y="2743199"/>
            <a:ext cx="3990837" cy="3382963"/>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770375"/>
            <a:ext cx="8229600" cy="1143000"/>
          </a:xfrm>
        </p:spPr>
        <p:txBody>
          <a:bodyPr>
            <a:normAutofit fontScale="90000"/>
          </a:bodyPr>
          <a:lstStyle/>
          <a:p>
            <a:r>
              <a:rPr lang="en-US" b="1" dirty="0" smtClean="0"/>
              <a:t>General </a:t>
            </a:r>
            <a:r>
              <a:rPr lang="en-US" dirty="0" smtClean="0"/>
              <a:t>Taxes on Medical Marijuana</a:t>
            </a:r>
            <a:endParaRPr lang="en-US" dirty="0"/>
          </a:p>
        </p:txBody>
      </p:sp>
      <p:pic>
        <p:nvPicPr>
          <p:cNvPr id="7" name="Picture 6"/>
          <p:cNvPicPr>
            <a:picLocks noChangeAspect="1"/>
          </p:cNvPicPr>
          <p:nvPr/>
        </p:nvPicPr>
        <p:blipFill>
          <a:blip r:embed="rId3"/>
          <a:stretch>
            <a:fillRect/>
          </a:stretch>
        </p:blipFill>
        <p:spPr>
          <a:xfrm>
            <a:off x="6781800" y="3613666"/>
            <a:ext cx="2089150" cy="1253249"/>
          </a:xfrm>
          <a:prstGeom prst="rect">
            <a:avLst/>
          </a:prstGeom>
        </p:spPr>
      </p:pic>
      <p:graphicFrame>
        <p:nvGraphicFramePr>
          <p:cNvPr id="9" name="Table 8"/>
          <p:cNvGraphicFramePr>
            <a:graphicFrameLocks noGrp="1"/>
          </p:cNvGraphicFramePr>
          <p:nvPr/>
        </p:nvGraphicFramePr>
        <p:xfrm>
          <a:off x="1752600" y="2514599"/>
          <a:ext cx="4724400" cy="2633979"/>
        </p:xfrm>
        <a:graphic>
          <a:graphicData uri="http://schemas.openxmlformats.org/drawingml/2006/table">
            <a:tbl>
              <a:tblPr firstRow="1" bandRow="1">
                <a:tableStyleId>{5C22544A-7EE6-4342-B048-85BDC9FD1C3A}</a:tableStyleId>
              </a:tblPr>
              <a:tblGrid>
                <a:gridCol w="1600200"/>
                <a:gridCol w="1600200"/>
                <a:gridCol w="1524000"/>
              </a:tblGrid>
              <a:tr h="152400">
                <a:tc>
                  <a:txBody>
                    <a:bodyPr/>
                    <a:lstStyle/>
                    <a:p>
                      <a:pPr algn="l" fontAlgn="b"/>
                      <a:r>
                        <a:rPr lang="en-US" sz="2800" b="1" i="0" u="none" strike="noStrike" dirty="0">
                          <a:latin typeface="TimesNewRomanPS"/>
                        </a:rPr>
                        <a:t>State </a:t>
                      </a:r>
                    </a:p>
                  </a:txBody>
                  <a:tcPr marL="12700" marR="12700" marT="12700" marB="0" anchor="b"/>
                </a:tc>
                <a:tc>
                  <a:txBody>
                    <a:bodyPr/>
                    <a:lstStyle/>
                    <a:p>
                      <a:pPr algn="l" fontAlgn="b"/>
                      <a:r>
                        <a:rPr lang="en-US" sz="2800" b="0" i="0" u="none" strike="noStrike" dirty="0">
                          <a:latin typeface="TimesNewRomanPSMT"/>
                        </a:rPr>
                        <a:t>Arizona </a:t>
                      </a:r>
                    </a:p>
                  </a:txBody>
                  <a:tcPr marL="12700" marR="12700" marT="12700" marB="0" anchor="b"/>
                </a:tc>
                <a:tc>
                  <a:txBody>
                    <a:bodyPr/>
                    <a:lstStyle/>
                    <a:p>
                      <a:pPr algn="l" fontAlgn="b"/>
                      <a:r>
                        <a:rPr lang="en-US" sz="2800" b="0" i="0" u="none" strike="noStrike" dirty="0">
                          <a:latin typeface="TimesNewRomanPSMT"/>
                        </a:rPr>
                        <a:t>Maine </a:t>
                      </a:r>
                    </a:p>
                  </a:txBody>
                  <a:tcPr marL="12700" marR="12700" marT="12700" marB="0" anchor="b"/>
                </a:tc>
              </a:tr>
              <a:tr h="2194560">
                <a:tc>
                  <a:txBody>
                    <a:bodyPr/>
                    <a:lstStyle/>
                    <a:p>
                      <a:pPr algn="l" fontAlgn="b"/>
                      <a:r>
                        <a:rPr lang="en-US" sz="2800" b="1" i="0" u="none" strike="noStrike" dirty="0">
                          <a:latin typeface="TimesNewRomanPS"/>
                        </a:rPr>
                        <a:t>Taxes </a:t>
                      </a:r>
                    </a:p>
                  </a:txBody>
                  <a:tcPr marL="12700" marR="12700" marT="12700" marB="0" anchor="b"/>
                </a:tc>
                <a:tc>
                  <a:txBody>
                    <a:bodyPr/>
                    <a:lstStyle/>
                    <a:p>
                      <a:pPr algn="l" fontAlgn="b"/>
                      <a:r>
                        <a:rPr lang="en-US" sz="2800" b="0" i="0" u="none" strike="noStrike" dirty="0">
                          <a:latin typeface="TimesNewRomanPSMT"/>
                        </a:rPr>
                        <a:t>6.6% sales tax </a:t>
                      </a:r>
                    </a:p>
                  </a:txBody>
                  <a:tcPr marL="12700" marR="12700" marT="12700" marB="0" anchor="b"/>
                </a:tc>
                <a:tc>
                  <a:txBody>
                    <a:bodyPr/>
                    <a:lstStyle/>
                    <a:p>
                      <a:pPr algn="l" fontAlgn="b"/>
                      <a:r>
                        <a:rPr lang="en-US" sz="2800" b="0" i="0" u="none" strike="noStrike" dirty="0">
                          <a:latin typeface="TimesNewRomanPSMT"/>
                        </a:rPr>
                        <a:t>5% sales </a:t>
                      </a:r>
                      <a:r>
                        <a:rPr lang="en-US" sz="2800" b="0" i="0" u="none" strike="noStrike" dirty="0" smtClean="0">
                          <a:latin typeface="TimesNewRomanPSMT"/>
                        </a:rPr>
                        <a:t>tax; 7</a:t>
                      </a:r>
                      <a:r>
                        <a:rPr lang="en-US" sz="2800" b="0" i="0" u="none" strike="noStrike" dirty="0">
                          <a:latin typeface="TimesNewRomanPSMT"/>
                        </a:rPr>
                        <a:t>% meals</a:t>
                      </a:r>
                      <a:r>
                        <a:rPr lang="en-US" sz="2800" b="0" i="0" u="none" strike="noStrike" dirty="0" smtClean="0">
                          <a:latin typeface="TimesNewRomanPSMT"/>
                        </a:rPr>
                        <a:t> tax </a:t>
                      </a:r>
                      <a:r>
                        <a:rPr lang="en-US" sz="2800" b="0" i="0" u="none" strike="noStrike" dirty="0">
                          <a:latin typeface="TimesNewRomanPSMT"/>
                        </a:rPr>
                        <a:t>on edibles </a:t>
                      </a:r>
                    </a:p>
                  </a:txBody>
                  <a:tcPr marL="12700" marR="12700" marT="12700" marB="0" anchor="b"/>
                </a:tc>
              </a:tr>
            </a:tbl>
          </a:graphicData>
        </a:graphic>
      </p:graphicFrame>
      <p:sp>
        <p:nvSpPr>
          <p:cNvPr id="10" name="Rectangle 9"/>
          <p:cNvSpPr/>
          <p:nvPr/>
        </p:nvSpPr>
        <p:spPr>
          <a:xfrm>
            <a:off x="3429000" y="1913375"/>
            <a:ext cx="1144965" cy="369332"/>
          </a:xfrm>
          <a:prstGeom prst="rect">
            <a:avLst/>
          </a:prstGeom>
        </p:spPr>
        <p:txBody>
          <a:bodyPr wrap="none">
            <a:spAutoFit/>
          </a:bodyPr>
          <a:lstStyle/>
          <a:p>
            <a:r>
              <a:rPr lang="en-US" strike="sngStrike" dirty="0" smtClean="0"/>
              <a:t>Marijuana</a:t>
            </a:r>
            <a:endParaRPr lang="en-US" strike="sngStrike"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846138"/>
            <a:ext cx="8229600" cy="1143000"/>
          </a:xfrm>
        </p:spPr>
        <p:txBody>
          <a:bodyPr>
            <a:normAutofit fontScale="90000"/>
          </a:bodyPr>
          <a:lstStyle/>
          <a:p>
            <a:r>
              <a:rPr lang="en-US" dirty="0" smtClean="0"/>
              <a:t>45% tax on electricity usage over 600% of Baseline – Arcata CA</a:t>
            </a:r>
            <a:endParaRPr lang="en-US" dirty="0"/>
          </a:p>
        </p:txBody>
      </p:sp>
      <p:pic>
        <p:nvPicPr>
          <p:cNvPr id="5" name="Picture 4"/>
          <p:cNvPicPr>
            <a:picLocks noChangeAspect="1"/>
          </p:cNvPicPr>
          <p:nvPr/>
        </p:nvPicPr>
        <p:blipFill>
          <a:blip r:embed="rId3"/>
          <a:stretch>
            <a:fillRect/>
          </a:stretch>
        </p:blipFill>
        <p:spPr>
          <a:xfrm>
            <a:off x="1905000" y="2308224"/>
            <a:ext cx="4572000" cy="3198755"/>
          </a:xfrm>
          <a:prstGeom prst="rect">
            <a:avLst/>
          </a:prstGeom>
        </p:spPr>
      </p:pic>
      <p:sp>
        <p:nvSpPr>
          <p:cNvPr id="7" name="TextBox 6"/>
          <p:cNvSpPr txBox="1"/>
          <p:nvPr/>
        </p:nvSpPr>
        <p:spPr>
          <a:xfrm>
            <a:off x="6858000" y="3124200"/>
            <a:ext cx="1465065" cy="461665"/>
          </a:xfrm>
          <a:prstGeom prst="rect">
            <a:avLst/>
          </a:prstGeom>
          <a:noFill/>
        </p:spPr>
        <p:txBody>
          <a:bodyPr wrap="none" rtlCol="0">
            <a:spAutoFit/>
          </a:bodyPr>
          <a:lstStyle/>
          <a:p>
            <a:r>
              <a:rPr lang="en-US" sz="2400" strike="sngStrike" dirty="0" smtClean="0"/>
              <a:t>Marijuana</a:t>
            </a:r>
            <a:endParaRPr lang="en-US" sz="2400" strike="sngStrike"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Specific </a:t>
            </a:r>
            <a:r>
              <a:rPr lang="en-US" b="1" dirty="0" smtClean="0"/>
              <a:t>“marijuana” </a:t>
            </a:r>
            <a:r>
              <a:rPr lang="en-US" dirty="0" smtClean="0"/>
              <a:t>taxes on the books</a:t>
            </a:r>
          </a:p>
        </p:txBody>
      </p:sp>
      <p:sp>
        <p:nvSpPr>
          <p:cNvPr id="7" name="Content Placeholder 6"/>
          <p:cNvSpPr>
            <a:spLocks noGrp="1"/>
          </p:cNvSpPr>
          <p:nvPr>
            <p:ph sz="half" idx="1"/>
          </p:nvPr>
        </p:nvSpPr>
        <p:spPr/>
        <p:txBody>
          <a:bodyPr/>
          <a:lstStyle/>
          <a:p>
            <a:pPr marL="342900" lvl="3" indent="-342900">
              <a:buFont typeface="Arial"/>
              <a:buChar char="•"/>
            </a:pPr>
            <a:r>
              <a:rPr lang="en-US" sz="3200" dirty="0" smtClean="0"/>
              <a:t>Being collected</a:t>
            </a:r>
          </a:p>
          <a:p>
            <a:endParaRPr lang="en-US" dirty="0"/>
          </a:p>
        </p:txBody>
      </p:sp>
      <p:sp>
        <p:nvSpPr>
          <p:cNvPr id="8" name="Content Placeholder 7"/>
          <p:cNvSpPr>
            <a:spLocks noGrp="1"/>
          </p:cNvSpPr>
          <p:nvPr>
            <p:ph sz="half" idx="2"/>
          </p:nvPr>
        </p:nvSpPr>
        <p:spPr/>
        <p:txBody>
          <a:bodyPr/>
          <a:lstStyle/>
          <a:p>
            <a:pPr marL="342900" lvl="4" indent="-342900">
              <a:buFont typeface="Arial"/>
              <a:buChar char="•"/>
            </a:pPr>
            <a:r>
              <a:rPr lang="en-US" sz="3200" dirty="0" smtClean="0"/>
              <a:t>Recreational -- In limbo</a:t>
            </a:r>
          </a:p>
          <a:p>
            <a:endParaRPr lang="en-US" dirty="0"/>
          </a:p>
        </p:txBody>
      </p:sp>
      <p:pic>
        <p:nvPicPr>
          <p:cNvPr id="6" name="Picture 5"/>
          <p:cNvPicPr>
            <a:picLocks noChangeAspect="1"/>
          </p:cNvPicPr>
          <p:nvPr/>
        </p:nvPicPr>
        <p:blipFill>
          <a:blip r:embed="rId3"/>
          <a:stretch>
            <a:fillRect/>
          </a:stretch>
        </p:blipFill>
        <p:spPr>
          <a:xfrm>
            <a:off x="951459" y="4038600"/>
            <a:ext cx="2960142" cy="2087563"/>
          </a:xfrm>
          <a:prstGeom prst="rect">
            <a:avLst/>
          </a:prstGeom>
        </p:spPr>
      </p:pic>
      <p:pic>
        <p:nvPicPr>
          <p:cNvPr id="9" name="Picture 8"/>
          <p:cNvPicPr>
            <a:picLocks noChangeAspect="1"/>
          </p:cNvPicPr>
          <p:nvPr/>
        </p:nvPicPr>
        <p:blipFill>
          <a:blip r:embed="rId4"/>
          <a:stretch>
            <a:fillRect/>
          </a:stretch>
        </p:blipFill>
        <p:spPr>
          <a:xfrm>
            <a:off x="5250323" y="2819400"/>
            <a:ext cx="2847051" cy="3784600"/>
          </a:xfrm>
          <a:prstGeom prst="rect">
            <a:avLst/>
          </a:prstGeom>
        </p:spPr>
      </p:pic>
      <p:pic>
        <p:nvPicPr>
          <p:cNvPr id="10" name="Picture 9"/>
          <p:cNvPicPr>
            <a:picLocks noChangeAspect="1"/>
          </p:cNvPicPr>
          <p:nvPr/>
        </p:nvPicPr>
        <p:blipFill>
          <a:blip r:embed="rId5"/>
          <a:stretch>
            <a:fillRect/>
          </a:stretch>
        </p:blipFill>
        <p:spPr>
          <a:xfrm>
            <a:off x="951459" y="2443162"/>
            <a:ext cx="2352555" cy="129063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486400" y="533400"/>
            <a:ext cx="2703830" cy="2421340"/>
          </a:xfrm>
          <a:prstGeom prst="rect">
            <a:avLst/>
          </a:prstGeom>
        </p:spPr>
      </p:pic>
      <p:pic>
        <p:nvPicPr>
          <p:cNvPr id="3" name="Picture 2"/>
          <p:cNvPicPr>
            <a:picLocks noChangeAspect="1"/>
          </p:cNvPicPr>
          <p:nvPr/>
        </p:nvPicPr>
        <p:blipFill>
          <a:blip r:embed="rId4"/>
          <a:stretch>
            <a:fillRect/>
          </a:stretch>
        </p:blipFill>
        <p:spPr>
          <a:xfrm>
            <a:off x="253531" y="533400"/>
            <a:ext cx="4413580" cy="2421340"/>
          </a:xfrm>
          <a:prstGeom prst="rect">
            <a:avLst/>
          </a:prstGeom>
        </p:spPr>
      </p:pic>
      <p:pic>
        <p:nvPicPr>
          <p:cNvPr id="5" name="Picture 4"/>
          <p:cNvPicPr>
            <a:picLocks noChangeAspect="1"/>
          </p:cNvPicPr>
          <p:nvPr/>
        </p:nvPicPr>
        <p:blipFill>
          <a:blip r:embed="rId5"/>
          <a:stretch>
            <a:fillRect/>
          </a:stretch>
        </p:blipFill>
        <p:spPr>
          <a:xfrm>
            <a:off x="3629137" y="4267200"/>
            <a:ext cx="1440565" cy="1473199"/>
          </a:xfrm>
          <a:prstGeom prst="rect">
            <a:avLst/>
          </a:prstGeom>
        </p:spPr>
      </p:pic>
      <p:sp>
        <p:nvSpPr>
          <p:cNvPr id="6" name="TextBox 5"/>
          <p:cNvSpPr txBox="1"/>
          <p:nvPr/>
        </p:nvSpPr>
        <p:spPr>
          <a:xfrm>
            <a:off x="2460321" y="5758190"/>
            <a:ext cx="3778198" cy="523220"/>
          </a:xfrm>
          <a:prstGeom prst="rect">
            <a:avLst/>
          </a:prstGeom>
          <a:noFill/>
        </p:spPr>
        <p:txBody>
          <a:bodyPr wrap="none" rtlCol="0">
            <a:spAutoFit/>
          </a:bodyPr>
          <a:lstStyle/>
          <a:p>
            <a:r>
              <a:rPr lang="en-US" sz="2800" dirty="0" smtClean="0"/>
              <a:t>All Federally illegal drugs</a:t>
            </a:r>
            <a:endParaRPr lang="en-US" sz="2800" dirty="0"/>
          </a:p>
        </p:txBody>
      </p:sp>
      <p:sp>
        <p:nvSpPr>
          <p:cNvPr id="7" name="Rectangle 6"/>
          <p:cNvSpPr/>
          <p:nvPr/>
        </p:nvSpPr>
        <p:spPr>
          <a:xfrm>
            <a:off x="5486400" y="3429000"/>
            <a:ext cx="3079689" cy="461665"/>
          </a:xfrm>
          <a:prstGeom prst="rect">
            <a:avLst/>
          </a:prstGeom>
        </p:spPr>
        <p:txBody>
          <a:bodyPr wrap="none">
            <a:spAutoFit/>
          </a:bodyPr>
          <a:lstStyle/>
          <a:p>
            <a:r>
              <a:rPr lang="en-US" sz="2400" dirty="0" smtClean="0"/>
              <a:t>Recreational marijuana</a:t>
            </a:r>
            <a:endParaRPr lang="en-US" sz="2400" dirty="0"/>
          </a:p>
        </p:txBody>
      </p:sp>
      <p:sp>
        <p:nvSpPr>
          <p:cNvPr id="8" name="Rectangle 7"/>
          <p:cNvSpPr/>
          <p:nvPr/>
        </p:nvSpPr>
        <p:spPr>
          <a:xfrm>
            <a:off x="729685" y="3167390"/>
            <a:ext cx="2899452" cy="523220"/>
          </a:xfrm>
          <a:prstGeom prst="rect">
            <a:avLst/>
          </a:prstGeom>
        </p:spPr>
        <p:txBody>
          <a:bodyPr wrap="none">
            <a:spAutoFit/>
          </a:bodyPr>
          <a:lstStyle/>
          <a:p>
            <a:r>
              <a:rPr lang="en-US" sz="2800" dirty="0" smtClean="0"/>
              <a:t>Medical marijuana</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90600" y="1430338"/>
            <a:ext cx="7010400" cy="4487862"/>
          </a:xfrm>
          <a:prstGeom prst="rect">
            <a:avLst/>
          </a:prstGeom>
        </p:spPr>
      </p:pic>
      <p:sp>
        <p:nvSpPr>
          <p:cNvPr id="5" name="Title 4"/>
          <p:cNvSpPr>
            <a:spLocks noGrp="1"/>
          </p:cNvSpPr>
          <p:nvPr>
            <p:ph type="title"/>
          </p:nvPr>
        </p:nvSpPr>
        <p:spPr>
          <a:xfrm>
            <a:off x="-457200" y="287338"/>
            <a:ext cx="8229600" cy="1143000"/>
          </a:xfrm>
        </p:spPr>
        <p:txBody>
          <a:bodyPr>
            <a:normAutofit fontScale="90000"/>
          </a:bodyPr>
          <a:lstStyle/>
          <a:p>
            <a:r>
              <a:rPr lang="en-US" dirty="0" smtClean="0"/>
              <a:t>              :medical  </a:t>
            </a:r>
            <a:br>
              <a:rPr lang="en-US" dirty="0" smtClean="0"/>
            </a:br>
            <a:r>
              <a:rPr lang="en-US" dirty="0" smtClean="0"/>
              <a:t>: recreational</a:t>
            </a:r>
            <a:endParaRPr lang="en-US" dirty="0"/>
          </a:p>
        </p:txBody>
      </p:sp>
      <p:pic>
        <p:nvPicPr>
          <p:cNvPr id="6" name="Picture 5"/>
          <p:cNvPicPr>
            <a:picLocks noChangeAspect="1"/>
          </p:cNvPicPr>
          <p:nvPr/>
        </p:nvPicPr>
        <p:blipFill>
          <a:blip r:embed="rId4"/>
          <a:stretch>
            <a:fillRect/>
          </a:stretch>
        </p:blipFill>
        <p:spPr>
          <a:xfrm>
            <a:off x="2819400" y="312738"/>
            <a:ext cx="584200" cy="584200"/>
          </a:xfrm>
          <a:prstGeom prst="rect">
            <a:avLst/>
          </a:prstGeom>
        </p:spPr>
      </p:pic>
      <p:pic>
        <p:nvPicPr>
          <p:cNvPr id="7" name="Picture 6"/>
          <p:cNvPicPr>
            <a:picLocks noChangeAspect="1"/>
          </p:cNvPicPr>
          <p:nvPr/>
        </p:nvPicPr>
        <p:blipFill>
          <a:blip r:embed="rId5"/>
          <a:stretch>
            <a:fillRect/>
          </a:stretch>
        </p:blipFill>
        <p:spPr>
          <a:xfrm>
            <a:off x="1651000" y="896938"/>
            <a:ext cx="558800" cy="520700"/>
          </a:xfrm>
          <a:prstGeom prst="rect">
            <a:avLst/>
          </a:prstGeom>
        </p:spPr>
      </p:pic>
      <p:pic>
        <p:nvPicPr>
          <p:cNvPr id="8" name="Picture 7"/>
          <p:cNvPicPr>
            <a:picLocks noChangeAspect="1"/>
          </p:cNvPicPr>
          <p:nvPr/>
        </p:nvPicPr>
        <p:blipFill>
          <a:blip r:embed="rId6"/>
          <a:stretch>
            <a:fillRect/>
          </a:stretch>
        </p:blipFill>
        <p:spPr>
          <a:xfrm>
            <a:off x="5562600" y="312739"/>
            <a:ext cx="1066800" cy="585258"/>
          </a:xfrm>
          <a:prstGeom prst="rect">
            <a:avLst/>
          </a:prstGeom>
        </p:spPr>
      </p:pic>
      <p:pic>
        <p:nvPicPr>
          <p:cNvPr id="9" name="Picture 8"/>
          <p:cNvPicPr>
            <a:picLocks noChangeAspect="1"/>
          </p:cNvPicPr>
          <p:nvPr/>
        </p:nvPicPr>
        <p:blipFill>
          <a:blip r:embed="rId7"/>
          <a:stretch>
            <a:fillRect/>
          </a:stretch>
        </p:blipFill>
        <p:spPr>
          <a:xfrm>
            <a:off x="5562600" y="897997"/>
            <a:ext cx="850900" cy="762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846138"/>
            <a:ext cx="7391400" cy="1143000"/>
          </a:xfrm>
        </p:spPr>
        <p:txBody>
          <a:bodyPr>
            <a:normAutofit/>
          </a:bodyPr>
          <a:lstStyle/>
          <a:p>
            <a:r>
              <a:rPr lang="en-US" b="1" dirty="0" smtClean="0"/>
              <a:t>Revenue being collected</a:t>
            </a:r>
          </a:p>
        </p:txBody>
      </p:sp>
      <p:sp>
        <p:nvSpPr>
          <p:cNvPr id="4" name="Rectangle 3"/>
          <p:cNvSpPr/>
          <p:nvPr/>
        </p:nvSpPr>
        <p:spPr>
          <a:xfrm>
            <a:off x="2057400" y="2133600"/>
            <a:ext cx="4572000" cy="1569660"/>
          </a:xfrm>
          <a:prstGeom prst="rect">
            <a:avLst/>
          </a:prstGeom>
        </p:spPr>
        <p:txBody>
          <a:bodyPr>
            <a:spAutoFit/>
          </a:bodyPr>
          <a:lstStyle/>
          <a:p>
            <a:pPr>
              <a:buFont typeface="Arial"/>
              <a:buChar char="•"/>
            </a:pPr>
            <a:r>
              <a:rPr lang="en-US" sz="3200" dirty="0" smtClean="0"/>
              <a:t>	License fees</a:t>
            </a:r>
          </a:p>
          <a:p>
            <a:pPr>
              <a:buFont typeface="Arial"/>
              <a:buChar char="•"/>
            </a:pPr>
            <a:r>
              <a:rPr lang="en-US" sz="3200" dirty="0" smtClean="0"/>
              <a:t>	Priced-based taxes</a:t>
            </a:r>
          </a:p>
          <a:p>
            <a:pPr>
              <a:buFont typeface="Arial"/>
              <a:buChar char="•"/>
            </a:pPr>
            <a:r>
              <a:rPr lang="en-US" sz="3200" dirty="0" smtClean="0"/>
              <a:t>	Other taxes</a:t>
            </a:r>
          </a:p>
        </p:txBody>
      </p:sp>
      <p:pic>
        <p:nvPicPr>
          <p:cNvPr id="6" name="Picture 5"/>
          <p:cNvPicPr>
            <a:picLocks noChangeAspect="1"/>
          </p:cNvPicPr>
          <p:nvPr/>
        </p:nvPicPr>
        <p:blipFill>
          <a:blip r:embed="rId3"/>
          <a:stretch>
            <a:fillRect/>
          </a:stretch>
        </p:blipFill>
        <p:spPr>
          <a:xfrm>
            <a:off x="2057400" y="3959753"/>
            <a:ext cx="5029200" cy="2759076"/>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400" y="533400"/>
            <a:ext cx="8229600" cy="4525963"/>
          </a:xfrm>
        </p:spPr>
        <p:txBody>
          <a:bodyPr>
            <a:normAutofit/>
          </a:bodyPr>
          <a:lstStyle/>
          <a:p>
            <a:pPr>
              <a:buNone/>
            </a:pPr>
            <a:r>
              <a:rPr lang="en-US" sz="4000" dirty="0" smtClean="0"/>
              <a:t>Oakland CA 1996 License fee:</a:t>
            </a:r>
            <a:endParaRPr lang="en-US" sz="2000" dirty="0" smtClean="0"/>
          </a:p>
        </p:txBody>
      </p:sp>
      <p:pic>
        <p:nvPicPr>
          <p:cNvPr id="4" name="Picture 3"/>
          <p:cNvPicPr>
            <a:picLocks noChangeAspect="1"/>
          </p:cNvPicPr>
          <p:nvPr/>
        </p:nvPicPr>
        <p:blipFill>
          <a:blip r:embed="rId3"/>
          <a:stretch>
            <a:fillRect/>
          </a:stretch>
        </p:blipFill>
        <p:spPr>
          <a:xfrm>
            <a:off x="660400" y="1447800"/>
            <a:ext cx="7899400" cy="2438400"/>
          </a:xfrm>
          <a:prstGeom prst="rect">
            <a:avLst/>
          </a:prstGeom>
        </p:spPr>
      </p:pic>
      <p:pic>
        <p:nvPicPr>
          <p:cNvPr id="6" name="Picture 5"/>
          <p:cNvPicPr>
            <a:picLocks noChangeAspect="1"/>
          </p:cNvPicPr>
          <p:nvPr/>
        </p:nvPicPr>
        <p:blipFill>
          <a:blip r:embed="rId4"/>
          <a:stretch>
            <a:fillRect/>
          </a:stretch>
        </p:blipFill>
        <p:spPr>
          <a:xfrm>
            <a:off x="2514600" y="3886200"/>
            <a:ext cx="2824223" cy="15494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685800"/>
            <a:ext cx="8787384" cy="2362200"/>
          </a:xfrm>
          <a:prstGeom prst="rect">
            <a:avLst/>
          </a:prstGeom>
        </p:spPr>
      </p:pic>
      <p:pic>
        <p:nvPicPr>
          <p:cNvPr id="7" name="Picture 6"/>
          <p:cNvPicPr>
            <a:picLocks noChangeAspect="1"/>
          </p:cNvPicPr>
          <p:nvPr/>
        </p:nvPicPr>
        <p:blipFill>
          <a:blip r:embed="rId4"/>
          <a:stretch>
            <a:fillRect/>
          </a:stretch>
        </p:blipFill>
        <p:spPr>
          <a:xfrm>
            <a:off x="1524000" y="3314700"/>
            <a:ext cx="6109855" cy="1244600"/>
          </a:xfrm>
          <a:prstGeom prst="rect">
            <a:avLst/>
          </a:prstGeom>
        </p:spPr>
      </p:pic>
      <p:pic>
        <p:nvPicPr>
          <p:cNvPr id="9" name="Picture 8"/>
          <p:cNvPicPr>
            <a:picLocks noChangeAspect="1"/>
          </p:cNvPicPr>
          <p:nvPr/>
        </p:nvPicPr>
        <p:blipFill>
          <a:blip r:embed="rId5"/>
          <a:stretch>
            <a:fillRect/>
          </a:stretch>
        </p:blipFill>
        <p:spPr>
          <a:xfrm>
            <a:off x="2895600" y="4953000"/>
            <a:ext cx="3048000" cy="1672167"/>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lstStyle/>
          <a:p>
            <a:pPr algn="l"/>
            <a:r>
              <a:rPr lang="en-US" dirty="0" smtClean="0"/>
              <a:t>     Patient licenses     </a:t>
            </a:r>
            <a:endParaRPr lang="en-US" dirty="0"/>
          </a:p>
        </p:txBody>
      </p:sp>
      <p:pic>
        <p:nvPicPr>
          <p:cNvPr id="3" name="Picture 2"/>
          <p:cNvPicPr>
            <a:picLocks noChangeAspect="1"/>
          </p:cNvPicPr>
          <p:nvPr/>
        </p:nvPicPr>
        <p:blipFill>
          <a:blip r:embed="rId3"/>
          <a:stretch>
            <a:fillRect/>
          </a:stretch>
        </p:blipFill>
        <p:spPr>
          <a:xfrm>
            <a:off x="1524000" y="2057400"/>
            <a:ext cx="6272561" cy="3429000"/>
          </a:xfrm>
          <a:prstGeom prst="rect">
            <a:avLst/>
          </a:prstGeom>
        </p:spPr>
      </p:pic>
      <p:pic>
        <p:nvPicPr>
          <p:cNvPr id="5" name="Picture 4"/>
          <p:cNvPicPr>
            <a:picLocks noChangeAspect="1"/>
          </p:cNvPicPr>
          <p:nvPr/>
        </p:nvPicPr>
        <p:blipFill>
          <a:blip r:embed="rId4"/>
          <a:stretch>
            <a:fillRect/>
          </a:stretch>
        </p:blipFill>
        <p:spPr>
          <a:xfrm>
            <a:off x="6324600" y="471487"/>
            <a:ext cx="2057400" cy="1128713"/>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Patient licenses</a:t>
            </a:r>
            <a:endParaRPr lang="en-US" dirty="0"/>
          </a:p>
        </p:txBody>
      </p:sp>
      <p:pic>
        <p:nvPicPr>
          <p:cNvPr id="3" name="Picture 2"/>
          <p:cNvPicPr>
            <a:picLocks noChangeAspect="1"/>
          </p:cNvPicPr>
          <p:nvPr/>
        </p:nvPicPr>
        <p:blipFill>
          <a:blip r:embed="rId3"/>
          <a:stretch>
            <a:fillRect/>
          </a:stretch>
        </p:blipFill>
        <p:spPr>
          <a:xfrm>
            <a:off x="1143000" y="1676400"/>
            <a:ext cx="6358873" cy="3733800"/>
          </a:xfrm>
          <a:prstGeom prst="rect">
            <a:avLst/>
          </a:prstGeom>
        </p:spPr>
      </p:pic>
      <p:pic>
        <p:nvPicPr>
          <p:cNvPr id="5" name="Picture 4"/>
          <p:cNvPicPr>
            <a:picLocks noChangeAspect="1"/>
          </p:cNvPicPr>
          <p:nvPr/>
        </p:nvPicPr>
        <p:blipFill>
          <a:blip r:embed="rId4"/>
          <a:stretch>
            <a:fillRect/>
          </a:stretch>
        </p:blipFill>
        <p:spPr>
          <a:xfrm>
            <a:off x="6400800" y="497946"/>
            <a:ext cx="1676400" cy="919692"/>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Being collected</a:t>
            </a:r>
            <a:endParaRPr lang="en-US" sz="3200" dirty="0"/>
          </a:p>
        </p:txBody>
      </p:sp>
      <p:sp>
        <p:nvSpPr>
          <p:cNvPr id="3" name="Content Placeholder 2"/>
          <p:cNvSpPr>
            <a:spLocks noGrp="1"/>
          </p:cNvSpPr>
          <p:nvPr>
            <p:ph idx="1"/>
          </p:nvPr>
        </p:nvSpPr>
        <p:spPr>
          <a:xfrm>
            <a:off x="304800" y="1219200"/>
            <a:ext cx="8229600" cy="4525963"/>
          </a:xfrm>
        </p:spPr>
        <p:txBody>
          <a:bodyPr/>
          <a:lstStyle/>
          <a:p>
            <a:r>
              <a:rPr lang="en-US" dirty="0" smtClean="0"/>
              <a:t>Patient license fees:</a:t>
            </a:r>
          </a:p>
          <a:p>
            <a:pPr>
              <a:buNone/>
            </a:pPr>
            <a:endParaRPr lang="en-US" dirty="0" smtClean="0"/>
          </a:p>
          <a:p>
            <a:endParaRPr lang="en-US" dirty="0" smtClean="0"/>
          </a:p>
          <a:p>
            <a:endParaRPr lang="en-US" dirty="0"/>
          </a:p>
        </p:txBody>
      </p:sp>
      <p:graphicFrame>
        <p:nvGraphicFramePr>
          <p:cNvPr id="5" name="Table 4"/>
          <p:cNvGraphicFramePr>
            <a:graphicFrameLocks noGrp="1"/>
          </p:cNvGraphicFramePr>
          <p:nvPr/>
        </p:nvGraphicFramePr>
        <p:xfrm>
          <a:off x="1676400" y="2133600"/>
          <a:ext cx="5562600" cy="4620260"/>
        </p:xfrm>
        <a:graphic>
          <a:graphicData uri="http://schemas.openxmlformats.org/drawingml/2006/table">
            <a:tbl>
              <a:tblPr firstRow="1" bandRow="1">
                <a:tableStyleId>{5C22544A-7EE6-4342-B048-85BDC9FD1C3A}</a:tableStyleId>
              </a:tblPr>
              <a:tblGrid>
                <a:gridCol w="2738511"/>
                <a:gridCol w="2824089"/>
              </a:tblGrid>
              <a:tr h="630148">
                <a:tc>
                  <a:txBody>
                    <a:bodyPr/>
                    <a:lstStyle/>
                    <a:p>
                      <a:pPr algn="ctr" fontAlgn="b"/>
                      <a:r>
                        <a:rPr lang="en-US" sz="2400" b="0" i="0" u="none" strike="noStrike" dirty="0">
                          <a:latin typeface="Verdana"/>
                        </a:rPr>
                        <a:t> </a:t>
                      </a:r>
                    </a:p>
                  </a:txBody>
                  <a:tcPr marL="12700" marR="12700" marT="12700" marB="0" anchor="b"/>
                </a:tc>
                <a:tc>
                  <a:txBody>
                    <a:bodyPr/>
                    <a:lstStyle/>
                    <a:p>
                      <a:pPr algn="ctr" fontAlgn="b"/>
                      <a:r>
                        <a:rPr lang="en-US" sz="2400" b="0" i="0" u="none" strike="noStrike" dirty="0">
                          <a:latin typeface="Verdana"/>
                        </a:rPr>
                        <a:t>State cost of Application</a:t>
                      </a:r>
                    </a:p>
                  </a:txBody>
                  <a:tcPr marL="12700" marR="12700" marT="12700" marB="0" anchor="b"/>
                </a:tc>
              </a:tr>
              <a:tr h="322202">
                <a:tc>
                  <a:txBody>
                    <a:bodyPr/>
                    <a:lstStyle/>
                    <a:p>
                      <a:pPr algn="l" fontAlgn="b"/>
                      <a:r>
                        <a:rPr lang="en-US" sz="2400" b="0" i="0" u="none" strike="noStrike" dirty="0">
                          <a:latin typeface="Verdana"/>
                        </a:rPr>
                        <a:t>Arizona</a:t>
                      </a:r>
                    </a:p>
                  </a:txBody>
                  <a:tcPr marL="12700" marR="12700" marT="12700" marB="0" anchor="b"/>
                </a:tc>
                <a:tc>
                  <a:txBody>
                    <a:bodyPr/>
                    <a:lstStyle/>
                    <a:p>
                      <a:pPr algn="r" fontAlgn="b"/>
                      <a:r>
                        <a:rPr lang="en-US" sz="2400" b="0" i="0" u="none" strike="noStrike" dirty="0">
                          <a:latin typeface="Verdana"/>
                        </a:rPr>
                        <a:t>$150 </a:t>
                      </a:r>
                    </a:p>
                  </a:txBody>
                  <a:tcPr marL="12700" marR="12700" marT="12700" marB="0" anchor="b"/>
                </a:tc>
              </a:tr>
              <a:tr h="322202">
                <a:tc>
                  <a:txBody>
                    <a:bodyPr/>
                    <a:lstStyle/>
                    <a:p>
                      <a:pPr algn="l" fontAlgn="b"/>
                      <a:r>
                        <a:rPr lang="en-US" sz="2400" b="0" i="0" u="none" strike="noStrike">
                          <a:latin typeface="Verdana"/>
                        </a:rPr>
                        <a:t>California</a:t>
                      </a:r>
                    </a:p>
                  </a:txBody>
                  <a:tcPr marL="12700" marR="12700" marT="12700" marB="0" anchor="b"/>
                </a:tc>
                <a:tc>
                  <a:txBody>
                    <a:bodyPr/>
                    <a:lstStyle/>
                    <a:p>
                      <a:pPr algn="r" fontAlgn="b"/>
                      <a:r>
                        <a:rPr lang="en-US" sz="2400" b="0" i="0" u="none" strike="noStrike">
                          <a:latin typeface="Verdana"/>
                        </a:rPr>
                        <a:t>$66 </a:t>
                      </a:r>
                    </a:p>
                  </a:txBody>
                  <a:tcPr marL="12700" marR="12700" marT="12700" marB="0" anchor="b"/>
                </a:tc>
              </a:tr>
              <a:tr h="322202">
                <a:tc>
                  <a:txBody>
                    <a:bodyPr/>
                    <a:lstStyle/>
                    <a:p>
                      <a:pPr algn="l" fontAlgn="b"/>
                      <a:r>
                        <a:rPr lang="en-US" sz="2400" b="0" i="0" u="none" strike="noStrike">
                          <a:latin typeface="Verdana"/>
                        </a:rPr>
                        <a:t>Colorado</a:t>
                      </a:r>
                    </a:p>
                  </a:txBody>
                  <a:tcPr marL="12700" marR="12700" marT="12700" marB="0" anchor="b"/>
                </a:tc>
                <a:tc>
                  <a:txBody>
                    <a:bodyPr/>
                    <a:lstStyle/>
                    <a:p>
                      <a:pPr algn="r" fontAlgn="b"/>
                      <a:r>
                        <a:rPr lang="en-US" sz="2400" b="0" i="0" u="none" strike="noStrike">
                          <a:latin typeface="Verdana"/>
                        </a:rPr>
                        <a:t>$35 </a:t>
                      </a:r>
                    </a:p>
                  </a:txBody>
                  <a:tcPr marL="12700" marR="12700" marT="12700" marB="0" anchor="b"/>
                </a:tc>
              </a:tr>
              <a:tr h="482600">
                <a:tc>
                  <a:txBody>
                    <a:bodyPr/>
                    <a:lstStyle/>
                    <a:p>
                      <a:pPr algn="l" fontAlgn="b"/>
                      <a:r>
                        <a:rPr lang="en-US" sz="2400" b="0" i="0" u="none" strike="noStrike" dirty="0">
                          <a:latin typeface="Verdana"/>
                        </a:rPr>
                        <a:t>Hawaii</a:t>
                      </a:r>
                    </a:p>
                  </a:txBody>
                  <a:tcPr marL="12700" marR="12700" marT="12700" marB="0" anchor="b"/>
                </a:tc>
                <a:tc>
                  <a:txBody>
                    <a:bodyPr/>
                    <a:lstStyle/>
                    <a:p>
                      <a:pPr algn="r" fontAlgn="b"/>
                      <a:r>
                        <a:rPr lang="en-US" sz="2400" b="0" i="0" u="none" strike="noStrike">
                          <a:latin typeface="Verdana"/>
                        </a:rPr>
                        <a:t>$25 </a:t>
                      </a:r>
                    </a:p>
                  </a:txBody>
                  <a:tcPr marL="12700" marR="12700" marT="12700" marB="0" anchor="b"/>
                </a:tc>
              </a:tr>
              <a:tr h="381000">
                <a:tc>
                  <a:txBody>
                    <a:bodyPr/>
                    <a:lstStyle/>
                    <a:p>
                      <a:pPr algn="l" fontAlgn="b"/>
                      <a:r>
                        <a:rPr lang="en-US" sz="2400" b="0" i="0" u="none" strike="noStrike" dirty="0">
                          <a:latin typeface="Verdana"/>
                        </a:rPr>
                        <a:t>Maine</a:t>
                      </a:r>
                    </a:p>
                  </a:txBody>
                  <a:tcPr marL="12700" marR="12700" marT="12700" marB="0" anchor="b"/>
                </a:tc>
                <a:tc>
                  <a:txBody>
                    <a:bodyPr/>
                    <a:lstStyle/>
                    <a:p>
                      <a:pPr algn="l" fontAlgn="b"/>
                      <a:r>
                        <a:rPr lang="en-US" sz="2400" b="0" i="0" u="none" strike="noStrike" baseline="0" dirty="0" smtClean="0">
                          <a:latin typeface="Verdana"/>
                        </a:rPr>
                        <a:t>                                  --</a:t>
                      </a:r>
                      <a:endParaRPr lang="en-US" sz="2400" b="0" i="0" u="none" strike="noStrike" dirty="0">
                        <a:latin typeface="Verdana"/>
                      </a:endParaRPr>
                    </a:p>
                  </a:txBody>
                  <a:tcPr marL="12700" marR="12700" marT="12700" marB="0" anchor="b"/>
                </a:tc>
              </a:tr>
              <a:tr h="322202">
                <a:tc>
                  <a:txBody>
                    <a:bodyPr/>
                    <a:lstStyle/>
                    <a:p>
                      <a:pPr algn="l" fontAlgn="b"/>
                      <a:r>
                        <a:rPr lang="en-US" sz="2400" b="0" i="0" u="none" strike="noStrike" dirty="0">
                          <a:latin typeface="Verdana"/>
                        </a:rPr>
                        <a:t>Michigan</a:t>
                      </a:r>
                    </a:p>
                  </a:txBody>
                  <a:tcPr marL="12700" marR="12700" marT="12700" marB="0" anchor="b"/>
                </a:tc>
                <a:tc>
                  <a:txBody>
                    <a:bodyPr/>
                    <a:lstStyle/>
                    <a:p>
                      <a:pPr algn="r" fontAlgn="b"/>
                      <a:r>
                        <a:rPr lang="en-US" sz="2400" b="0" i="0" u="none" strike="noStrike">
                          <a:latin typeface="Verdana"/>
                        </a:rPr>
                        <a:t>$100 </a:t>
                      </a:r>
                    </a:p>
                  </a:txBody>
                  <a:tcPr marL="12700" marR="12700" marT="12700" marB="0" anchor="b"/>
                </a:tc>
              </a:tr>
              <a:tr h="322202">
                <a:tc>
                  <a:txBody>
                    <a:bodyPr/>
                    <a:lstStyle/>
                    <a:p>
                      <a:pPr algn="l" fontAlgn="b"/>
                      <a:r>
                        <a:rPr lang="en-US" sz="2400" b="0" i="0" u="none" strike="noStrike">
                          <a:latin typeface="Verdana"/>
                        </a:rPr>
                        <a:t>Montana</a:t>
                      </a:r>
                    </a:p>
                  </a:txBody>
                  <a:tcPr marL="12700" marR="12700" marT="12700" marB="0" anchor="b"/>
                </a:tc>
                <a:tc>
                  <a:txBody>
                    <a:bodyPr/>
                    <a:lstStyle/>
                    <a:p>
                      <a:pPr algn="r" fontAlgn="b"/>
                      <a:r>
                        <a:rPr lang="en-US" sz="2400" b="0" i="0" u="none" strike="noStrike">
                          <a:latin typeface="Verdana"/>
                        </a:rPr>
                        <a:t>$75 </a:t>
                      </a:r>
                    </a:p>
                  </a:txBody>
                  <a:tcPr marL="12700" marR="12700" marT="12700" marB="0" anchor="b"/>
                </a:tc>
              </a:tr>
              <a:tr h="322202">
                <a:tc>
                  <a:txBody>
                    <a:bodyPr/>
                    <a:lstStyle/>
                    <a:p>
                      <a:pPr algn="l" fontAlgn="b"/>
                      <a:r>
                        <a:rPr lang="en-US" sz="2400" b="0" i="0" u="none" strike="noStrike">
                          <a:latin typeface="Verdana"/>
                        </a:rPr>
                        <a:t>Nevada</a:t>
                      </a:r>
                    </a:p>
                  </a:txBody>
                  <a:tcPr marL="12700" marR="12700" marT="12700" marB="0" anchor="b"/>
                </a:tc>
                <a:tc>
                  <a:txBody>
                    <a:bodyPr/>
                    <a:lstStyle/>
                    <a:p>
                      <a:pPr algn="r" fontAlgn="b"/>
                      <a:r>
                        <a:rPr lang="en-US" sz="2400" b="0" i="0" u="none" strike="noStrike">
                          <a:latin typeface="Verdana"/>
                        </a:rPr>
                        <a:t>$150 </a:t>
                      </a:r>
                    </a:p>
                  </a:txBody>
                  <a:tcPr marL="12700" marR="12700" marT="12700" marB="0" anchor="b"/>
                </a:tc>
              </a:tr>
              <a:tr h="322202">
                <a:tc>
                  <a:txBody>
                    <a:bodyPr/>
                    <a:lstStyle/>
                    <a:p>
                      <a:pPr algn="l" fontAlgn="b"/>
                      <a:r>
                        <a:rPr lang="en-US" sz="2400" b="0" i="0" u="none" strike="noStrike" dirty="0">
                          <a:latin typeface="Verdana"/>
                        </a:rPr>
                        <a:t>Oregon</a:t>
                      </a:r>
                    </a:p>
                  </a:txBody>
                  <a:tcPr marL="12700" marR="12700" marT="12700" marB="0" anchor="b"/>
                </a:tc>
                <a:tc>
                  <a:txBody>
                    <a:bodyPr/>
                    <a:lstStyle/>
                    <a:p>
                      <a:pPr algn="r" fontAlgn="b"/>
                      <a:r>
                        <a:rPr lang="en-US" sz="2400" b="0" i="0" u="none" strike="noStrike" dirty="0">
                          <a:latin typeface="Verdana"/>
                        </a:rPr>
                        <a:t>$200 </a:t>
                      </a:r>
                    </a:p>
                  </a:txBody>
                  <a:tcPr marL="12700" marR="12700" marT="12700" marB="0" anchor="b"/>
                </a:tc>
              </a:tr>
            </a:tbl>
          </a:graphicData>
        </a:graphic>
      </p:graphicFrame>
      <p:pic>
        <p:nvPicPr>
          <p:cNvPr id="7" name="Picture 6"/>
          <p:cNvPicPr>
            <a:picLocks noChangeAspect="1"/>
          </p:cNvPicPr>
          <p:nvPr/>
        </p:nvPicPr>
        <p:blipFill>
          <a:blip r:embed="rId3"/>
          <a:stretch>
            <a:fillRect/>
          </a:stretch>
        </p:blipFill>
        <p:spPr>
          <a:xfrm>
            <a:off x="5371620" y="1219200"/>
            <a:ext cx="1009890" cy="554037"/>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Revenue being collected</a:t>
            </a:r>
            <a:endParaRPr lang="en-US" sz="3200" dirty="0"/>
          </a:p>
        </p:txBody>
      </p:sp>
      <p:sp>
        <p:nvSpPr>
          <p:cNvPr id="3" name="Content Placeholder 2"/>
          <p:cNvSpPr>
            <a:spLocks noGrp="1"/>
          </p:cNvSpPr>
          <p:nvPr>
            <p:ph idx="1"/>
          </p:nvPr>
        </p:nvSpPr>
        <p:spPr/>
        <p:txBody>
          <a:bodyPr/>
          <a:lstStyle/>
          <a:p>
            <a:r>
              <a:rPr lang="en-US" dirty="0" smtClean="0"/>
              <a:t>So much for current </a:t>
            </a:r>
            <a:r>
              <a:rPr lang="en-US" b="1" dirty="0" smtClean="0"/>
              <a:t>fees</a:t>
            </a:r>
          </a:p>
          <a:p>
            <a:r>
              <a:rPr lang="en-US" dirty="0" smtClean="0"/>
              <a:t>On to </a:t>
            </a:r>
            <a:r>
              <a:rPr lang="en-US" b="1" dirty="0" smtClean="0"/>
              <a:t>taxes </a:t>
            </a:r>
            <a:r>
              <a:rPr lang="en-US" dirty="0" smtClean="0"/>
              <a:t>. . .	</a:t>
            </a:r>
          </a:p>
          <a:p>
            <a:pPr lvl="1"/>
            <a:r>
              <a:rPr lang="en-US" dirty="0" smtClean="0"/>
              <a:t>Priced-based</a:t>
            </a:r>
          </a:p>
          <a:p>
            <a:pPr lvl="1"/>
            <a:r>
              <a:rPr lang="en-US" sz="2800" dirty="0" smtClean="0"/>
              <a:t>Other</a:t>
            </a:r>
          </a:p>
          <a:p>
            <a:endParaRPr lang="en-US" dirty="0"/>
          </a:p>
        </p:txBody>
      </p:sp>
      <p:pic>
        <p:nvPicPr>
          <p:cNvPr id="4" name="Picture 3"/>
          <p:cNvPicPr>
            <a:picLocks noChangeAspect="1"/>
          </p:cNvPicPr>
          <p:nvPr/>
        </p:nvPicPr>
        <p:blipFill>
          <a:blip r:embed="rId3"/>
          <a:stretch>
            <a:fillRect/>
          </a:stretch>
        </p:blipFill>
        <p:spPr>
          <a:xfrm>
            <a:off x="4952999" y="2667000"/>
            <a:ext cx="2057399" cy="1128712"/>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2819400"/>
            <a:ext cx="4914900" cy="2590800"/>
          </a:xfrm>
          <a:prstGeom prst="rect">
            <a:avLst/>
          </a:prstGeom>
        </p:spPr>
      </p:pic>
      <p:sp>
        <p:nvSpPr>
          <p:cNvPr id="6" name="Rectangle 5"/>
          <p:cNvSpPr/>
          <p:nvPr/>
        </p:nvSpPr>
        <p:spPr>
          <a:xfrm>
            <a:off x="1676400" y="1794301"/>
            <a:ext cx="5943600" cy="830997"/>
          </a:xfrm>
          <a:prstGeom prst="rect">
            <a:avLst/>
          </a:prstGeom>
        </p:spPr>
        <p:txBody>
          <a:bodyPr wrap="square">
            <a:spAutoFit/>
          </a:bodyPr>
          <a:lstStyle/>
          <a:p>
            <a:r>
              <a:rPr lang="en-US" sz="2400" dirty="0" smtClean="0"/>
              <a:t>Oakland, CA, July 21, 2009: 1.8 percent of gross receipts</a:t>
            </a:r>
          </a:p>
        </p:txBody>
      </p:sp>
      <p:sp>
        <p:nvSpPr>
          <p:cNvPr id="7" name="Title 6"/>
          <p:cNvSpPr>
            <a:spLocks noGrp="1"/>
          </p:cNvSpPr>
          <p:nvPr>
            <p:ph type="title"/>
          </p:nvPr>
        </p:nvSpPr>
        <p:spPr>
          <a:xfrm>
            <a:off x="457200" y="651301"/>
            <a:ext cx="8229600" cy="1143000"/>
          </a:xfrm>
        </p:spPr>
        <p:txBody>
          <a:bodyPr/>
          <a:lstStyle/>
          <a:p>
            <a:r>
              <a:rPr lang="en-US" dirty="0" smtClean="0"/>
              <a:t>World’s first marijuana tax</a:t>
            </a:r>
            <a:endParaRPr lang="en-US" dirty="0"/>
          </a:p>
        </p:txBody>
      </p:sp>
      <p:pic>
        <p:nvPicPr>
          <p:cNvPr id="8" name="Picture 7"/>
          <p:cNvPicPr>
            <a:picLocks noChangeAspect="1"/>
          </p:cNvPicPr>
          <p:nvPr/>
        </p:nvPicPr>
        <p:blipFill>
          <a:blip r:embed="rId4"/>
          <a:stretch>
            <a:fillRect/>
          </a:stretch>
        </p:blipFill>
        <p:spPr>
          <a:xfrm>
            <a:off x="6057900" y="3505200"/>
            <a:ext cx="1527858" cy="8382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November 2010 Price-Based Taxes</a:t>
            </a:r>
            <a:endParaRPr lang="en-US" dirty="0"/>
          </a:p>
        </p:txBody>
      </p:sp>
      <p:graphicFrame>
        <p:nvGraphicFramePr>
          <p:cNvPr id="4" name="Content Placeholder 3"/>
          <p:cNvGraphicFramePr>
            <a:graphicFrameLocks noGrp="1"/>
          </p:cNvGraphicFramePr>
          <p:nvPr>
            <p:ph idx="1"/>
          </p:nvPr>
        </p:nvGraphicFramePr>
        <p:xfrm>
          <a:off x="457200" y="2362200"/>
          <a:ext cx="8229595" cy="2120900"/>
        </p:xfrm>
        <a:graphic>
          <a:graphicData uri="http://schemas.openxmlformats.org/drawingml/2006/table">
            <a:tbl>
              <a:tblPr firstRow="1" bandRow="1">
                <a:tableStyleId>{5C22544A-7EE6-4342-B048-85BDC9FD1C3A}</a:tableStyleId>
              </a:tblPr>
              <a:tblGrid>
                <a:gridCol w="748145"/>
                <a:gridCol w="748145"/>
                <a:gridCol w="748145"/>
                <a:gridCol w="748145"/>
                <a:gridCol w="748145"/>
                <a:gridCol w="748145"/>
                <a:gridCol w="748145"/>
                <a:gridCol w="748145"/>
                <a:gridCol w="748145"/>
                <a:gridCol w="748145"/>
                <a:gridCol w="748145"/>
              </a:tblGrid>
              <a:tr h="142240">
                <a:tc>
                  <a:txBody>
                    <a:bodyPr/>
                    <a:lstStyle/>
                    <a:p>
                      <a:pPr algn="l" fontAlgn="b"/>
                      <a:r>
                        <a:rPr lang="en-US" sz="1100" b="0" i="0" u="none" strike="noStrike" dirty="0">
                          <a:solidFill>
                            <a:srgbClr val="000000"/>
                          </a:solidFill>
                          <a:latin typeface="Times New Roman"/>
                        </a:rPr>
                        <a:t>City</a:t>
                      </a:r>
                    </a:p>
                  </a:txBody>
                  <a:tcPr marL="12700" marR="12700" marT="12700" marB="0" anchor="b"/>
                </a:tc>
                <a:tc>
                  <a:txBody>
                    <a:bodyPr/>
                    <a:lstStyle/>
                    <a:p>
                      <a:pPr algn="l" fontAlgn="b"/>
                      <a:r>
                        <a:rPr lang="en-US" sz="1100" b="0" i="0" u="none" strike="noStrike">
                          <a:solidFill>
                            <a:srgbClr val="000000"/>
                          </a:solidFill>
                          <a:latin typeface="Times New Roman"/>
                        </a:rPr>
                        <a:t>Albany</a:t>
                      </a:r>
                    </a:p>
                  </a:txBody>
                  <a:tcPr marL="12700" marR="12700" marT="12700" marB="0" anchor="b"/>
                </a:tc>
                <a:tc>
                  <a:txBody>
                    <a:bodyPr/>
                    <a:lstStyle/>
                    <a:p>
                      <a:pPr algn="l" fontAlgn="b"/>
                      <a:r>
                        <a:rPr lang="en-US" sz="1100" b="0" i="0" u="none" strike="noStrike">
                          <a:solidFill>
                            <a:srgbClr val="000000"/>
                          </a:solidFill>
                          <a:latin typeface="Times New Roman"/>
                        </a:rPr>
                        <a:t>Berkeley</a:t>
                      </a:r>
                    </a:p>
                  </a:txBody>
                  <a:tcPr marL="12700" marR="12700" marT="12700" marB="0" anchor="b"/>
                </a:tc>
                <a:tc>
                  <a:txBody>
                    <a:bodyPr/>
                    <a:lstStyle/>
                    <a:p>
                      <a:pPr algn="l" fontAlgn="b"/>
                      <a:r>
                        <a:rPr lang="en-US" sz="1100" b="0" i="0" u="none" strike="noStrike">
                          <a:solidFill>
                            <a:srgbClr val="000000"/>
                          </a:solidFill>
                          <a:latin typeface="Times New Roman"/>
                        </a:rPr>
                        <a:t>La Puente</a:t>
                      </a:r>
                    </a:p>
                  </a:txBody>
                  <a:tcPr marL="12700" marR="12700" marT="12700" marB="0" anchor="b"/>
                </a:tc>
                <a:tc>
                  <a:txBody>
                    <a:bodyPr/>
                    <a:lstStyle/>
                    <a:p>
                      <a:pPr algn="l" fontAlgn="b"/>
                      <a:r>
                        <a:rPr lang="en-US" sz="1100" b="0" i="0" u="none" strike="noStrike">
                          <a:solidFill>
                            <a:srgbClr val="000000"/>
                          </a:solidFill>
                          <a:latin typeface="Times New Roman"/>
                        </a:rPr>
                        <a:t>Long Beach </a:t>
                      </a:r>
                    </a:p>
                  </a:txBody>
                  <a:tcPr marL="12700" marR="12700" marT="12700" marB="0" anchor="b"/>
                </a:tc>
                <a:tc>
                  <a:txBody>
                    <a:bodyPr/>
                    <a:lstStyle/>
                    <a:p>
                      <a:pPr algn="l" fontAlgn="b"/>
                      <a:r>
                        <a:rPr lang="en-US" sz="1100" b="0" i="0" u="none" strike="noStrike">
                          <a:solidFill>
                            <a:srgbClr val="000000"/>
                          </a:solidFill>
                          <a:latin typeface="Times New Roman"/>
                        </a:rPr>
                        <a:t>Oakland</a:t>
                      </a:r>
                    </a:p>
                  </a:txBody>
                  <a:tcPr marL="12700" marR="12700" marT="12700" marB="0" anchor="b"/>
                </a:tc>
                <a:tc>
                  <a:txBody>
                    <a:bodyPr/>
                    <a:lstStyle/>
                    <a:p>
                      <a:pPr algn="l" fontAlgn="b"/>
                      <a:r>
                        <a:rPr lang="en-US" sz="1100" b="0" i="0" u="none" strike="noStrike">
                          <a:solidFill>
                            <a:srgbClr val="000000"/>
                          </a:solidFill>
                          <a:latin typeface="Times New Roman"/>
                        </a:rPr>
                        <a:t>Rancho Cordova H</a:t>
                      </a:r>
                    </a:p>
                  </a:txBody>
                  <a:tcPr marL="12700" marR="12700" marT="12700" marB="0" anchor="b"/>
                </a:tc>
                <a:tc>
                  <a:txBody>
                    <a:bodyPr/>
                    <a:lstStyle/>
                    <a:p>
                      <a:pPr algn="l" fontAlgn="b"/>
                      <a:r>
                        <a:rPr lang="en-US" sz="1100" b="0" i="0" u="none" strike="noStrike">
                          <a:solidFill>
                            <a:srgbClr val="000000"/>
                          </a:solidFill>
                          <a:latin typeface="Times New Roman"/>
                        </a:rPr>
                        <a:t>Richmond</a:t>
                      </a:r>
                    </a:p>
                  </a:txBody>
                  <a:tcPr marL="12700" marR="12700" marT="12700" marB="0" anchor="b"/>
                </a:tc>
                <a:tc>
                  <a:txBody>
                    <a:bodyPr/>
                    <a:lstStyle/>
                    <a:p>
                      <a:pPr algn="l" fontAlgn="b"/>
                      <a:r>
                        <a:rPr lang="en-US" sz="1100" b="0" i="0" u="none" strike="noStrike">
                          <a:solidFill>
                            <a:srgbClr val="000000"/>
                          </a:solidFill>
                          <a:latin typeface="Times New Roman"/>
                        </a:rPr>
                        <a:t>Sacra-mento</a:t>
                      </a:r>
                    </a:p>
                  </a:txBody>
                  <a:tcPr marL="12700" marR="12700" marT="12700" marB="0" anchor="b"/>
                </a:tc>
                <a:tc>
                  <a:txBody>
                    <a:bodyPr/>
                    <a:lstStyle/>
                    <a:p>
                      <a:pPr algn="l" fontAlgn="b"/>
                      <a:r>
                        <a:rPr lang="en-US" sz="1100" b="0" i="0" u="none" strike="noStrike">
                          <a:solidFill>
                            <a:srgbClr val="000000"/>
                          </a:solidFill>
                          <a:latin typeface="Times New Roman"/>
                        </a:rPr>
                        <a:t>San Jose</a:t>
                      </a:r>
                    </a:p>
                  </a:txBody>
                  <a:tcPr marL="12700" marR="12700" marT="12700" marB="0" anchor="b"/>
                </a:tc>
                <a:tc>
                  <a:txBody>
                    <a:bodyPr/>
                    <a:lstStyle/>
                    <a:p>
                      <a:pPr algn="l" fontAlgn="b"/>
                      <a:r>
                        <a:rPr lang="en-US" sz="1100" b="0" i="0" u="none" strike="noStrike">
                          <a:solidFill>
                            <a:srgbClr val="000000"/>
                          </a:solidFill>
                          <a:latin typeface="Times New Roman"/>
                        </a:rPr>
                        <a:t>Stockton</a:t>
                      </a:r>
                    </a:p>
                  </a:txBody>
                  <a:tcPr marL="12700" marR="12700" marT="12700" marB="0" anchor="b"/>
                </a:tc>
              </a:tr>
              <a:tr h="370840">
                <a:tc>
                  <a:txBody>
                    <a:bodyPr/>
                    <a:lstStyle/>
                    <a:p>
                      <a:pPr algn="l" fontAlgn="b"/>
                      <a:r>
                        <a:rPr lang="en-US" sz="1100" b="0" i="0" u="none" strike="noStrike">
                          <a:solidFill>
                            <a:srgbClr val="000000"/>
                          </a:solidFill>
                          <a:latin typeface="Times New Roman"/>
                        </a:rPr>
                        <a:t>Medical marijuana tax</a:t>
                      </a:r>
                    </a:p>
                  </a:txBody>
                  <a:tcPr marL="12700" marR="12700" marT="12700" marB="0" anchor="b"/>
                </a:tc>
                <a:tc>
                  <a:txBody>
                    <a:bodyPr/>
                    <a:lstStyle/>
                    <a:p>
                      <a:pPr algn="r" fontAlgn="b"/>
                      <a:r>
                        <a:rPr lang="en-US" sz="1100" b="0" i="0" u="none" strike="noStrike">
                          <a:solidFill>
                            <a:srgbClr val="000000"/>
                          </a:solidFill>
                          <a:latin typeface="Times New Roman"/>
                        </a:rPr>
                        <a:t>2.5%</a:t>
                      </a:r>
                    </a:p>
                  </a:txBody>
                  <a:tcPr marL="12700" marR="12700" marT="12700" marB="0" anchor="b"/>
                </a:tc>
                <a:tc>
                  <a:txBody>
                    <a:bodyPr/>
                    <a:lstStyle/>
                    <a:p>
                      <a:pPr algn="r" fontAlgn="b"/>
                      <a:r>
                        <a:rPr lang="en-US" sz="1100" b="0" i="0" u="none" strike="noStrike">
                          <a:solidFill>
                            <a:srgbClr val="000000"/>
                          </a:solidFill>
                          <a:latin typeface="Times New Roman"/>
                        </a:rPr>
                        <a:t>2.5%</a:t>
                      </a:r>
                    </a:p>
                  </a:txBody>
                  <a:tcPr marL="12700" marR="12700" marT="12700" marB="0" anchor="b"/>
                </a:tc>
                <a:tc>
                  <a:txBody>
                    <a:bodyPr/>
                    <a:lstStyle/>
                    <a:p>
                      <a:pPr algn="r" fontAlgn="b"/>
                      <a:r>
                        <a:rPr lang="en-US" sz="1100" b="0" i="0" u="none" strike="noStrike">
                          <a:solidFill>
                            <a:srgbClr val="000000"/>
                          </a:solidFill>
                          <a:latin typeface="Times New Roman"/>
                        </a:rPr>
                        <a:t>10.0%</a:t>
                      </a: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r>
                        <a:rPr lang="en-US" sz="1100" b="0" i="0" u="none" strike="noStrike">
                          <a:solidFill>
                            <a:srgbClr val="000000"/>
                          </a:solidFill>
                          <a:latin typeface="Times New Roman"/>
                        </a:rPr>
                        <a:t>5%, up from 1.8% </a:t>
                      </a:r>
                    </a:p>
                  </a:txBody>
                  <a:tcPr marL="12700" marR="12700" marT="12700" marB="0" anchor="b"/>
                </a:tc>
                <a:tc>
                  <a:txBody>
                    <a:bodyPr/>
                    <a:lstStyle/>
                    <a:p>
                      <a:pPr algn="l" fontAlgn="b"/>
                      <a:r>
                        <a:rPr lang="en-US" sz="1100" b="0" i="0" u="none" strike="noStrike">
                          <a:solidFill>
                            <a:srgbClr val="000000"/>
                          </a:solidFill>
                          <a:latin typeface="Times New Roman"/>
                        </a:rPr>
                        <a:t>12% to 15%</a:t>
                      </a:r>
                    </a:p>
                  </a:txBody>
                  <a:tcPr marL="12700" marR="12700" marT="12700" marB="0" anchor="b"/>
                </a:tc>
                <a:tc>
                  <a:txBody>
                    <a:bodyPr/>
                    <a:lstStyle/>
                    <a:p>
                      <a:pPr algn="r" fontAlgn="b"/>
                      <a:r>
                        <a:rPr lang="en-US" sz="1100" b="0" i="0" u="none" strike="noStrike">
                          <a:solidFill>
                            <a:srgbClr val="000000"/>
                          </a:solidFill>
                          <a:latin typeface="Times New Roman"/>
                        </a:rPr>
                        <a:t>5.0%</a:t>
                      </a:r>
                    </a:p>
                  </a:txBody>
                  <a:tcPr marL="12700" marR="12700" marT="12700" marB="0" anchor="b"/>
                </a:tc>
                <a:tc>
                  <a:txBody>
                    <a:bodyPr/>
                    <a:lstStyle/>
                    <a:p>
                      <a:pPr algn="r" fontAlgn="b"/>
                      <a:r>
                        <a:rPr lang="en-US" sz="1100" b="0" i="0" u="none" strike="noStrike">
                          <a:solidFill>
                            <a:srgbClr val="000000"/>
                          </a:solidFill>
                          <a:latin typeface="Times New Roman"/>
                        </a:rPr>
                        <a:t>4.0%</a:t>
                      </a:r>
                    </a:p>
                  </a:txBody>
                  <a:tcPr marL="12700" marR="12700" marT="12700" marB="0" anchor="b"/>
                </a:tc>
                <a:tc>
                  <a:txBody>
                    <a:bodyPr/>
                    <a:lstStyle/>
                    <a:p>
                      <a:pPr algn="l" fontAlgn="b"/>
                      <a:r>
                        <a:rPr lang="en-US" sz="1100" b="0" i="0" u="none" strike="noStrike">
                          <a:solidFill>
                            <a:srgbClr val="000000"/>
                          </a:solidFill>
                          <a:latin typeface="Times New Roman"/>
                        </a:rPr>
                        <a:t>Up to 10%</a:t>
                      </a:r>
                    </a:p>
                  </a:txBody>
                  <a:tcPr marL="12700" marR="12700" marT="12700" marB="0" anchor="b"/>
                </a:tc>
                <a:tc>
                  <a:txBody>
                    <a:bodyPr/>
                    <a:lstStyle/>
                    <a:p>
                      <a:pPr algn="r" fontAlgn="b"/>
                      <a:r>
                        <a:rPr lang="en-US" sz="1100" b="0" i="0" u="none" strike="noStrike">
                          <a:solidFill>
                            <a:srgbClr val="000000"/>
                          </a:solidFill>
                          <a:latin typeface="Times New Roman"/>
                        </a:rPr>
                        <a:t>2.5%</a:t>
                      </a:r>
                    </a:p>
                  </a:txBody>
                  <a:tcPr marL="12700" marR="12700" marT="12700" marB="0" anchor="b"/>
                </a:tc>
              </a:tr>
              <a:tr h="370840">
                <a:tc>
                  <a:txBody>
                    <a:bodyPr/>
                    <a:lstStyle/>
                    <a:p>
                      <a:pPr algn="l" fontAlgn="b"/>
                      <a:r>
                        <a:rPr lang="en-US" sz="1100" b="0" i="0" u="none" strike="noStrike">
                          <a:solidFill>
                            <a:srgbClr val="000000"/>
                          </a:solidFill>
                          <a:latin typeface="Times New Roman"/>
                        </a:rPr>
                        <a:t>Recreational  tax (if Prop 19 passed) </a:t>
                      </a:r>
                    </a:p>
                  </a:txBody>
                  <a:tcPr marL="12700" marR="12700" marT="12700" marB="0" anchor="b"/>
                </a:tc>
                <a:tc>
                  <a:txBody>
                    <a:bodyPr/>
                    <a:lstStyle/>
                    <a:p>
                      <a:pPr algn="r" fontAlgn="b"/>
                      <a:r>
                        <a:rPr lang="en-US" sz="1100" b="0" i="0" u="none" strike="noStrike">
                          <a:solidFill>
                            <a:srgbClr val="000000"/>
                          </a:solidFill>
                          <a:latin typeface="Times New Roman"/>
                        </a:rPr>
                        <a:t>2.5%</a:t>
                      </a:r>
                    </a:p>
                  </a:txBody>
                  <a:tcPr marL="12700" marR="12700" marT="12700" marB="0" anchor="b"/>
                </a:tc>
                <a:tc>
                  <a:txBody>
                    <a:bodyPr/>
                    <a:lstStyle/>
                    <a:p>
                      <a:pPr algn="r" fontAlgn="b"/>
                      <a:r>
                        <a:rPr lang="en-US" sz="1100" b="0" i="0" u="none" strike="noStrike">
                          <a:solidFill>
                            <a:srgbClr val="000000"/>
                          </a:solidFill>
                          <a:latin typeface="Times New Roman"/>
                        </a:rPr>
                        <a:t>10.0%</a:t>
                      </a:r>
                    </a:p>
                  </a:txBody>
                  <a:tcPr marL="12700" marR="12700" marT="12700" marB="0" anchor="b"/>
                </a:tc>
                <a:tc>
                  <a:txBody>
                    <a:bodyPr/>
                    <a:lstStyle/>
                    <a:p>
                      <a:pPr algn="r" fontAlgn="b"/>
                      <a:r>
                        <a:rPr lang="en-US" sz="1100" b="0" i="0" u="none" strike="noStrike">
                          <a:solidFill>
                            <a:srgbClr val="000000"/>
                          </a:solidFill>
                          <a:latin typeface="Times New Roman"/>
                        </a:rPr>
                        <a:t>10.0%</a:t>
                      </a:r>
                    </a:p>
                  </a:txBody>
                  <a:tcPr marL="12700" marR="12700" marT="12700" marB="0" anchor="b"/>
                </a:tc>
                <a:tc>
                  <a:txBody>
                    <a:bodyPr/>
                    <a:lstStyle/>
                    <a:p>
                      <a:pPr algn="r" fontAlgn="b"/>
                      <a:r>
                        <a:rPr lang="en-US" sz="1100" b="0" i="0" u="none" strike="noStrike">
                          <a:solidFill>
                            <a:srgbClr val="000000"/>
                          </a:solidFill>
                          <a:latin typeface="Times New Roman"/>
                        </a:rPr>
                        <a:t>15.0%</a:t>
                      </a:r>
                    </a:p>
                  </a:txBody>
                  <a:tcPr marL="12700" marR="12700" marT="12700" marB="0" anchor="b"/>
                </a:tc>
                <a:tc>
                  <a:txBody>
                    <a:bodyPr/>
                    <a:lstStyle/>
                    <a:p>
                      <a:pPr algn="r" fontAlgn="b"/>
                      <a:r>
                        <a:rPr lang="en-US" sz="1100" b="0" i="0" u="none" strike="noStrike">
                          <a:solidFill>
                            <a:srgbClr val="000000"/>
                          </a:solidFill>
                          <a:latin typeface="Times New Roman"/>
                        </a:rPr>
                        <a:t>10%</a:t>
                      </a:r>
                    </a:p>
                  </a:txBody>
                  <a:tcPr marL="12700" marR="12700" marT="12700" marB="0" anchor="b"/>
                </a:tc>
                <a:tc>
                  <a:txBody>
                    <a:bodyPr/>
                    <a:lstStyle/>
                    <a:p>
                      <a:pPr algn="l" fontAlgn="b"/>
                      <a:r>
                        <a:rPr lang="en-US" sz="1100" b="0" i="0" u="none" strike="noStrike">
                          <a:solidFill>
                            <a:srgbClr val="000000"/>
                          </a:solidFill>
                          <a:latin typeface="Times New Roman"/>
                        </a:rPr>
                        <a:t>12% to 15%</a:t>
                      </a:r>
                    </a:p>
                  </a:txBody>
                  <a:tcPr marL="12700" marR="12700" marT="12700" marB="0" anchor="b"/>
                </a:tc>
                <a:tc>
                  <a:txBody>
                    <a:bodyPr/>
                    <a:lstStyle/>
                    <a:p>
                      <a:pPr algn="r" fontAlgn="b"/>
                      <a:r>
                        <a:rPr lang="en-US" sz="1100" b="0" i="0" u="none" strike="noStrike">
                          <a:solidFill>
                            <a:srgbClr val="000000"/>
                          </a:solidFill>
                          <a:latin typeface="Times New Roman"/>
                        </a:rPr>
                        <a:t>5.0%</a:t>
                      </a:r>
                    </a:p>
                  </a:txBody>
                  <a:tcPr marL="12700" marR="12700" marT="12700" marB="0" anchor="b"/>
                </a:tc>
                <a:tc>
                  <a:txBody>
                    <a:bodyPr/>
                    <a:lstStyle/>
                    <a:p>
                      <a:pPr algn="r" fontAlgn="b"/>
                      <a:r>
                        <a:rPr lang="en-US" sz="1100" b="0" i="0" u="none" strike="noStrike">
                          <a:solidFill>
                            <a:srgbClr val="000000"/>
                          </a:solidFill>
                          <a:latin typeface="Times New Roman"/>
                        </a:rPr>
                        <a:t>10.0%</a:t>
                      </a:r>
                    </a:p>
                  </a:txBody>
                  <a:tcPr marL="12700" marR="12700" marT="12700" marB="0" anchor="b"/>
                </a:tc>
                <a:tc>
                  <a:txBody>
                    <a:bodyPr/>
                    <a:lstStyle/>
                    <a:p>
                      <a:pPr algn="l" fontAlgn="b"/>
                      <a:r>
                        <a:rPr lang="en-US" sz="1100" b="0" i="0" u="none" strike="noStrike">
                          <a:solidFill>
                            <a:srgbClr val="000000"/>
                          </a:solidFill>
                          <a:latin typeface="Times New Roman"/>
                        </a:rPr>
                        <a:t>Up to 10%</a:t>
                      </a:r>
                    </a:p>
                  </a:txBody>
                  <a:tcPr marL="12700" marR="12700" marT="12700" marB="0" anchor="b"/>
                </a:tc>
                <a:tc>
                  <a:txBody>
                    <a:bodyPr/>
                    <a:lstStyle/>
                    <a:p>
                      <a:pPr algn="r" fontAlgn="b"/>
                      <a:r>
                        <a:rPr lang="en-US" sz="1100" b="0" i="0" u="none" strike="noStrike">
                          <a:solidFill>
                            <a:srgbClr val="000000"/>
                          </a:solidFill>
                          <a:latin typeface="Times New Roman"/>
                        </a:rPr>
                        <a:t>10%</a:t>
                      </a:r>
                    </a:p>
                  </a:txBody>
                  <a:tcPr marL="12700" marR="12700" marT="12700" marB="0" anchor="b"/>
                </a:tc>
              </a:tr>
              <a:tr h="370840">
                <a:tc>
                  <a:txBody>
                    <a:bodyPr/>
                    <a:lstStyle/>
                    <a:p>
                      <a:pPr algn="l" fontAlgn="b"/>
                      <a:r>
                        <a:rPr lang="en-US" sz="1100" b="0" i="0" u="none" strike="noStrike">
                          <a:solidFill>
                            <a:srgbClr val="000000"/>
                          </a:solidFill>
                          <a:latin typeface="Times New Roman"/>
                        </a:rPr>
                        <a:t>Voters in favor</a:t>
                      </a:r>
                    </a:p>
                  </a:txBody>
                  <a:tcPr marL="12700" marR="12700" marT="12700" marB="0" anchor="b"/>
                </a:tc>
                <a:tc>
                  <a:txBody>
                    <a:bodyPr/>
                    <a:lstStyle/>
                    <a:p>
                      <a:pPr algn="r" fontAlgn="b"/>
                      <a:r>
                        <a:rPr lang="en-US" sz="1100" b="0" i="0" u="none" strike="noStrike">
                          <a:solidFill>
                            <a:srgbClr val="000000"/>
                          </a:solidFill>
                          <a:latin typeface="Times New Roman"/>
                        </a:rPr>
                        <a:t>84.2%</a:t>
                      </a:r>
                    </a:p>
                  </a:txBody>
                  <a:tcPr marL="12700" marR="12700" marT="12700" marB="0" anchor="b"/>
                </a:tc>
                <a:tc>
                  <a:txBody>
                    <a:bodyPr/>
                    <a:lstStyle/>
                    <a:p>
                      <a:pPr algn="r" fontAlgn="b"/>
                      <a:r>
                        <a:rPr lang="en-US" sz="1100" b="0" i="0" u="none" strike="noStrike">
                          <a:solidFill>
                            <a:srgbClr val="000000"/>
                          </a:solidFill>
                          <a:latin typeface="Times New Roman"/>
                        </a:rPr>
                        <a:t>82.4%</a:t>
                      </a:r>
                    </a:p>
                  </a:txBody>
                  <a:tcPr marL="12700" marR="12700" marT="12700" marB="0" anchor="b"/>
                </a:tc>
                <a:tc>
                  <a:txBody>
                    <a:bodyPr/>
                    <a:lstStyle/>
                    <a:p>
                      <a:pPr algn="r" fontAlgn="b"/>
                      <a:r>
                        <a:rPr lang="en-US" sz="1100" b="0" i="0" u="none" strike="noStrike">
                          <a:solidFill>
                            <a:srgbClr val="000000"/>
                          </a:solidFill>
                          <a:latin typeface="Times New Roman"/>
                        </a:rPr>
                        <a:t>68.0%</a:t>
                      </a:r>
                    </a:p>
                  </a:txBody>
                  <a:tcPr marL="12700" marR="12700" marT="12700" marB="0" anchor="b"/>
                </a:tc>
                <a:tc>
                  <a:txBody>
                    <a:bodyPr/>
                    <a:lstStyle/>
                    <a:p>
                      <a:pPr algn="r" fontAlgn="b"/>
                      <a:r>
                        <a:rPr lang="en-US" sz="1100" b="0" i="0" u="none" strike="noStrike">
                          <a:solidFill>
                            <a:srgbClr val="000000"/>
                          </a:solidFill>
                          <a:latin typeface="Times New Roman"/>
                        </a:rPr>
                        <a:t>73.1%</a:t>
                      </a:r>
                    </a:p>
                  </a:txBody>
                  <a:tcPr marL="12700" marR="12700" marT="12700" marB="0" anchor="b"/>
                </a:tc>
                <a:tc>
                  <a:txBody>
                    <a:bodyPr/>
                    <a:lstStyle/>
                    <a:p>
                      <a:pPr algn="r" fontAlgn="b"/>
                      <a:r>
                        <a:rPr lang="en-US" sz="1100" b="0" i="0" u="none" strike="noStrike" dirty="0">
                          <a:solidFill>
                            <a:srgbClr val="000000"/>
                          </a:solidFill>
                          <a:latin typeface="Times New Roman"/>
                        </a:rPr>
                        <a:t>70.8%</a:t>
                      </a:r>
                    </a:p>
                  </a:txBody>
                  <a:tcPr marL="12700" marR="12700" marT="12700" marB="0" anchor="b"/>
                </a:tc>
                <a:tc>
                  <a:txBody>
                    <a:bodyPr/>
                    <a:lstStyle/>
                    <a:p>
                      <a:pPr algn="r" fontAlgn="b"/>
                      <a:r>
                        <a:rPr lang="en-US" sz="1100" b="0" i="0" u="none" strike="noStrike">
                          <a:solidFill>
                            <a:srgbClr val="000000"/>
                          </a:solidFill>
                          <a:latin typeface="Times New Roman"/>
                        </a:rPr>
                        <a:t>68.5%</a:t>
                      </a:r>
                    </a:p>
                  </a:txBody>
                  <a:tcPr marL="12700" marR="12700" marT="12700" marB="0" anchor="b"/>
                </a:tc>
                <a:tc>
                  <a:txBody>
                    <a:bodyPr/>
                    <a:lstStyle/>
                    <a:p>
                      <a:pPr algn="r" fontAlgn="b"/>
                      <a:r>
                        <a:rPr lang="en-US" sz="1100" b="0" i="0" u="none" strike="noStrike">
                          <a:solidFill>
                            <a:srgbClr val="000000"/>
                          </a:solidFill>
                          <a:latin typeface="Times New Roman"/>
                        </a:rPr>
                        <a:t>78.2%</a:t>
                      </a:r>
                    </a:p>
                  </a:txBody>
                  <a:tcPr marL="12700" marR="12700" marT="12700" marB="0" anchor="b"/>
                </a:tc>
                <a:tc>
                  <a:txBody>
                    <a:bodyPr/>
                    <a:lstStyle/>
                    <a:p>
                      <a:pPr algn="r" fontAlgn="b"/>
                      <a:r>
                        <a:rPr lang="en-US" sz="1100" b="0" i="0" u="none" strike="noStrike">
                          <a:solidFill>
                            <a:srgbClr val="000000"/>
                          </a:solidFill>
                          <a:latin typeface="Times New Roman"/>
                        </a:rPr>
                        <a:t>71.8%</a:t>
                      </a:r>
                    </a:p>
                  </a:txBody>
                  <a:tcPr marL="12700" marR="12700" marT="12700" marB="0" anchor="b"/>
                </a:tc>
                <a:tc>
                  <a:txBody>
                    <a:bodyPr/>
                    <a:lstStyle/>
                    <a:p>
                      <a:pPr algn="r" fontAlgn="b"/>
                      <a:r>
                        <a:rPr lang="en-US" sz="1100" b="0" i="0" u="none" strike="noStrike">
                          <a:solidFill>
                            <a:srgbClr val="000000"/>
                          </a:solidFill>
                          <a:latin typeface="Times New Roman"/>
                        </a:rPr>
                        <a:t>77.7%</a:t>
                      </a:r>
                    </a:p>
                  </a:txBody>
                  <a:tcPr marL="12700" marR="12700" marT="12700" marB="0" anchor="b"/>
                </a:tc>
                <a:tc>
                  <a:txBody>
                    <a:bodyPr/>
                    <a:lstStyle/>
                    <a:p>
                      <a:pPr algn="r" fontAlgn="b"/>
                      <a:r>
                        <a:rPr lang="en-US" sz="1100" b="0" i="0" u="none" strike="noStrike" dirty="0">
                          <a:solidFill>
                            <a:srgbClr val="000000"/>
                          </a:solidFill>
                          <a:latin typeface="Times New Roman"/>
                        </a:rPr>
                        <a:t>66.7%</a:t>
                      </a:r>
                    </a:p>
                  </a:txBody>
                  <a:tcPr marL="12700" marR="12700" marT="12700" marB="0" anchor="b"/>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6" name="TextBox 5"/>
          <p:cNvSpPr txBox="1"/>
          <p:nvPr/>
        </p:nvSpPr>
        <p:spPr>
          <a:xfrm>
            <a:off x="1981200" y="1417638"/>
            <a:ext cx="4557658" cy="523220"/>
          </a:xfrm>
          <a:prstGeom prst="rect">
            <a:avLst/>
          </a:prstGeom>
          <a:noFill/>
        </p:spPr>
        <p:txBody>
          <a:bodyPr wrap="none" rtlCol="0">
            <a:spAutoFit/>
          </a:bodyPr>
          <a:lstStyle/>
          <a:p>
            <a:r>
              <a:rPr lang="en-US" sz="2800" dirty="0" smtClean="0"/>
              <a:t>Retail rates from 2.5 % to 15%</a:t>
            </a:r>
            <a:endParaRPr lang="en-US" sz="2800" dirty="0"/>
          </a:p>
        </p:txBody>
      </p:sp>
      <p:sp>
        <p:nvSpPr>
          <p:cNvPr id="8" name="TextBox 7"/>
          <p:cNvSpPr txBox="1"/>
          <p:nvPr/>
        </p:nvSpPr>
        <p:spPr>
          <a:xfrm>
            <a:off x="1981200" y="4963924"/>
            <a:ext cx="4698923" cy="892552"/>
          </a:xfrm>
          <a:prstGeom prst="rect">
            <a:avLst/>
          </a:prstGeom>
          <a:noFill/>
        </p:spPr>
        <p:txBody>
          <a:bodyPr wrap="none" rtlCol="0">
            <a:spAutoFit/>
          </a:bodyPr>
          <a:lstStyle/>
          <a:p>
            <a:r>
              <a:rPr lang="en-US" sz="2600" dirty="0" smtClean="0"/>
              <a:t>Visible at “Laws to Tax,” page 257 </a:t>
            </a:r>
          </a:p>
          <a:p>
            <a:endParaRPr lang="en-US" sz="2600" dirty="0"/>
          </a:p>
        </p:txBody>
      </p:sp>
      <p:pic>
        <p:nvPicPr>
          <p:cNvPr id="7" name="Picture 6"/>
          <p:cNvPicPr>
            <a:picLocks noChangeAspect="1"/>
          </p:cNvPicPr>
          <p:nvPr/>
        </p:nvPicPr>
        <p:blipFill>
          <a:blip r:embed="rId3"/>
          <a:stretch>
            <a:fillRect/>
          </a:stretch>
        </p:blipFill>
        <p:spPr>
          <a:xfrm>
            <a:off x="7158937" y="4544824"/>
            <a:ext cx="1527858" cy="8382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a:bodyPr>
          <a:lstStyle/>
          <a:p>
            <a:r>
              <a:rPr lang="en-US" dirty="0" smtClean="0"/>
              <a:t>“Laws” </a:t>
            </a:r>
            <a:r>
              <a:rPr lang="en-US" dirty="0" err="1" smtClean="0"/>
              <a:t>p</a:t>
            </a:r>
            <a:r>
              <a:rPr lang="en-US" dirty="0" smtClean="0"/>
              <a:t>. 257:  Non-price tax bases</a:t>
            </a:r>
            <a:endParaRPr lang="en-US" dirty="0"/>
          </a:p>
        </p:txBody>
      </p:sp>
      <p:graphicFrame>
        <p:nvGraphicFramePr>
          <p:cNvPr id="5" name="Content Placeholder 4"/>
          <p:cNvGraphicFramePr>
            <a:graphicFrameLocks noGrp="1"/>
          </p:cNvGraphicFramePr>
          <p:nvPr>
            <p:ph idx="1"/>
          </p:nvPr>
        </p:nvGraphicFramePr>
        <p:xfrm>
          <a:off x="457200" y="1905000"/>
          <a:ext cx="8229595" cy="3361844"/>
        </p:xfrm>
        <a:graphic>
          <a:graphicData uri="http://schemas.openxmlformats.org/drawingml/2006/table">
            <a:tbl>
              <a:tblPr firstRow="1" bandRow="1">
                <a:tableStyleId>{5C22544A-7EE6-4342-B048-85BDC9FD1C3A}</a:tableStyleId>
              </a:tblPr>
              <a:tblGrid>
                <a:gridCol w="748145"/>
                <a:gridCol w="748145"/>
                <a:gridCol w="748145"/>
                <a:gridCol w="748145"/>
                <a:gridCol w="748145"/>
                <a:gridCol w="748145"/>
                <a:gridCol w="748145"/>
                <a:gridCol w="748145"/>
                <a:gridCol w="748145"/>
                <a:gridCol w="748145"/>
                <a:gridCol w="748145"/>
              </a:tblGrid>
              <a:tr h="325886">
                <a:tc>
                  <a:txBody>
                    <a:bodyPr/>
                    <a:lstStyle/>
                    <a:p>
                      <a:pPr algn="l" fontAlgn="b"/>
                      <a:r>
                        <a:rPr lang="en-US" sz="1100" b="0" i="0" u="none" strike="noStrike" dirty="0">
                          <a:solidFill>
                            <a:srgbClr val="000000"/>
                          </a:solidFill>
                          <a:latin typeface="Times New Roman"/>
                        </a:rPr>
                        <a:t>City</a:t>
                      </a:r>
                    </a:p>
                  </a:txBody>
                  <a:tcPr marL="12700" marR="12700" marT="12700" marB="0" anchor="b"/>
                </a:tc>
                <a:tc>
                  <a:txBody>
                    <a:bodyPr/>
                    <a:lstStyle/>
                    <a:p>
                      <a:pPr algn="l" fontAlgn="b"/>
                      <a:r>
                        <a:rPr lang="en-US" sz="1100" b="0" i="0" u="none" strike="noStrike">
                          <a:solidFill>
                            <a:srgbClr val="000000"/>
                          </a:solidFill>
                          <a:latin typeface="Times New Roman"/>
                        </a:rPr>
                        <a:t>Albany</a:t>
                      </a:r>
                    </a:p>
                  </a:txBody>
                  <a:tcPr marL="12700" marR="12700" marT="12700" marB="0" anchor="b"/>
                </a:tc>
                <a:tc>
                  <a:txBody>
                    <a:bodyPr/>
                    <a:lstStyle/>
                    <a:p>
                      <a:pPr algn="l" fontAlgn="b"/>
                      <a:r>
                        <a:rPr lang="en-US" sz="1100" b="0" i="0" u="none" strike="noStrike">
                          <a:solidFill>
                            <a:srgbClr val="000000"/>
                          </a:solidFill>
                          <a:latin typeface="Times New Roman"/>
                        </a:rPr>
                        <a:t>Berkeley</a:t>
                      </a:r>
                    </a:p>
                  </a:txBody>
                  <a:tcPr marL="12700" marR="12700" marT="12700" marB="0" anchor="b"/>
                </a:tc>
                <a:tc>
                  <a:txBody>
                    <a:bodyPr/>
                    <a:lstStyle/>
                    <a:p>
                      <a:pPr algn="l" fontAlgn="b"/>
                      <a:r>
                        <a:rPr lang="en-US" sz="1100" b="0" i="0" u="none" strike="noStrike">
                          <a:solidFill>
                            <a:srgbClr val="000000"/>
                          </a:solidFill>
                          <a:latin typeface="Times New Roman"/>
                        </a:rPr>
                        <a:t>Berkeley</a:t>
                      </a:r>
                    </a:p>
                  </a:txBody>
                  <a:tcPr marL="12700" marR="12700" marT="12700" marB="0" anchor="b"/>
                </a:tc>
                <a:tc>
                  <a:txBody>
                    <a:bodyPr/>
                    <a:lstStyle/>
                    <a:p>
                      <a:pPr algn="l" fontAlgn="b"/>
                      <a:r>
                        <a:rPr lang="en-US" sz="1100" b="0" i="0" u="none" strike="noStrike">
                          <a:solidFill>
                            <a:srgbClr val="000000"/>
                          </a:solidFill>
                          <a:latin typeface="Times New Roman"/>
                        </a:rPr>
                        <a:t>Long Beach </a:t>
                      </a:r>
                    </a:p>
                  </a:txBody>
                  <a:tcPr marL="12700" marR="12700" marT="12700" marB="0" anchor="b"/>
                </a:tc>
                <a:tc>
                  <a:txBody>
                    <a:bodyPr/>
                    <a:lstStyle/>
                    <a:p>
                      <a:pPr algn="l" fontAlgn="b"/>
                      <a:r>
                        <a:rPr lang="en-US" sz="1100" b="0" i="0" u="none" strike="noStrike">
                          <a:solidFill>
                            <a:srgbClr val="000000"/>
                          </a:solidFill>
                          <a:latin typeface="Times New Roman"/>
                        </a:rPr>
                        <a:t>Long Beach </a:t>
                      </a:r>
                    </a:p>
                  </a:txBody>
                  <a:tcPr marL="12700" marR="12700" marT="12700" marB="0" anchor="b"/>
                </a:tc>
                <a:tc>
                  <a:txBody>
                    <a:bodyPr/>
                    <a:lstStyle/>
                    <a:p>
                      <a:pPr algn="l" fontAlgn="b"/>
                      <a:r>
                        <a:rPr lang="en-US" sz="1100" b="0" i="0" u="none" strike="noStrike">
                          <a:solidFill>
                            <a:srgbClr val="000000"/>
                          </a:solidFill>
                          <a:latin typeface="Times New Roman"/>
                        </a:rPr>
                        <a:t>Rancho Cordova H</a:t>
                      </a:r>
                    </a:p>
                  </a:txBody>
                  <a:tcPr marL="12700" marR="12700" marT="12700" marB="0" anchor="b"/>
                </a:tc>
                <a:tc>
                  <a:txBody>
                    <a:bodyPr/>
                    <a:lstStyle/>
                    <a:p>
                      <a:pPr algn="l" fontAlgn="b"/>
                      <a:r>
                        <a:rPr lang="en-US" sz="1100" b="0" i="0" u="none" strike="noStrike">
                          <a:solidFill>
                            <a:srgbClr val="000000"/>
                          </a:solidFill>
                          <a:latin typeface="Times New Roman"/>
                        </a:rPr>
                        <a:t>Rancho Cordova O</a:t>
                      </a:r>
                    </a:p>
                  </a:txBody>
                  <a:tcPr marL="12700" marR="12700" marT="12700" marB="0" anchor="b"/>
                </a:tc>
                <a:tc>
                  <a:txBody>
                    <a:bodyPr/>
                    <a:lstStyle/>
                    <a:p>
                      <a:pPr algn="l" fontAlgn="b"/>
                      <a:r>
                        <a:rPr lang="en-US" sz="1100" b="0" i="0" u="none" strike="noStrike">
                          <a:solidFill>
                            <a:srgbClr val="000000"/>
                          </a:solidFill>
                          <a:latin typeface="Times New Roman"/>
                        </a:rPr>
                        <a:t>Rancho Cordova O</a:t>
                      </a:r>
                    </a:p>
                  </a:txBody>
                  <a:tcPr marL="12700" marR="12700" marT="12700" marB="0" anchor="b"/>
                </a:tc>
                <a:tc>
                  <a:txBody>
                    <a:bodyPr/>
                    <a:lstStyle/>
                    <a:p>
                      <a:pPr algn="l" fontAlgn="b"/>
                      <a:r>
                        <a:rPr lang="en-US" sz="1100" b="0" i="0" u="none" strike="noStrike">
                          <a:solidFill>
                            <a:srgbClr val="000000"/>
                          </a:solidFill>
                          <a:latin typeface="Times New Roman"/>
                        </a:rPr>
                        <a:t>Rancho Cordova O</a:t>
                      </a:r>
                    </a:p>
                  </a:txBody>
                  <a:tcPr marL="12700" marR="12700" marT="12700" marB="0" anchor="b"/>
                </a:tc>
                <a:tc>
                  <a:txBody>
                    <a:bodyPr/>
                    <a:lstStyle/>
                    <a:p>
                      <a:pPr algn="l" fontAlgn="b"/>
                      <a:r>
                        <a:rPr lang="en-US" sz="1100" b="0" i="0" u="none" strike="noStrike">
                          <a:solidFill>
                            <a:srgbClr val="000000"/>
                          </a:solidFill>
                          <a:latin typeface="Times New Roman"/>
                        </a:rPr>
                        <a:t>Rancho Cordova O</a:t>
                      </a:r>
                    </a:p>
                  </a:txBody>
                  <a:tcPr marL="12700" marR="12700" marT="12700" marB="0" anchor="b"/>
                </a:tc>
              </a:tr>
              <a:tr h="718820">
                <a:tc>
                  <a:txBody>
                    <a:bodyPr/>
                    <a:lstStyle/>
                    <a:p>
                      <a:pPr algn="l" fontAlgn="b"/>
                      <a:r>
                        <a:rPr lang="en-US" sz="1100" b="0" i="0" u="none" strike="noStrike">
                          <a:solidFill>
                            <a:srgbClr val="000000"/>
                          </a:solidFill>
                          <a:latin typeface="Times New Roman"/>
                        </a:rPr>
                        <a:t>Square footage taxpayer </a:t>
                      </a:r>
                    </a:p>
                  </a:txBody>
                  <a:tcPr marL="12700" marR="12700" marT="12700" marB="0" anchor="b"/>
                </a:tc>
                <a:tc>
                  <a:txBody>
                    <a:bodyPr/>
                    <a:lstStyle/>
                    <a:p>
                      <a:pPr algn="l" fontAlgn="b"/>
                      <a:r>
                        <a:rPr lang="en-US" sz="1100" b="0" i="0" u="none" strike="noStrike">
                          <a:solidFill>
                            <a:srgbClr val="000000"/>
                          </a:solidFill>
                          <a:latin typeface="Times New Roman"/>
                        </a:rPr>
                        <a:t>Non profits</a:t>
                      </a:r>
                    </a:p>
                  </a:txBody>
                  <a:tcPr marL="12700" marR="12700" marT="12700" marB="0" anchor="b"/>
                </a:tc>
                <a:tc>
                  <a:txBody>
                    <a:bodyPr/>
                    <a:lstStyle/>
                    <a:p>
                      <a:pPr algn="l" fontAlgn="b"/>
                      <a:r>
                        <a:rPr lang="en-US" sz="1100" b="0" i="0" u="none" strike="noStrike">
                          <a:solidFill>
                            <a:srgbClr val="000000"/>
                          </a:solidFill>
                          <a:latin typeface="Times New Roman"/>
                        </a:rPr>
                        <a:t>Non-profit medical marijuana operations</a:t>
                      </a:r>
                    </a:p>
                  </a:txBody>
                  <a:tcPr marL="12700" marR="12700" marT="12700" marB="0" anchor="b"/>
                </a:tc>
                <a:tc>
                  <a:txBody>
                    <a:bodyPr/>
                    <a:lstStyle/>
                    <a:p>
                      <a:pPr algn="l" fontAlgn="b"/>
                      <a:r>
                        <a:rPr lang="en-US" sz="1100" b="0" i="0" u="none" strike="noStrike">
                          <a:solidFill>
                            <a:srgbClr val="000000"/>
                          </a:solidFill>
                          <a:latin typeface="Times New Roman"/>
                        </a:rPr>
                        <a:t>Non-profit medical marijuana operations</a:t>
                      </a:r>
                    </a:p>
                  </a:txBody>
                  <a:tcPr marL="12700" marR="12700" marT="12700" marB="0" anchor="b"/>
                </a:tc>
                <a:tc>
                  <a:txBody>
                    <a:bodyPr/>
                    <a:lstStyle/>
                    <a:p>
                      <a:pPr algn="l" fontAlgn="b"/>
                      <a:r>
                        <a:rPr lang="en-US" sz="1100" b="0" i="0" u="none" strike="noStrike" dirty="0">
                          <a:solidFill>
                            <a:srgbClr val="000000"/>
                          </a:solidFill>
                          <a:latin typeface="Times New Roman"/>
                        </a:rPr>
                        <a:t>All for-profits</a:t>
                      </a:r>
                    </a:p>
                  </a:txBody>
                  <a:tcPr marL="12700" marR="12700" marT="12700" marB="0" anchor="b"/>
                </a:tc>
                <a:tc>
                  <a:txBody>
                    <a:bodyPr/>
                    <a:lstStyle/>
                    <a:p>
                      <a:pPr algn="l" fontAlgn="b"/>
                      <a:r>
                        <a:rPr lang="en-US" sz="1100" b="0" i="0" u="none" strike="noStrike" dirty="0">
                          <a:solidFill>
                            <a:srgbClr val="000000"/>
                          </a:solidFill>
                          <a:latin typeface="Times New Roman"/>
                        </a:rPr>
                        <a:t>All not for-profits</a:t>
                      </a:r>
                    </a:p>
                  </a:txBody>
                  <a:tcPr marL="12700" marR="12700" marT="12700" marB="0" anchor="b"/>
                </a:tc>
                <a:tc>
                  <a:txBody>
                    <a:bodyPr/>
                    <a:lstStyle/>
                    <a:p>
                      <a:pPr algn="l" fontAlgn="b"/>
                      <a:r>
                        <a:rPr lang="en-US" sz="1100" b="0" i="0" u="none" strike="noStrike">
                          <a:solidFill>
                            <a:srgbClr val="000000"/>
                          </a:solidFill>
                          <a:latin typeface="Times New Roman"/>
                        </a:rPr>
                        <a:t>Nonprofit entities</a:t>
                      </a:r>
                    </a:p>
                  </a:txBody>
                  <a:tcPr marL="12700" marR="12700" marT="12700" marB="0" anchor="b"/>
                </a:tc>
                <a:tc>
                  <a:txBody>
                    <a:bodyPr/>
                    <a:lstStyle/>
                    <a:p>
                      <a:pPr algn="l" fontAlgn="b"/>
                      <a:r>
                        <a:rPr lang="en-US" sz="1100" b="0" i="0" u="none" strike="noStrike">
                          <a:solidFill>
                            <a:srgbClr val="000000"/>
                          </a:solidFill>
                          <a:latin typeface="Times New Roman"/>
                        </a:rPr>
                        <a:t>Individuals</a:t>
                      </a:r>
                    </a:p>
                  </a:txBody>
                  <a:tcPr marL="12700" marR="12700" marT="12700" marB="0" anchor="b"/>
                </a:tc>
                <a:tc>
                  <a:txBody>
                    <a:bodyPr/>
                    <a:lstStyle/>
                    <a:p>
                      <a:pPr algn="l" fontAlgn="b"/>
                      <a:r>
                        <a:rPr lang="en-US" sz="1100" b="0" i="0" u="none" strike="noStrike">
                          <a:solidFill>
                            <a:srgbClr val="000000"/>
                          </a:solidFill>
                          <a:latin typeface="Times New Roman"/>
                        </a:rPr>
                        <a:t>Individuals</a:t>
                      </a:r>
                    </a:p>
                  </a:txBody>
                  <a:tcPr marL="12700" marR="12700" marT="12700" marB="0" anchor="b"/>
                </a:tc>
                <a:tc>
                  <a:txBody>
                    <a:bodyPr/>
                    <a:lstStyle/>
                    <a:p>
                      <a:pPr algn="l" fontAlgn="b"/>
                      <a:r>
                        <a:rPr lang="en-US" sz="1100" b="0" i="0" u="none" strike="noStrike">
                          <a:solidFill>
                            <a:srgbClr val="000000"/>
                          </a:solidFill>
                          <a:latin typeface="Times New Roman"/>
                        </a:rPr>
                        <a:t>Individuals</a:t>
                      </a:r>
                    </a:p>
                  </a:txBody>
                  <a:tcPr marL="12700" marR="12700" marT="12700" marB="0" anchor="b"/>
                </a:tc>
                <a:tc>
                  <a:txBody>
                    <a:bodyPr/>
                    <a:lstStyle/>
                    <a:p>
                      <a:pPr algn="l" fontAlgn="b"/>
                      <a:r>
                        <a:rPr lang="en-US" sz="1100" b="0" i="0" u="none" strike="noStrike" dirty="0">
                          <a:solidFill>
                            <a:srgbClr val="000000"/>
                          </a:solidFill>
                          <a:latin typeface="Times New Roman"/>
                        </a:rPr>
                        <a:t>Individuals</a:t>
                      </a:r>
                    </a:p>
                  </a:txBody>
                  <a:tcPr marL="12700" marR="12700" marT="12700" marB="0" anchor="b"/>
                </a:tc>
              </a:tr>
              <a:tr h="808071">
                <a:tc>
                  <a:txBody>
                    <a:bodyPr/>
                    <a:lstStyle/>
                    <a:p>
                      <a:pPr algn="l" fontAlgn="b"/>
                      <a:r>
                        <a:rPr lang="en-US" sz="1100" b="0" i="0" u="none" strike="noStrike">
                          <a:solidFill>
                            <a:srgbClr val="000000"/>
                          </a:solidFill>
                          <a:latin typeface="Times New Roman"/>
                        </a:rPr>
                        <a:t>Square footage base</a:t>
                      </a:r>
                    </a:p>
                  </a:txBody>
                  <a:tcPr marL="12700" marR="12700" marT="12700" marB="0" anchor="b"/>
                </a:tc>
                <a:tc>
                  <a:txBody>
                    <a:bodyPr/>
                    <a:lstStyle/>
                    <a:p>
                      <a:pPr algn="l" fontAlgn="b"/>
                      <a:r>
                        <a:rPr lang="en-US" sz="1100" b="0" i="0" u="none" strike="noStrike">
                          <a:solidFill>
                            <a:srgbClr val="000000"/>
                          </a:solidFill>
                          <a:latin typeface="Times New Roman"/>
                        </a:rPr>
                        <a:t>All indoor space</a:t>
                      </a:r>
                    </a:p>
                  </a:txBody>
                  <a:tcPr marL="12700" marR="12700" marT="12700" marB="0" anchor="b"/>
                </a:tc>
                <a:tc>
                  <a:txBody>
                    <a:bodyPr/>
                    <a:lstStyle/>
                    <a:p>
                      <a:pPr algn="l" fontAlgn="b"/>
                      <a:r>
                        <a:rPr lang="en-US" sz="1100" b="0" i="0" u="none" strike="noStrike" dirty="0">
                          <a:solidFill>
                            <a:srgbClr val="000000"/>
                          </a:solidFill>
                          <a:latin typeface="Times New Roman"/>
                        </a:rPr>
                        <a:t>All property up to 3000 ft²</a:t>
                      </a:r>
                    </a:p>
                  </a:txBody>
                  <a:tcPr marL="12700" marR="12700" marT="12700" marB="0" anchor="b"/>
                </a:tc>
                <a:tc>
                  <a:txBody>
                    <a:bodyPr/>
                    <a:lstStyle/>
                    <a:p>
                      <a:pPr algn="l" fontAlgn="b"/>
                      <a:r>
                        <a:rPr lang="en-US" sz="1100" b="0" i="0" u="none" strike="noStrike">
                          <a:solidFill>
                            <a:srgbClr val="000000"/>
                          </a:solidFill>
                          <a:latin typeface="Times New Roman"/>
                        </a:rPr>
                        <a:t>All property 3000 ft² and over</a:t>
                      </a:r>
                    </a:p>
                  </a:txBody>
                  <a:tcPr marL="12700" marR="12700" marT="12700" marB="0" anchor="b"/>
                </a:tc>
                <a:tc>
                  <a:txBody>
                    <a:bodyPr/>
                    <a:lstStyle/>
                    <a:p>
                      <a:pPr algn="l" fontAlgn="b"/>
                      <a:r>
                        <a:rPr lang="en-US" sz="1100" b="0" i="0" u="none" strike="noStrike" dirty="0">
                          <a:solidFill>
                            <a:srgbClr val="000000"/>
                          </a:solidFill>
                          <a:latin typeface="Times New Roman"/>
                        </a:rPr>
                        <a:t>All indoor space</a:t>
                      </a:r>
                    </a:p>
                  </a:txBody>
                  <a:tcPr marL="12700" marR="12700" marT="12700" marB="0" anchor="b"/>
                </a:tc>
                <a:tc>
                  <a:txBody>
                    <a:bodyPr/>
                    <a:lstStyle/>
                    <a:p>
                      <a:pPr algn="l" fontAlgn="b"/>
                      <a:r>
                        <a:rPr lang="en-US" sz="1100" b="0" i="0" u="none" strike="noStrike">
                          <a:solidFill>
                            <a:srgbClr val="000000"/>
                          </a:solidFill>
                          <a:latin typeface="Times New Roman"/>
                        </a:rPr>
                        <a:t>All indoor space</a:t>
                      </a:r>
                    </a:p>
                  </a:txBody>
                  <a:tcPr marL="12700" marR="12700" marT="12700" marB="0" anchor="b"/>
                </a:tc>
                <a:tc>
                  <a:txBody>
                    <a:bodyPr/>
                    <a:lstStyle/>
                    <a:p>
                      <a:pPr algn="l" fontAlgn="b"/>
                      <a:r>
                        <a:rPr lang="en-US" sz="1100" b="0" i="0" u="none" strike="noStrike">
                          <a:solidFill>
                            <a:srgbClr val="000000"/>
                          </a:solidFill>
                          <a:latin typeface="Times New Roman"/>
                        </a:rPr>
                        <a:t>All indoor space</a:t>
                      </a:r>
                    </a:p>
                  </a:txBody>
                  <a:tcPr marL="12700" marR="12700" marT="12700" marB="0" anchor="b"/>
                </a:tc>
                <a:tc>
                  <a:txBody>
                    <a:bodyPr/>
                    <a:lstStyle/>
                    <a:p>
                      <a:pPr algn="l" fontAlgn="b"/>
                      <a:r>
                        <a:rPr lang="en-US" sz="1100" b="0" i="0" u="none" strike="noStrike" dirty="0">
                          <a:solidFill>
                            <a:srgbClr val="000000"/>
                          </a:solidFill>
                          <a:latin typeface="Times New Roman"/>
                        </a:rPr>
                        <a:t>Indoor cultivated areas up to 25ft²</a:t>
                      </a:r>
                    </a:p>
                  </a:txBody>
                  <a:tcPr marL="12700" marR="12700" marT="12700" marB="0" anchor="b"/>
                </a:tc>
                <a:tc>
                  <a:txBody>
                    <a:bodyPr/>
                    <a:lstStyle/>
                    <a:p>
                      <a:pPr algn="l" fontAlgn="b"/>
                      <a:r>
                        <a:rPr lang="en-US" sz="1100" b="0" i="0" u="none" strike="noStrike" dirty="0">
                          <a:solidFill>
                            <a:srgbClr val="000000"/>
                          </a:solidFill>
                          <a:latin typeface="Times New Roman"/>
                        </a:rPr>
                        <a:t>Indoor cultivated areas 25ft² and over</a:t>
                      </a:r>
                    </a:p>
                  </a:txBody>
                  <a:tcPr marL="12700" marR="12700" marT="12700" marB="0" anchor="b"/>
                </a:tc>
                <a:tc>
                  <a:txBody>
                    <a:bodyPr/>
                    <a:lstStyle/>
                    <a:p>
                      <a:pPr algn="l" fontAlgn="b"/>
                      <a:r>
                        <a:rPr lang="en-US" sz="1100" b="0" i="0" u="none" strike="noStrike" dirty="0">
                          <a:solidFill>
                            <a:srgbClr val="000000"/>
                          </a:solidFill>
                          <a:latin typeface="Times New Roman"/>
                        </a:rPr>
                        <a:t>Outdoor cultivated areas up to 25ft²</a:t>
                      </a:r>
                    </a:p>
                  </a:txBody>
                  <a:tcPr marL="12700" marR="12700" marT="12700" marB="0" anchor="b"/>
                </a:tc>
                <a:tc>
                  <a:txBody>
                    <a:bodyPr/>
                    <a:lstStyle/>
                    <a:p>
                      <a:pPr algn="l" fontAlgn="b"/>
                      <a:r>
                        <a:rPr lang="en-US" sz="1100" b="0" i="0" u="none" strike="noStrike" dirty="0">
                          <a:solidFill>
                            <a:srgbClr val="000000"/>
                          </a:solidFill>
                          <a:latin typeface="Times New Roman"/>
                        </a:rPr>
                        <a:t>Outdoor cultivated areas  25ft² and over</a:t>
                      </a:r>
                    </a:p>
                  </a:txBody>
                  <a:tcPr marL="12700" marR="12700" marT="12700" marB="0" anchor="b"/>
                </a:tc>
              </a:tr>
              <a:tr h="609809">
                <a:tc>
                  <a:txBody>
                    <a:bodyPr/>
                    <a:lstStyle/>
                    <a:p>
                      <a:pPr algn="l" fontAlgn="b"/>
                      <a:r>
                        <a:rPr lang="en-US" sz="1100" b="0" i="0" u="none" strike="noStrike" dirty="0">
                          <a:solidFill>
                            <a:srgbClr val="000000"/>
                          </a:solidFill>
                          <a:latin typeface="Times New Roman"/>
                        </a:rPr>
                        <a:t>Square footage tax rate</a:t>
                      </a:r>
                    </a:p>
                  </a:txBody>
                  <a:tcPr marL="12700" marR="12700" marT="12700" marB="0" anchor="b"/>
                </a:tc>
                <a:tc>
                  <a:txBody>
                    <a:bodyPr/>
                    <a:lstStyle/>
                    <a:p>
                      <a:pPr algn="l" fontAlgn="b"/>
                      <a:r>
                        <a:rPr lang="en-US" sz="1100" b="0" i="0" u="none" strike="noStrike">
                          <a:solidFill>
                            <a:srgbClr val="000000"/>
                          </a:solidFill>
                          <a:latin typeface="Times New Roman"/>
                        </a:rPr>
                        <a:t>$25/ft²</a:t>
                      </a:r>
                    </a:p>
                  </a:txBody>
                  <a:tcPr marL="12700" marR="12700" marT="12700" marB="0" anchor="b"/>
                </a:tc>
                <a:tc>
                  <a:txBody>
                    <a:bodyPr/>
                    <a:lstStyle/>
                    <a:p>
                      <a:pPr algn="l" fontAlgn="b"/>
                      <a:r>
                        <a:rPr lang="en-US" sz="1100" b="0" i="0" u="none" strike="noStrike">
                          <a:solidFill>
                            <a:srgbClr val="000000"/>
                          </a:solidFill>
                          <a:latin typeface="Times New Roman"/>
                        </a:rPr>
                        <a:t>$25/ft²</a:t>
                      </a:r>
                    </a:p>
                  </a:txBody>
                  <a:tcPr marL="12700" marR="12700" marT="12700" marB="0" anchor="b"/>
                </a:tc>
                <a:tc>
                  <a:txBody>
                    <a:bodyPr/>
                    <a:lstStyle/>
                    <a:p>
                      <a:pPr algn="l" fontAlgn="b"/>
                      <a:r>
                        <a:rPr lang="en-US" sz="1100" b="0" i="0" u="none" strike="noStrike">
                          <a:solidFill>
                            <a:srgbClr val="000000"/>
                          </a:solidFill>
                          <a:latin typeface="Times New Roman"/>
                        </a:rPr>
                        <a:t>$10/ft² </a:t>
                      </a:r>
                    </a:p>
                  </a:txBody>
                  <a:tcPr marL="12700" marR="12700" marT="12700" marB="0" anchor="b"/>
                </a:tc>
                <a:tc>
                  <a:txBody>
                    <a:bodyPr/>
                    <a:lstStyle/>
                    <a:p>
                      <a:pPr algn="l" fontAlgn="b"/>
                      <a:r>
                        <a:rPr lang="en-US" sz="1100" b="0" i="0" u="none" strike="noStrike">
                          <a:solidFill>
                            <a:srgbClr val="000000"/>
                          </a:solidFill>
                          <a:latin typeface="Times New Roman"/>
                        </a:rPr>
                        <a:t>$25/ft² indexed</a:t>
                      </a:r>
                    </a:p>
                  </a:txBody>
                  <a:tcPr marL="12700" marR="12700" marT="12700" marB="0" anchor="b"/>
                </a:tc>
                <a:tc>
                  <a:txBody>
                    <a:bodyPr/>
                    <a:lstStyle/>
                    <a:p>
                      <a:pPr algn="l" fontAlgn="b"/>
                      <a:r>
                        <a:rPr lang="en-US" sz="1100" b="0" i="0" u="none" strike="noStrike">
                          <a:solidFill>
                            <a:srgbClr val="000000"/>
                          </a:solidFill>
                          <a:latin typeface="Times New Roman"/>
                        </a:rPr>
                        <a:t>$10/ft² indexed</a:t>
                      </a:r>
                    </a:p>
                  </a:txBody>
                  <a:tcPr marL="12700" marR="12700" marT="12700" marB="0" anchor="b"/>
                </a:tc>
                <a:tc>
                  <a:txBody>
                    <a:bodyPr/>
                    <a:lstStyle/>
                    <a:p>
                      <a:pPr algn="l" fontAlgn="b"/>
                      <a:r>
                        <a:rPr lang="en-US" sz="1100" b="0" i="0" u="none" strike="noStrike">
                          <a:solidFill>
                            <a:srgbClr val="000000"/>
                          </a:solidFill>
                          <a:latin typeface="Times New Roman"/>
                        </a:rPr>
                        <a:t>$100/ft² </a:t>
                      </a:r>
                    </a:p>
                  </a:txBody>
                  <a:tcPr marL="12700" marR="12700" marT="12700" marB="0" anchor="b"/>
                </a:tc>
                <a:tc>
                  <a:txBody>
                    <a:bodyPr/>
                    <a:lstStyle/>
                    <a:p>
                      <a:pPr algn="l" fontAlgn="b"/>
                      <a:r>
                        <a:rPr lang="en-US" sz="1100" b="0" i="0" u="none" strike="noStrike">
                          <a:solidFill>
                            <a:srgbClr val="000000"/>
                          </a:solidFill>
                          <a:latin typeface="Times New Roman"/>
                        </a:rPr>
                        <a:t>$600/ft² </a:t>
                      </a:r>
                    </a:p>
                  </a:txBody>
                  <a:tcPr marL="12700" marR="12700" marT="12700" marB="0" anchor="b"/>
                </a:tc>
                <a:tc>
                  <a:txBody>
                    <a:bodyPr/>
                    <a:lstStyle/>
                    <a:p>
                      <a:pPr algn="l" fontAlgn="b"/>
                      <a:r>
                        <a:rPr lang="en-US" sz="1100" b="0" i="0" u="none" strike="noStrike">
                          <a:solidFill>
                            <a:srgbClr val="000000"/>
                          </a:solidFill>
                          <a:latin typeface="Times New Roman"/>
                        </a:rPr>
                        <a:t>$900/ft²</a:t>
                      </a:r>
                    </a:p>
                  </a:txBody>
                  <a:tcPr marL="12700" marR="12700" marT="12700" marB="0" anchor="b"/>
                </a:tc>
                <a:tc>
                  <a:txBody>
                    <a:bodyPr/>
                    <a:lstStyle/>
                    <a:p>
                      <a:pPr algn="l" fontAlgn="b"/>
                      <a:r>
                        <a:rPr lang="en-US" sz="1100" b="0" i="0" u="none" strike="noStrike" dirty="0">
                          <a:solidFill>
                            <a:srgbClr val="000000"/>
                          </a:solidFill>
                          <a:latin typeface="Times New Roman"/>
                        </a:rPr>
                        <a:t>$48/ft²</a:t>
                      </a:r>
                    </a:p>
                  </a:txBody>
                  <a:tcPr marL="12700" marR="12700" marT="12700" marB="0" anchor="b"/>
                </a:tc>
                <a:tc>
                  <a:txBody>
                    <a:bodyPr/>
                    <a:lstStyle/>
                    <a:p>
                      <a:pPr algn="l" fontAlgn="b"/>
                      <a:r>
                        <a:rPr lang="en-US" sz="1100" b="0" i="0" u="none" strike="noStrike" dirty="0">
                          <a:solidFill>
                            <a:srgbClr val="000000"/>
                          </a:solidFill>
                          <a:latin typeface="Times New Roman"/>
                        </a:rPr>
                        <a:t>$72 ft² </a:t>
                      </a:r>
                    </a:p>
                  </a:txBody>
                  <a:tcPr marL="12700" marR="12700" marT="12700" marB="0" anchor="b"/>
                </a:tc>
              </a:tr>
              <a:tr h="438582">
                <a:tc>
                  <a:txBody>
                    <a:bodyPr/>
                    <a:lstStyle/>
                    <a:p>
                      <a:pPr algn="l" fontAlgn="b"/>
                      <a:r>
                        <a:rPr lang="en-US" sz="1100" b="0" i="0" u="none" strike="noStrike" dirty="0">
                          <a:solidFill>
                            <a:srgbClr val="000000"/>
                          </a:solidFill>
                          <a:latin typeface="Times New Roman"/>
                        </a:rPr>
                        <a:t>Alternative per-plant tax</a:t>
                      </a: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l" fontAlgn="b"/>
                      <a:endParaRPr lang="en-US" sz="1100" b="0" i="0" u="none" strike="noStrike">
                        <a:solidFill>
                          <a:srgbClr val="000000"/>
                        </a:solidFill>
                        <a:latin typeface="Times New Roman"/>
                      </a:endParaRPr>
                    </a:p>
                  </a:txBody>
                  <a:tcPr marL="12700" marR="12700" marT="12700" marB="0" anchor="b"/>
                </a:tc>
                <a:tc>
                  <a:txBody>
                    <a:bodyPr/>
                    <a:lstStyle/>
                    <a:p>
                      <a:pPr algn="r" fontAlgn="b"/>
                      <a:r>
                        <a:rPr lang="en-US" sz="1100" b="0" i="0" u="none" strike="noStrike">
                          <a:solidFill>
                            <a:srgbClr val="000000"/>
                          </a:solidFill>
                          <a:latin typeface="Times New Roman"/>
                        </a:rPr>
                        <a:t>$600 </a:t>
                      </a:r>
                    </a:p>
                  </a:txBody>
                  <a:tcPr marL="12700" marR="12700" marT="12700" marB="0" anchor="b"/>
                </a:tc>
                <a:tc>
                  <a:txBody>
                    <a:bodyPr/>
                    <a:lstStyle/>
                    <a:p>
                      <a:pPr algn="r" fontAlgn="b"/>
                      <a:r>
                        <a:rPr lang="en-US" sz="1100" b="0" i="0" u="none" strike="noStrike">
                          <a:solidFill>
                            <a:srgbClr val="000000"/>
                          </a:solidFill>
                          <a:latin typeface="Times New Roman"/>
                        </a:rPr>
                        <a:t>$900 </a:t>
                      </a:r>
                    </a:p>
                  </a:txBody>
                  <a:tcPr marL="12700" marR="12700" marT="12700" marB="0" anchor="b"/>
                </a:tc>
                <a:tc>
                  <a:txBody>
                    <a:bodyPr/>
                    <a:lstStyle/>
                    <a:p>
                      <a:pPr algn="r" fontAlgn="b"/>
                      <a:r>
                        <a:rPr lang="en-US" sz="1100" b="0" i="0" u="none" strike="noStrike">
                          <a:solidFill>
                            <a:srgbClr val="000000"/>
                          </a:solidFill>
                          <a:latin typeface="Times New Roman"/>
                        </a:rPr>
                        <a:t>$600 </a:t>
                      </a:r>
                    </a:p>
                  </a:txBody>
                  <a:tcPr marL="12700" marR="12700" marT="12700" marB="0" anchor="b"/>
                </a:tc>
                <a:tc>
                  <a:txBody>
                    <a:bodyPr/>
                    <a:lstStyle/>
                    <a:p>
                      <a:pPr algn="r" fontAlgn="b"/>
                      <a:r>
                        <a:rPr lang="en-US" sz="1100" b="0" i="0" u="none" strike="noStrike" dirty="0">
                          <a:solidFill>
                            <a:srgbClr val="000000"/>
                          </a:solidFill>
                          <a:latin typeface="Times New Roman"/>
                        </a:rPr>
                        <a:t>$900 </a:t>
                      </a:r>
                    </a:p>
                  </a:txBody>
                  <a:tcPr marL="12700" marR="12700" marT="12700" marB="0" anchor="b"/>
                </a:tc>
              </a:tr>
              <a:tr h="438582">
                <a:tc>
                  <a:txBody>
                    <a:bodyPr/>
                    <a:lstStyle/>
                    <a:p>
                      <a:pPr algn="l" fontAlgn="b"/>
                      <a:r>
                        <a:rPr lang="en-US" sz="1100" b="0" i="0" u="none" strike="noStrike" dirty="0">
                          <a:solidFill>
                            <a:srgbClr val="000000"/>
                          </a:solidFill>
                          <a:latin typeface="Times New Roman"/>
                        </a:rPr>
                        <a:t>Voters in favor</a:t>
                      </a:r>
                    </a:p>
                  </a:txBody>
                  <a:tcPr marL="12700" marR="12700" marT="12700" marB="0" anchor="b"/>
                </a:tc>
                <a:tc>
                  <a:txBody>
                    <a:bodyPr/>
                    <a:lstStyle/>
                    <a:p>
                      <a:pPr algn="r" fontAlgn="b"/>
                      <a:r>
                        <a:rPr lang="en-US" sz="1100" b="0" i="0" u="none" strike="noStrike">
                          <a:solidFill>
                            <a:srgbClr val="000000"/>
                          </a:solidFill>
                          <a:latin typeface="Times New Roman"/>
                        </a:rPr>
                        <a:t>84.2%</a:t>
                      </a:r>
                    </a:p>
                  </a:txBody>
                  <a:tcPr marL="12700" marR="12700" marT="12700" marB="0" anchor="b"/>
                </a:tc>
                <a:tc>
                  <a:txBody>
                    <a:bodyPr/>
                    <a:lstStyle/>
                    <a:p>
                      <a:pPr algn="r" fontAlgn="b"/>
                      <a:r>
                        <a:rPr lang="en-US" sz="1100" b="0" i="0" u="none" strike="noStrike">
                          <a:solidFill>
                            <a:srgbClr val="000000"/>
                          </a:solidFill>
                          <a:latin typeface="Times New Roman"/>
                        </a:rPr>
                        <a:t>82.4%</a:t>
                      </a:r>
                    </a:p>
                  </a:txBody>
                  <a:tcPr marL="12700" marR="12700" marT="12700" marB="0" anchor="b"/>
                </a:tc>
                <a:tc>
                  <a:txBody>
                    <a:bodyPr/>
                    <a:lstStyle/>
                    <a:p>
                      <a:pPr algn="r" fontAlgn="b"/>
                      <a:r>
                        <a:rPr lang="en-US" sz="1100" b="0" i="0" u="none" strike="noStrike">
                          <a:solidFill>
                            <a:srgbClr val="000000"/>
                          </a:solidFill>
                          <a:latin typeface="Times New Roman"/>
                        </a:rPr>
                        <a:t>82.4%</a:t>
                      </a:r>
                    </a:p>
                  </a:txBody>
                  <a:tcPr marL="12700" marR="12700" marT="12700" marB="0" anchor="b"/>
                </a:tc>
                <a:tc>
                  <a:txBody>
                    <a:bodyPr/>
                    <a:lstStyle/>
                    <a:p>
                      <a:pPr algn="r" fontAlgn="b"/>
                      <a:r>
                        <a:rPr lang="en-US" sz="1100" b="0" i="0" u="none" strike="noStrike" dirty="0">
                          <a:solidFill>
                            <a:srgbClr val="000000"/>
                          </a:solidFill>
                          <a:latin typeface="Times New Roman"/>
                        </a:rPr>
                        <a:t>73.1%</a:t>
                      </a:r>
                    </a:p>
                  </a:txBody>
                  <a:tcPr marL="12700" marR="12700" marT="12700" marB="0" anchor="b"/>
                </a:tc>
                <a:tc>
                  <a:txBody>
                    <a:bodyPr/>
                    <a:lstStyle/>
                    <a:p>
                      <a:pPr algn="r" fontAlgn="b"/>
                      <a:r>
                        <a:rPr lang="en-US" sz="1100" b="0" i="0" u="none" strike="noStrike" dirty="0">
                          <a:solidFill>
                            <a:srgbClr val="000000"/>
                          </a:solidFill>
                          <a:latin typeface="Times New Roman"/>
                        </a:rPr>
                        <a:t>73.1%</a:t>
                      </a:r>
                    </a:p>
                  </a:txBody>
                  <a:tcPr marL="12700" marR="12700" marT="12700" marB="0" anchor="b"/>
                </a:tc>
                <a:tc>
                  <a:txBody>
                    <a:bodyPr/>
                    <a:lstStyle/>
                    <a:p>
                      <a:pPr algn="r" fontAlgn="b"/>
                      <a:r>
                        <a:rPr lang="en-US" sz="1100" b="0" i="0" u="none" strike="noStrike">
                          <a:solidFill>
                            <a:srgbClr val="000000"/>
                          </a:solidFill>
                          <a:latin typeface="Times New Roman"/>
                        </a:rPr>
                        <a:t>68.5%</a:t>
                      </a:r>
                    </a:p>
                  </a:txBody>
                  <a:tcPr marL="12700" marR="12700" marT="12700" marB="0" anchor="b"/>
                </a:tc>
                <a:tc>
                  <a:txBody>
                    <a:bodyPr/>
                    <a:lstStyle/>
                    <a:p>
                      <a:pPr algn="r" fontAlgn="b"/>
                      <a:r>
                        <a:rPr lang="en-US" sz="1100" b="0" i="0" u="none" strike="noStrike">
                          <a:solidFill>
                            <a:srgbClr val="000000"/>
                          </a:solidFill>
                          <a:latin typeface="Times New Roman"/>
                        </a:rPr>
                        <a:t>56.4%</a:t>
                      </a:r>
                    </a:p>
                  </a:txBody>
                  <a:tcPr marL="12700" marR="12700" marT="12700" marB="0" anchor="b"/>
                </a:tc>
                <a:tc>
                  <a:txBody>
                    <a:bodyPr/>
                    <a:lstStyle/>
                    <a:p>
                      <a:pPr algn="r" fontAlgn="b"/>
                      <a:r>
                        <a:rPr lang="en-US" sz="1100" b="0" i="0" u="none" strike="noStrike">
                          <a:solidFill>
                            <a:srgbClr val="000000"/>
                          </a:solidFill>
                          <a:latin typeface="Times New Roman"/>
                        </a:rPr>
                        <a:t>56.4%</a:t>
                      </a:r>
                    </a:p>
                  </a:txBody>
                  <a:tcPr marL="12700" marR="12700" marT="12700" marB="0" anchor="b"/>
                </a:tc>
                <a:tc>
                  <a:txBody>
                    <a:bodyPr/>
                    <a:lstStyle/>
                    <a:p>
                      <a:pPr algn="r" fontAlgn="b"/>
                      <a:r>
                        <a:rPr lang="en-US" sz="1100" b="0" i="0" u="none" strike="noStrike">
                          <a:solidFill>
                            <a:srgbClr val="000000"/>
                          </a:solidFill>
                          <a:latin typeface="Times New Roman"/>
                        </a:rPr>
                        <a:t>56.4%</a:t>
                      </a:r>
                    </a:p>
                  </a:txBody>
                  <a:tcPr marL="12700" marR="12700" marT="12700" marB="0" anchor="b"/>
                </a:tc>
                <a:tc>
                  <a:txBody>
                    <a:bodyPr/>
                    <a:lstStyle/>
                    <a:p>
                      <a:pPr algn="r" fontAlgn="b"/>
                      <a:r>
                        <a:rPr lang="en-US" sz="1100" b="0" i="0" u="none" strike="noStrike" dirty="0">
                          <a:solidFill>
                            <a:srgbClr val="000000"/>
                          </a:solidFill>
                          <a:latin typeface="Times New Roman"/>
                        </a:rPr>
                        <a:t>56.4%</a:t>
                      </a:r>
                    </a:p>
                  </a:txBody>
                  <a:tcPr marL="12700" marR="12700" marT="12700" marB="0" anchor="b"/>
                </a:tc>
              </a:tr>
            </a:tbl>
          </a:graphicData>
        </a:graphic>
      </p:graphicFrame>
      <p:sp>
        <p:nvSpPr>
          <p:cNvPr id="7" name="TextBox 6"/>
          <p:cNvSpPr txBox="1"/>
          <p:nvPr/>
        </p:nvSpPr>
        <p:spPr>
          <a:xfrm>
            <a:off x="1066800" y="5377190"/>
            <a:ext cx="6940772" cy="523220"/>
          </a:xfrm>
          <a:prstGeom prst="rect">
            <a:avLst/>
          </a:prstGeom>
          <a:noFill/>
        </p:spPr>
        <p:txBody>
          <a:bodyPr wrap="none" rtlCol="0">
            <a:spAutoFit/>
          </a:bodyPr>
          <a:lstStyle/>
          <a:p>
            <a:r>
              <a:rPr lang="en-US" sz="2800" dirty="0" smtClean="0"/>
              <a:t>This tiny print is summarized on the next slide.</a:t>
            </a:r>
            <a:endParaRPr lang="en-US" sz="2800" dirty="0"/>
          </a:p>
        </p:txBody>
      </p:sp>
      <p:pic>
        <p:nvPicPr>
          <p:cNvPr id="6" name="Picture 5"/>
          <p:cNvPicPr>
            <a:picLocks noChangeAspect="1"/>
          </p:cNvPicPr>
          <p:nvPr/>
        </p:nvPicPr>
        <p:blipFill>
          <a:blip r:embed="rId3"/>
          <a:stretch>
            <a:fillRect/>
          </a:stretch>
        </p:blipFill>
        <p:spPr>
          <a:xfrm>
            <a:off x="6821829" y="5900410"/>
            <a:ext cx="1527858" cy="8382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a:t>
            </a:r>
            <a:r>
              <a:rPr lang="en-US" dirty="0" err="1" smtClean="0"/>
              <a:t>p</a:t>
            </a:r>
            <a:r>
              <a:rPr lang="en-US" dirty="0" smtClean="0"/>
              <a:t>. 257:  Non-price tax base</a:t>
            </a:r>
            <a:endParaRPr lang="en-US" dirty="0"/>
          </a:p>
        </p:txBody>
      </p:sp>
      <p:sp>
        <p:nvSpPr>
          <p:cNvPr id="3" name="Content Placeholder 2"/>
          <p:cNvSpPr>
            <a:spLocks noGrp="1"/>
          </p:cNvSpPr>
          <p:nvPr>
            <p:ph idx="1"/>
          </p:nvPr>
        </p:nvSpPr>
        <p:spPr/>
        <p:txBody>
          <a:bodyPr/>
          <a:lstStyle/>
          <a:p>
            <a:r>
              <a:rPr lang="en-US" dirty="0" smtClean="0"/>
              <a:t>Square footage taxes from $10 to $25</a:t>
            </a:r>
          </a:p>
          <a:p>
            <a:r>
              <a:rPr lang="en-US" dirty="0" smtClean="0"/>
              <a:t>Some are indexed for inflation</a:t>
            </a:r>
          </a:p>
          <a:p>
            <a:endParaRPr lang="en-US" dirty="0"/>
          </a:p>
        </p:txBody>
      </p:sp>
      <p:pic>
        <p:nvPicPr>
          <p:cNvPr id="4" name="Picture 3"/>
          <p:cNvPicPr>
            <a:picLocks noChangeAspect="1"/>
          </p:cNvPicPr>
          <p:nvPr/>
        </p:nvPicPr>
        <p:blipFill>
          <a:blip r:embed="rId3"/>
          <a:stretch>
            <a:fillRect/>
          </a:stretch>
        </p:blipFill>
        <p:spPr>
          <a:xfrm>
            <a:off x="5257801" y="2878744"/>
            <a:ext cx="3200399" cy="2789877"/>
          </a:xfrm>
          <a:prstGeom prst="rect">
            <a:avLst/>
          </a:prstGeom>
        </p:spPr>
      </p:pic>
      <p:pic>
        <p:nvPicPr>
          <p:cNvPr id="7" name="Picture 6"/>
          <p:cNvPicPr>
            <a:picLocks noChangeAspect="1"/>
          </p:cNvPicPr>
          <p:nvPr/>
        </p:nvPicPr>
        <p:blipFill>
          <a:blip r:embed="rId4"/>
          <a:stretch>
            <a:fillRect/>
          </a:stretch>
        </p:blipFill>
        <p:spPr>
          <a:xfrm>
            <a:off x="1866900" y="3702844"/>
            <a:ext cx="2057399" cy="1128712"/>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Mendocino:  $50 per plant</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57200" y="1600200"/>
            <a:ext cx="8204200" cy="4584700"/>
          </a:xfrm>
          <a:prstGeom prst="rect">
            <a:avLst/>
          </a:prstGeom>
        </p:spPr>
      </p:pic>
      <p:pic>
        <p:nvPicPr>
          <p:cNvPr id="5" name="Picture 4"/>
          <p:cNvPicPr>
            <a:picLocks noChangeAspect="1"/>
          </p:cNvPicPr>
          <p:nvPr/>
        </p:nvPicPr>
        <p:blipFill>
          <a:blip r:embed="rId4"/>
          <a:stretch>
            <a:fillRect/>
          </a:stretch>
        </p:blipFill>
        <p:spPr>
          <a:xfrm>
            <a:off x="7237070" y="579438"/>
            <a:ext cx="1527858" cy="8382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14400" y="1975366"/>
            <a:ext cx="7315200" cy="2209800"/>
          </a:xfrm>
        </p:spPr>
        <p:txBody>
          <a:bodyPr>
            <a:normAutofit/>
          </a:bodyPr>
          <a:lstStyle/>
          <a:p>
            <a:r>
              <a:rPr lang="en-US" dirty="0" smtClean="0"/>
              <a:t>                 lost a case</a:t>
            </a:r>
          </a:p>
          <a:p>
            <a:r>
              <a:rPr lang="en-US" dirty="0" smtClean="0"/>
              <a:t>1982 statute added 280E </a:t>
            </a:r>
          </a:p>
          <a:p>
            <a:r>
              <a:rPr lang="en-US" b="1" dirty="0" smtClean="0"/>
              <a:t>Federally </a:t>
            </a:r>
            <a:r>
              <a:rPr lang="en-US" dirty="0" smtClean="0"/>
              <a:t>illegal – but not prostitution</a:t>
            </a:r>
          </a:p>
          <a:p>
            <a:endParaRPr lang="en-US" dirty="0" smtClean="0"/>
          </a:p>
          <a:p>
            <a:endParaRPr lang="en-US" dirty="0"/>
          </a:p>
        </p:txBody>
      </p:sp>
      <p:pic>
        <p:nvPicPr>
          <p:cNvPr id="6" name="Picture 5"/>
          <p:cNvPicPr>
            <a:picLocks noChangeAspect="1"/>
          </p:cNvPicPr>
          <p:nvPr/>
        </p:nvPicPr>
        <p:blipFill>
          <a:blip r:embed="rId3"/>
          <a:stretch>
            <a:fillRect/>
          </a:stretch>
        </p:blipFill>
        <p:spPr>
          <a:xfrm>
            <a:off x="4038600" y="4064000"/>
            <a:ext cx="1887638" cy="1930400"/>
          </a:xfrm>
          <a:prstGeom prst="rect">
            <a:avLst/>
          </a:prstGeom>
        </p:spPr>
      </p:pic>
      <p:pic>
        <p:nvPicPr>
          <p:cNvPr id="7" name="Picture 6"/>
          <p:cNvPicPr>
            <a:picLocks noChangeAspect="1"/>
          </p:cNvPicPr>
          <p:nvPr/>
        </p:nvPicPr>
        <p:blipFill>
          <a:blip r:embed="rId4"/>
          <a:stretch>
            <a:fillRect/>
          </a:stretch>
        </p:blipFill>
        <p:spPr>
          <a:xfrm>
            <a:off x="1295400" y="1975366"/>
            <a:ext cx="1435100" cy="571500"/>
          </a:xfrm>
          <a:prstGeom prst="rect">
            <a:avLst/>
          </a:prstGeom>
        </p:spPr>
      </p:pic>
      <p:sp>
        <p:nvSpPr>
          <p:cNvPr id="8" name="Title 7"/>
          <p:cNvSpPr>
            <a:spLocks noGrp="1"/>
          </p:cNvSpPr>
          <p:nvPr>
            <p:ph type="title"/>
          </p:nvPr>
        </p:nvSpPr>
        <p:spPr>
          <a:xfrm>
            <a:off x="457200" y="832366"/>
            <a:ext cx="8229600" cy="1143000"/>
          </a:xfrm>
        </p:spPr>
        <p:txBody>
          <a:bodyPr>
            <a:normAutofit fontScale="90000"/>
          </a:bodyPr>
          <a:lstStyle/>
          <a:p>
            <a:r>
              <a:rPr lang="en-US" dirty="0" smtClean="0"/>
              <a:t>Internal Revenue Code rule</a:t>
            </a:r>
            <a:br>
              <a:rPr lang="en-US" dirty="0" smtClean="0"/>
            </a:br>
            <a:r>
              <a:rPr lang="en-US" dirty="0" smtClean="0"/>
              <a:t> </a:t>
            </a:r>
            <a:br>
              <a:rPr lang="en-US" dirty="0" smtClean="0"/>
            </a:br>
            <a:r>
              <a:rPr lang="en-US" dirty="0" smtClean="0"/>
              <a:t>     </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066800" y="914400"/>
            <a:ext cx="7588250" cy="1181100"/>
          </a:xfrm>
          <a:prstGeom prst="rect">
            <a:avLst/>
          </a:prstGeom>
        </p:spPr>
      </p:pic>
      <p:sp>
        <p:nvSpPr>
          <p:cNvPr id="8" name="Rectangle 7"/>
          <p:cNvSpPr/>
          <p:nvPr/>
        </p:nvSpPr>
        <p:spPr>
          <a:xfrm>
            <a:off x="1336153" y="2514600"/>
            <a:ext cx="6893447" cy="1569660"/>
          </a:xfrm>
          <a:prstGeom prst="rect">
            <a:avLst/>
          </a:prstGeom>
        </p:spPr>
        <p:txBody>
          <a:bodyPr wrap="square">
            <a:spAutoFit/>
          </a:bodyPr>
          <a:lstStyle/>
          <a:p>
            <a:r>
              <a:rPr lang="en-US" sz="4800" dirty="0" smtClean="0"/>
              <a:t>Deduct only cost of goods sold </a:t>
            </a:r>
          </a:p>
        </p:txBody>
      </p:sp>
      <p:pic>
        <p:nvPicPr>
          <p:cNvPr id="9" name="Picture 8"/>
          <p:cNvPicPr>
            <a:picLocks noChangeAspect="1"/>
          </p:cNvPicPr>
          <p:nvPr/>
        </p:nvPicPr>
        <p:blipFill>
          <a:blip r:embed="rId4"/>
          <a:stretch>
            <a:fillRect/>
          </a:stretch>
        </p:blipFill>
        <p:spPr>
          <a:xfrm>
            <a:off x="3886200" y="4084260"/>
            <a:ext cx="1440565" cy="1473199"/>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324680" y="2057400"/>
            <a:ext cx="3390240" cy="4065961"/>
          </a:xfrm>
          <a:prstGeom prst="rect">
            <a:avLst/>
          </a:prstGeom>
        </p:spPr>
      </p:pic>
      <p:sp>
        <p:nvSpPr>
          <p:cNvPr id="3" name="TextBox 2"/>
          <p:cNvSpPr txBox="1"/>
          <p:nvPr/>
        </p:nvSpPr>
        <p:spPr>
          <a:xfrm>
            <a:off x="1199820" y="1828800"/>
            <a:ext cx="2762580" cy="1384995"/>
          </a:xfrm>
          <a:prstGeom prst="rect">
            <a:avLst/>
          </a:prstGeom>
          <a:noFill/>
        </p:spPr>
        <p:txBody>
          <a:bodyPr wrap="square" rtlCol="0">
            <a:spAutoFit/>
          </a:bodyPr>
          <a:lstStyle/>
          <a:p>
            <a:r>
              <a:rPr lang="en-US" sz="2800" dirty="0" smtClean="0"/>
              <a:t>No deduction for advertising or sales function</a:t>
            </a:r>
          </a:p>
        </p:txBody>
      </p:sp>
      <p:sp>
        <p:nvSpPr>
          <p:cNvPr id="4" name="Title 3"/>
          <p:cNvSpPr>
            <a:spLocks noGrp="1"/>
          </p:cNvSpPr>
          <p:nvPr>
            <p:ph type="title"/>
          </p:nvPr>
        </p:nvSpPr>
        <p:spPr/>
        <p:txBody>
          <a:bodyPr/>
          <a:lstStyle/>
          <a:p>
            <a:r>
              <a:rPr lang="en-US" dirty="0" smtClean="0"/>
              <a:t>Federal nondeductibility</a:t>
            </a:r>
            <a:endParaRPr lang="en-US" dirty="0"/>
          </a:p>
        </p:txBody>
      </p:sp>
      <p:pic>
        <p:nvPicPr>
          <p:cNvPr id="5" name="Picture 4"/>
          <p:cNvPicPr>
            <a:picLocks noChangeAspect="1"/>
          </p:cNvPicPr>
          <p:nvPr/>
        </p:nvPicPr>
        <p:blipFill>
          <a:blip r:embed="rId4"/>
          <a:stretch>
            <a:fillRect/>
          </a:stretch>
        </p:blipFill>
        <p:spPr>
          <a:xfrm>
            <a:off x="1524000" y="3962400"/>
            <a:ext cx="1440565" cy="1473199"/>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06400" y="1041400"/>
            <a:ext cx="8331200" cy="4775200"/>
          </a:xfrm>
          <a:prstGeom prst="rect">
            <a:avLst/>
          </a:prstGeom>
        </p:spPr>
      </p:pic>
      <p:pic>
        <p:nvPicPr>
          <p:cNvPr id="3" name="Picture 2"/>
          <p:cNvPicPr>
            <a:picLocks noChangeAspect="1"/>
          </p:cNvPicPr>
          <p:nvPr/>
        </p:nvPicPr>
        <p:blipFill>
          <a:blip r:embed="rId4"/>
          <a:stretch>
            <a:fillRect/>
          </a:stretch>
        </p:blipFill>
        <p:spPr>
          <a:xfrm>
            <a:off x="5813866" y="5080000"/>
            <a:ext cx="1440565" cy="1473199"/>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363662"/>
          </a:xfrm>
        </p:spPr>
        <p:txBody>
          <a:bodyPr/>
          <a:lstStyle/>
          <a:p>
            <a:r>
              <a:rPr lang="en-US" dirty="0" smtClean="0"/>
              <a:t>Where we are</a:t>
            </a:r>
            <a:endParaRPr lang="en-US" dirty="0"/>
          </a:p>
        </p:txBody>
      </p:sp>
      <p:sp>
        <p:nvSpPr>
          <p:cNvPr id="3" name="Content Placeholder 2"/>
          <p:cNvSpPr>
            <a:spLocks noGrp="1"/>
          </p:cNvSpPr>
          <p:nvPr>
            <p:ph idx="1"/>
          </p:nvPr>
        </p:nvSpPr>
        <p:spPr>
          <a:xfrm>
            <a:off x="457200" y="1668462"/>
            <a:ext cx="8229600" cy="3687763"/>
          </a:xfrm>
        </p:spPr>
        <p:txBody>
          <a:bodyPr>
            <a:normAutofit fontScale="92500" lnSpcReduction="10000"/>
          </a:bodyPr>
          <a:lstStyle/>
          <a:p>
            <a:r>
              <a:rPr lang="en-US" dirty="0" smtClean="0"/>
              <a:t>Drug and tax policy:  Balancing conflicts</a:t>
            </a:r>
          </a:p>
          <a:p>
            <a:r>
              <a:rPr lang="en-US" dirty="0" smtClean="0"/>
              <a:t>Marijuana taxes on the books</a:t>
            </a:r>
          </a:p>
          <a:p>
            <a:pPr lvl="1"/>
            <a:r>
              <a:rPr lang="en-US" dirty="0" smtClean="0"/>
              <a:t>Collected</a:t>
            </a:r>
          </a:p>
          <a:p>
            <a:pPr lvl="1"/>
            <a:r>
              <a:rPr lang="en-US" b="1" dirty="0" smtClean="0"/>
              <a:t>In limbo on recreational</a:t>
            </a:r>
          </a:p>
          <a:p>
            <a:r>
              <a:rPr lang="en-US" dirty="0" smtClean="0"/>
              <a:t>Other revenue ideas </a:t>
            </a:r>
          </a:p>
          <a:p>
            <a:r>
              <a:rPr lang="en-US" dirty="0" smtClean="0"/>
              <a:t>Design issues</a:t>
            </a:r>
          </a:p>
          <a:p>
            <a:r>
              <a:rPr lang="en-US" dirty="0" smtClean="0"/>
              <a:t>NC </a:t>
            </a:r>
            <a:endParaRPr lang="en-US" dirty="0"/>
          </a:p>
        </p:txBody>
      </p:sp>
      <p:pic>
        <p:nvPicPr>
          <p:cNvPr id="4" name="Picture 3"/>
          <p:cNvPicPr>
            <a:picLocks noChangeAspect="1"/>
          </p:cNvPicPr>
          <p:nvPr/>
        </p:nvPicPr>
        <p:blipFill>
          <a:blip r:embed="rId3"/>
          <a:stretch>
            <a:fillRect/>
          </a:stretch>
        </p:blipFill>
        <p:spPr>
          <a:xfrm>
            <a:off x="4961890" y="3200400"/>
            <a:ext cx="3724910" cy="3335740"/>
          </a:xfrm>
          <a:prstGeom prst="rect">
            <a:avLst/>
          </a:prstGeom>
        </p:spPr>
      </p:pic>
      <p:pic>
        <p:nvPicPr>
          <p:cNvPr id="5" name="Picture 4"/>
          <p:cNvPicPr>
            <a:picLocks noChangeAspect="1"/>
          </p:cNvPicPr>
          <p:nvPr/>
        </p:nvPicPr>
        <p:blipFill>
          <a:blip r:embed="rId4"/>
          <a:stretch>
            <a:fillRect/>
          </a:stretch>
        </p:blipFill>
        <p:spPr>
          <a:xfrm>
            <a:off x="6019800" y="2224616"/>
            <a:ext cx="1223058" cy="670983"/>
          </a:xfrm>
          <a:prstGeom prst="rect">
            <a:avLst/>
          </a:prstGeom>
        </p:spPr>
      </p:pic>
      <p:pic>
        <p:nvPicPr>
          <p:cNvPr id="6" name="Picture 5"/>
          <p:cNvPicPr>
            <a:picLocks noChangeAspect="1"/>
          </p:cNvPicPr>
          <p:nvPr/>
        </p:nvPicPr>
        <p:blipFill>
          <a:blip r:embed="rId5"/>
          <a:stretch>
            <a:fillRect/>
          </a:stretch>
        </p:blipFill>
        <p:spPr>
          <a:xfrm>
            <a:off x="7707414" y="2120901"/>
            <a:ext cx="769956" cy="787398"/>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Recreational taxes </a:t>
            </a:r>
            <a:r>
              <a:rPr lang="en-US" b="1" dirty="0" smtClean="0"/>
              <a:t>in limbo</a:t>
            </a:r>
            <a:endParaRPr lang="en-US" b="1" dirty="0"/>
          </a:p>
        </p:txBody>
      </p:sp>
      <p:sp>
        <p:nvSpPr>
          <p:cNvPr id="3" name="Content Placeholder 2"/>
          <p:cNvSpPr>
            <a:spLocks noGrp="1"/>
          </p:cNvSpPr>
          <p:nvPr>
            <p:ph idx="1"/>
          </p:nvPr>
        </p:nvSpPr>
        <p:spPr/>
        <p:txBody>
          <a:bodyPr/>
          <a:lstStyle/>
          <a:p>
            <a:r>
              <a:rPr lang="en-US" dirty="0" smtClean="0"/>
              <a:t>Washington </a:t>
            </a:r>
          </a:p>
          <a:p>
            <a:r>
              <a:rPr lang="en-US" dirty="0" smtClean="0"/>
              <a:t>Colorado</a:t>
            </a:r>
          </a:p>
          <a:p>
            <a:r>
              <a:rPr lang="en-US" dirty="0" smtClean="0"/>
              <a:t>Others</a:t>
            </a:r>
            <a:endParaRPr lang="en-US" dirty="0"/>
          </a:p>
        </p:txBody>
      </p:sp>
      <p:pic>
        <p:nvPicPr>
          <p:cNvPr id="4" name="Picture 3"/>
          <p:cNvPicPr>
            <a:picLocks noChangeAspect="1"/>
          </p:cNvPicPr>
          <p:nvPr/>
        </p:nvPicPr>
        <p:blipFill>
          <a:blip r:embed="rId3"/>
          <a:stretch>
            <a:fillRect/>
          </a:stretch>
        </p:blipFill>
        <p:spPr>
          <a:xfrm>
            <a:off x="4038600" y="1905000"/>
            <a:ext cx="4246315" cy="3473450"/>
          </a:xfrm>
          <a:prstGeom prst="rect">
            <a:avLst/>
          </a:prstGeom>
        </p:spPr>
      </p:pic>
      <p:pic>
        <p:nvPicPr>
          <p:cNvPr id="5" name="Picture 4"/>
          <p:cNvPicPr>
            <a:picLocks noChangeAspect="1"/>
          </p:cNvPicPr>
          <p:nvPr/>
        </p:nvPicPr>
        <p:blipFill>
          <a:blip r:embed="rId4"/>
          <a:stretch>
            <a:fillRect/>
          </a:stretch>
        </p:blipFill>
        <p:spPr>
          <a:xfrm>
            <a:off x="1524000" y="3810000"/>
            <a:ext cx="850900" cy="7620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Washington State </a:t>
            </a:r>
            <a:endParaRPr lang="en-US" dirty="0"/>
          </a:p>
        </p:txBody>
      </p:sp>
      <p:sp>
        <p:nvSpPr>
          <p:cNvPr id="5" name="TextBox 4"/>
          <p:cNvSpPr txBox="1"/>
          <p:nvPr/>
        </p:nvSpPr>
        <p:spPr>
          <a:xfrm>
            <a:off x="990600" y="1600200"/>
            <a:ext cx="6629400" cy="1938992"/>
          </a:xfrm>
          <a:prstGeom prst="rect">
            <a:avLst/>
          </a:prstGeom>
          <a:noFill/>
        </p:spPr>
        <p:txBody>
          <a:bodyPr wrap="square" rtlCol="0">
            <a:spAutoFit/>
          </a:bodyPr>
          <a:lstStyle/>
          <a:p>
            <a:r>
              <a:rPr lang="en-US" sz="3000" dirty="0" smtClean="0"/>
              <a:t>In limbo 25 percent tax at three levels:</a:t>
            </a:r>
          </a:p>
          <a:p>
            <a:pPr>
              <a:buFont typeface="Arial"/>
              <a:buChar char="•"/>
            </a:pPr>
            <a:r>
              <a:rPr lang="en-US" sz="3000" dirty="0" smtClean="0"/>
              <a:t>Grower to processor</a:t>
            </a:r>
          </a:p>
          <a:p>
            <a:pPr>
              <a:buFont typeface="Arial"/>
              <a:buChar char="•"/>
            </a:pPr>
            <a:r>
              <a:rPr lang="en-US" sz="3000" dirty="0" smtClean="0"/>
              <a:t>Processor to retailer</a:t>
            </a:r>
          </a:p>
          <a:p>
            <a:pPr>
              <a:buFont typeface="Arial"/>
              <a:buChar char="•"/>
            </a:pPr>
            <a:r>
              <a:rPr lang="en-US" sz="3000" dirty="0" smtClean="0"/>
              <a:t>Retailer to consumer</a:t>
            </a:r>
            <a:endParaRPr lang="en-US" sz="3000" dirty="0"/>
          </a:p>
        </p:txBody>
      </p:sp>
      <p:pic>
        <p:nvPicPr>
          <p:cNvPr id="7" name="Picture 6"/>
          <p:cNvPicPr>
            <a:picLocks noChangeAspect="1"/>
          </p:cNvPicPr>
          <p:nvPr/>
        </p:nvPicPr>
        <p:blipFill>
          <a:blip r:embed="rId3"/>
          <a:stretch>
            <a:fillRect/>
          </a:stretch>
        </p:blipFill>
        <p:spPr>
          <a:xfrm>
            <a:off x="4800600" y="2362200"/>
            <a:ext cx="3314700" cy="2451100"/>
          </a:xfrm>
          <a:prstGeom prst="rect">
            <a:avLst/>
          </a:prstGeom>
        </p:spPr>
      </p:pic>
      <p:pic>
        <p:nvPicPr>
          <p:cNvPr id="8" name="Picture 7"/>
          <p:cNvPicPr>
            <a:picLocks noChangeAspect="1"/>
          </p:cNvPicPr>
          <p:nvPr/>
        </p:nvPicPr>
        <p:blipFill>
          <a:blip r:embed="rId4"/>
          <a:stretch>
            <a:fillRect/>
          </a:stretch>
        </p:blipFill>
        <p:spPr>
          <a:xfrm>
            <a:off x="2133600" y="4432300"/>
            <a:ext cx="850900" cy="7620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Washington State in limbo</a:t>
            </a:r>
            <a:endParaRPr lang="en-US" dirty="0"/>
          </a:p>
        </p:txBody>
      </p:sp>
      <p:graphicFrame>
        <p:nvGraphicFramePr>
          <p:cNvPr id="4" name="Content Placeholder 3"/>
          <p:cNvGraphicFramePr>
            <a:graphicFrameLocks noGrp="1"/>
          </p:cNvGraphicFramePr>
          <p:nvPr>
            <p:ph idx="1"/>
          </p:nvPr>
        </p:nvGraphicFramePr>
        <p:xfrm>
          <a:off x="1600200" y="1676400"/>
          <a:ext cx="5878285" cy="3566159"/>
        </p:xfrm>
        <a:graphic>
          <a:graphicData uri="http://schemas.openxmlformats.org/drawingml/2006/table">
            <a:tbl>
              <a:tblPr firstRow="1" bandRow="1">
                <a:tableStyleId>{5C22544A-7EE6-4342-B048-85BDC9FD1C3A}</a:tableStyleId>
              </a:tblPr>
              <a:tblGrid>
                <a:gridCol w="1175657"/>
                <a:gridCol w="1415143"/>
                <a:gridCol w="1066800"/>
                <a:gridCol w="1045028"/>
                <a:gridCol w="1175657"/>
              </a:tblGrid>
              <a:tr h="990600">
                <a:tc>
                  <a:txBody>
                    <a:bodyPr/>
                    <a:lstStyle/>
                    <a:p>
                      <a:pPr marL="0" marR="0">
                        <a:spcBef>
                          <a:spcPts val="0"/>
                        </a:spcBef>
                        <a:spcAft>
                          <a:spcPts val="0"/>
                        </a:spcAft>
                      </a:pPr>
                      <a:endParaRPr lang="en-US" sz="1300" dirty="0">
                        <a:latin typeface="Garamond"/>
                        <a:ea typeface="Cambria"/>
                        <a:cs typeface="Times New Roman"/>
                      </a:endParaRPr>
                    </a:p>
                  </a:txBody>
                  <a:tcPr marL="68580" marR="68580" marT="0" marB="0" anchor="b"/>
                </a:tc>
                <a:tc>
                  <a:txBody>
                    <a:bodyPr/>
                    <a:lstStyle/>
                    <a:p>
                      <a:pPr marL="0" marR="0">
                        <a:spcBef>
                          <a:spcPts val="0"/>
                        </a:spcBef>
                        <a:spcAft>
                          <a:spcPts val="0"/>
                        </a:spcAft>
                      </a:pPr>
                      <a:r>
                        <a:rPr lang="en-US" sz="2400" b="1" kern="1200" dirty="0">
                          <a:solidFill>
                            <a:schemeClr val="lt1"/>
                          </a:solidFill>
                          <a:latin typeface="Garamond"/>
                          <a:ea typeface="Cambria"/>
                          <a:cs typeface="Times New Roman"/>
                        </a:rPr>
                        <a:t>Pre-tax price per gram</a:t>
                      </a:r>
                    </a:p>
                  </a:txBody>
                  <a:tcPr marL="68580" marR="68580" marT="0" marB="0" anchor="b"/>
                </a:tc>
                <a:tc>
                  <a:txBody>
                    <a:bodyPr/>
                    <a:lstStyle/>
                    <a:p>
                      <a:pPr marL="0" marR="0">
                        <a:spcBef>
                          <a:spcPts val="0"/>
                        </a:spcBef>
                        <a:spcAft>
                          <a:spcPts val="0"/>
                        </a:spcAft>
                      </a:pPr>
                      <a:r>
                        <a:rPr lang="en-US" sz="2400" b="1" kern="1200" dirty="0">
                          <a:solidFill>
                            <a:schemeClr val="lt1"/>
                          </a:solidFill>
                          <a:latin typeface="Garamond"/>
                          <a:ea typeface="Cambria"/>
                          <a:cs typeface="Times New Roman"/>
                        </a:rPr>
                        <a:t>Excise</a:t>
                      </a:r>
                      <a:r>
                        <a:rPr lang="en-US" sz="1800" dirty="0">
                          <a:latin typeface="Garamond"/>
                          <a:ea typeface="Cambria"/>
                          <a:cs typeface="Times New Roman"/>
                        </a:rPr>
                        <a:t> </a:t>
                      </a:r>
                      <a:r>
                        <a:rPr lang="en-US" sz="2400" b="1" kern="1200" dirty="0">
                          <a:solidFill>
                            <a:schemeClr val="lt1"/>
                          </a:solidFill>
                          <a:latin typeface="Garamond"/>
                          <a:ea typeface="Cambria"/>
                          <a:cs typeface="Times New Roman"/>
                        </a:rPr>
                        <a:t>tax</a:t>
                      </a:r>
                    </a:p>
                  </a:txBody>
                  <a:tcPr marL="68580" marR="68580" marT="0" marB="0" anchor="b"/>
                </a:tc>
                <a:tc>
                  <a:txBody>
                    <a:bodyPr/>
                    <a:lstStyle/>
                    <a:p>
                      <a:pPr marL="0" marR="0">
                        <a:spcBef>
                          <a:spcPts val="0"/>
                        </a:spcBef>
                        <a:spcAft>
                          <a:spcPts val="0"/>
                        </a:spcAft>
                      </a:pPr>
                      <a:r>
                        <a:rPr lang="en-US" sz="1800" baseline="0" dirty="0" smtClean="0">
                          <a:latin typeface="Garamond"/>
                          <a:ea typeface="Cambria"/>
                          <a:cs typeface="Times New Roman"/>
                        </a:rPr>
                        <a:t>S</a:t>
                      </a:r>
                      <a:r>
                        <a:rPr lang="en-US" sz="1800" dirty="0" smtClean="0">
                          <a:latin typeface="Garamond"/>
                          <a:ea typeface="Cambria"/>
                          <a:cs typeface="Times New Roman"/>
                        </a:rPr>
                        <a:t>ales and business taxes</a:t>
                      </a:r>
                      <a:endParaRPr lang="en-US" sz="1800" dirty="0">
                        <a:latin typeface="Times New Roman"/>
                        <a:ea typeface="Cambria"/>
                        <a:cs typeface="Times New Roman"/>
                      </a:endParaRPr>
                    </a:p>
                  </a:txBody>
                  <a:tcPr marL="68580" marR="68580" marT="0" marB="0" anchor="b"/>
                </a:tc>
                <a:tc>
                  <a:txBody>
                    <a:bodyPr/>
                    <a:lstStyle/>
                    <a:p>
                      <a:pPr marL="0" marR="0">
                        <a:spcBef>
                          <a:spcPts val="0"/>
                        </a:spcBef>
                        <a:spcAft>
                          <a:spcPts val="0"/>
                        </a:spcAft>
                      </a:pPr>
                      <a:r>
                        <a:rPr lang="en-US" sz="2400" dirty="0" smtClean="0">
                          <a:latin typeface="Garamond"/>
                          <a:ea typeface="Cambria"/>
                          <a:cs typeface="Times New Roman"/>
                        </a:rPr>
                        <a:t>After-</a:t>
                      </a:r>
                      <a:r>
                        <a:rPr lang="en-US" sz="2400" b="1" kern="1200" dirty="0" smtClean="0">
                          <a:solidFill>
                            <a:schemeClr val="lt1"/>
                          </a:solidFill>
                          <a:latin typeface="Garamond"/>
                          <a:ea typeface="Cambria"/>
                          <a:cs typeface="Times New Roman"/>
                        </a:rPr>
                        <a:t>tax</a:t>
                      </a:r>
                      <a:r>
                        <a:rPr lang="en-US" sz="2400" dirty="0" smtClean="0">
                          <a:latin typeface="Garamond"/>
                          <a:ea typeface="Cambria"/>
                          <a:cs typeface="Times New Roman"/>
                        </a:rPr>
                        <a:t> price</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a:latin typeface="Garamond"/>
                          <a:ea typeface="Cambria"/>
                          <a:cs typeface="Times New Roman"/>
                        </a:rPr>
                        <a:t>Producer sells to processor</a:t>
                      </a:r>
                      <a:endParaRPr lang="en-US" sz="18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$3.00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$0.75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endParaRPr lang="en-US" sz="2400" dirty="0">
                        <a:latin typeface="Garamond"/>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$3.75 </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a:latin typeface="Garamond"/>
                          <a:ea typeface="Cambria"/>
                          <a:cs typeface="Times New Roman"/>
                        </a:rPr>
                        <a:t>Processor sells to retailer</a:t>
                      </a:r>
                      <a:endParaRPr lang="en-US" sz="18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a:latin typeface="Garamond"/>
                          <a:ea typeface="Cambria"/>
                          <a:cs typeface="Times New Roman"/>
                        </a:rPr>
                        <a:t>$6.00 </a:t>
                      </a:r>
                      <a:endParaRPr lang="en-US" sz="24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$1.50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endParaRPr lang="en-US" sz="2400" dirty="0">
                        <a:latin typeface="Garamond"/>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$7.50 </a:t>
                      </a:r>
                      <a:endParaRPr lang="en-US" sz="2400" dirty="0">
                        <a:latin typeface="Times New Roman"/>
                        <a:ea typeface="Cambria"/>
                        <a:cs typeface="Times New Roman"/>
                      </a:endParaRPr>
                    </a:p>
                  </a:txBody>
                  <a:tcPr marL="68580" marR="68580" marT="0" marB="0" anchor="b"/>
                </a:tc>
              </a:tr>
              <a:tr h="660400">
                <a:tc>
                  <a:txBody>
                    <a:bodyPr/>
                    <a:lstStyle/>
                    <a:p>
                      <a:pPr marL="0" marR="0">
                        <a:spcBef>
                          <a:spcPts val="0"/>
                        </a:spcBef>
                        <a:spcAft>
                          <a:spcPts val="0"/>
                        </a:spcAft>
                      </a:pPr>
                      <a:r>
                        <a:rPr lang="en-US" sz="1800" dirty="0">
                          <a:latin typeface="Garamond"/>
                          <a:ea typeface="Cambria"/>
                          <a:cs typeface="Times New Roman"/>
                        </a:rPr>
                        <a:t>Retailer sells to consumer</a:t>
                      </a:r>
                      <a:endParaRPr lang="en-US" sz="18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$12.00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a:latin typeface="Garamond"/>
                          <a:ea typeface="Cambria"/>
                          <a:cs typeface="Times New Roman"/>
                        </a:rPr>
                        <a:t>$3.00 </a:t>
                      </a:r>
                      <a:endParaRPr lang="en-US" sz="240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smtClean="0">
                          <a:latin typeface="Garamond"/>
                          <a:ea typeface="Cambria"/>
                          <a:cs typeface="Times New Roman"/>
                        </a:rPr>
                        <a:t>$1.47 </a:t>
                      </a:r>
                      <a:endParaRPr lang="en-US" sz="2400" dirty="0">
                        <a:latin typeface="Times New Roman"/>
                        <a:ea typeface="Cambria"/>
                        <a:cs typeface="Times New Roman"/>
                      </a:endParaRPr>
                    </a:p>
                  </a:txBody>
                  <a:tcPr marL="68580" marR="68580" marT="0" marB="0" anchor="b"/>
                </a:tc>
                <a:tc>
                  <a:txBody>
                    <a:bodyPr/>
                    <a:lstStyle/>
                    <a:p>
                      <a:pPr marL="0" marR="0" algn="r">
                        <a:spcBef>
                          <a:spcPts val="0"/>
                        </a:spcBef>
                        <a:spcAft>
                          <a:spcPts val="0"/>
                        </a:spcAft>
                      </a:pPr>
                      <a:r>
                        <a:rPr lang="en-US" sz="2400" dirty="0">
                          <a:latin typeface="Garamond"/>
                          <a:ea typeface="Cambria"/>
                          <a:cs typeface="Times New Roman"/>
                        </a:rPr>
                        <a:t>$16.47 </a:t>
                      </a:r>
                      <a:endParaRPr lang="en-US" sz="2400" dirty="0">
                        <a:latin typeface="Times New Roman"/>
                        <a:ea typeface="Cambria"/>
                        <a:cs typeface="Times New Roman"/>
                      </a:endParaRPr>
                    </a:p>
                  </a:txBody>
                  <a:tcPr marL="68580" marR="68580" marT="0" marB="0" anchor="b"/>
                </a:tc>
              </a:tr>
            </a:tbl>
          </a:graphicData>
        </a:graphic>
      </p:graphicFrame>
      <p:sp>
        <p:nvSpPr>
          <p:cNvPr id="5" name="TextBox 4"/>
          <p:cNvSpPr txBox="1"/>
          <p:nvPr/>
        </p:nvSpPr>
        <p:spPr>
          <a:xfrm>
            <a:off x="3200400" y="1232972"/>
            <a:ext cx="2117662" cy="369332"/>
          </a:xfrm>
          <a:prstGeom prst="rect">
            <a:avLst/>
          </a:prstGeom>
          <a:noFill/>
        </p:spPr>
        <p:txBody>
          <a:bodyPr wrap="none" rtlCol="0">
            <a:spAutoFit/>
          </a:bodyPr>
          <a:lstStyle/>
          <a:p>
            <a:r>
              <a:rPr lang="en-US" dirty="0" smtClean="0"/>
              <a:t>Gangs at 258 Table 2</a:t>
            </a:r>
            <a:endParaRPr lang="en-US" dirty="0"/>
          </a:p>
        </p:txBody>
      </p:sp>
      <p:pic>
        <p:nvPicPr>
          <p:cNvPr id="7" name="Picture 6"/>
          <p:cNvPicPr>
            <a:picLocks noChangeAspect="1"/>
          </p:cNvPicPr>
          <p:nvPr/>
        </p:nvPicPr>
        <p:blipFill>
          <a:blip r:embed="rId3"/>
          <a:stretch>
            <a:fillRect/>
          </a:stretch>
        </p:blipFill>
        <p:spPr>
          <a:xfrm>
            <a:off x="4146550" y="5638800"/>
            <a:ext cx="850900" cy="76200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 – less than cigarettes  </a:t>
            </a:r>
            <a:endParaRPr lang="en-US" dirty="0"/>
          </a:p>
        </p:txBody>
      </p:sp>
      <p:graphicFrame>
        <p:nvGraphicFramePr>
          <p:cNvPr id="4" name="Content Placeholder 3"/>
          <p:cNvGraphicFramePr>
            <a:graphicFrameLocks noGrp="1"/>
          </p:cNvGraphicFramePr>
          <p:nvPr>
            <p:ph idx="1"/>
          </p:nvPr>
        </p:nvGraphicFramePr>
        <p:xfrm>
          <a:off x="1371600" y="1417638"/>
          <a:ext cx="6781800" cy="1892300"/>
        </p:xfrm>
        <a:graphic>
          <a:graphicData uri="http://schemas.openxmlformats.org/drawingml/2006/table">
            <a:tbl>
              <a:tblPr firstRow="1" bandRow="1">
                <a:tableStyleId>{5C22544A-7EE6-4342-B048-85BDC9FD1C3A}</a:tableStyleId>
              </a:tblPr>
              <a:tblGrid>
                <a:gridCol w="4267200"/>
                <a:gridCol w="2514600"/>
              </a:tblGrid>
              <a:tr h="370840">
                <a:tc>
                  <a:txBody>
                    <a:bodyPr/>
                    <a:lstStyle/>
                    <a:p>
                      <a:pPr algn="l" fontAlgn="b"/>
                      <a:r>
                        <a:rPr lang="en-US" sz="2400" b="0" i="0" u="none" strike="noStrike" dirty="0">
                          <a:latin typeface="Verdana"/>
                        </a:rPr>
                        <a:t>Excise taxes</a:t>
                      </a:r>
                    </a:p>
                  </a:txBody>
                  <a:tcPr marL="12700" marR="12700" marT="12700" marB="0" anchor="b"/>
                </a:tc>
                <a:tc>
                  <a:txBody>
                    <a:bodyPr/>
                    <a:lstStyle/>
                    <a:p>
                      <a:pPr algn="r" fontAlgn="b"/>
                      <a:r>
                        <a:rPr lang="en-US" sz="2400" b="0" i="0" u="none" strike="noStrike">
                          <a:latin typeface="Verdana"/>
                        </a:rPr>
                        <a:t>$5.25 </a:t>
                      </a:r>
                    </a:p>
                  </a:txBody>
                  <a:tcPr marL="12700" marR="12700" marT="12700" marB="0" anchor="b"/>
                </a:tc>
              </a:tr>
              <a:tr h="370840">
                <a:tc>
                  <a:txBody>
                    <a:bodyPr/>
                    <a:lstStyle/>
                    <a:p>
                      <a:pPr algn="l" fontAlgn="b"/>
                      <a:r>
                        <a:rPr lang="en-US" sz="2400" b="0" i="0" u="none" strike="noStrike" dirty="0">
                          <a:latin typeface="Verdana"/>
                        </a:rPr>
                        <a:t>Sales and business taxes</a:t>
                      </a:r>
                    </a:p>
                  </a:txBody>
                  <a:tcPr marL="12700" marR="12700" marT="12700" marB="0" anchor="b"/>
                </a:tc>
                <a:tc>
                  <a:txBody>
                    <a:bodyPr/>
                    <a:lstStyle/>
                    <a:p>
                      <a:pPr algn="r" fontAlgn="b"/>
                      <a:r>
                        <a:rPr lang="en-US" sz="2400" b="0" i="0" u="none" strike="noStrike">
                          <a:latin typeface="Verdana"/>
                        </a:rPr>
                        <a:t>$1.47 </a:t>
                      </a:r>
                    </a:p>
                  </a:txBody>
                  <a:tcPr marL="12700" marR="12700" marT="12700" marB="0" anchor="b"/>
                </a:tc>
              </a:tr>
              <a:tr h="370840">
                <a:tc>
                  <a:txBody>
                    <a:bodyPr/>
                    <a:lstStyle/>
                    <a:p>
                      <a:pPr algn="l" fontAlgn="b"/>
                      <a:r>
                        <a:rPr lang="en-US" sz="2400" b="0" i="0" u="none" strike="noStrike" dirty="0" smtClean="0">
                          <a:latin typeface="Verdana"/>
                        </a:rPr>
                        <a:t>Total taxes</a:t>
                      </a:r>
                      <a:endParaRPr lang="en-US" sz="2400" b="0" i="0" u="none" strike="noStrike" dirty="0">
                        <a:latin typeface="Verdana"/>
                      </a:endParaRPr>
                    </a:p>
                  </a:txBody>
                  <a:tcPr marL="12700" marR="12700" marT="12700" marB="0" anchor="b"/>
                </a:tc>
                <a:tc>
                  <a:txBody>
                    <a:bodyPr/>
                    <a:lstStyle/>
                    <a:p>
                      <a:pPr algn="r" fontAlgn="b"/>
                      <a:r>
                        <a:rPr lang="en-US" sz="2400" b="0" i="0" u="none" strike="noStrike">
                          <a:latin typeface="Verdana"/>
                        </a:rPr>
                        <a:t>$6.72 </a:t>
                      </a:r>
                    </a:p>
                  </a:txBody>
                  <a:tcPr marL="12700" marR="12700" marT="12700" marB="0" anchor="b"/>
                </a:tc>
              </a:tr>
              <a:tr h="370840">
                <a:tc>
                  <a:txBody>
                    <a:bodyPr/>
                    <a:lstStyle/>
                    <a:p>
                      <a:pPr algn="l" fontAlgn="b"/>
                      <a:r>
                        <a:rPr lang="en-US" sz="2400" b="0" i="0" u="none" strike="noStrike">
                          <a:latin typeface="Verdana"/>
                        </a:rPr>
                        <a:t>After tax price</a:t>
                      </a:r>
                    </a:p>
                  </a:txBody>
                  <a:tcPr marL="12700" marR="12700" marT="12700" marB="0" anchor="b"/>
                </a:tc>
                <a:tc>
                  <a:txBody>
                    <a:bodyPr/>
                    <a:lstStyle/>
                    <a:p>
                      <a:pPr algn="r" fontAlgn="b"/>
                      <a:r>
                        <a:rPr lang="en-US" sz="2400" b="0" i="0" u="none" strike="noStrike">
                          <a:latin typeface="Verdana"/>
                        </a:rPr>
                        <a:t>$16.47 </a:t>
                      </a:r>
                    </a:p>
                  </a:txBody>
                  <a:tcPr marL="12700" marR="12700" marT="12700" marB="0" anchor="b"/>
                </a:tc>
              </a:tr>
              <a:tr h="370840">
                <a:tc>
                  <a:txBody>
                    <a:bodyPr/>
                    <a:lstStyle/>
                    <a:p>
                      <a:pPr algn="l" fontAlgn="b"/>
                      <a:r>
                        <a:rPr lang="en-US" sz="2400" b="0" i="0" u="none" strike="noStrike">
                          <a:latin typeface="Verdana"/>
                        </a:rPr>
                        <a:t>Tax burden</a:t>
                      </a:r>
                    </a:p>
                  </a:txBody>
                  <a:tcPr marL="12700" marR="12700" marT="12700" marB="0" anchor="b"/>
                </a:tc>
                <a:tc>
                  <a:txBody>
                    <a:bodyPr/>
                    <a:lstStyle/>
                    <a:p>
                      <a:pPr algn="l" fontAlgn="b"/>
                      <a:r>
                        <a:rPr lang="en-US" sz="2400" b="1" i="0" u="none" strike="noStrike" dirty="0">
                          <a:latin typeface="Verdana"/>
                        </a:rPr>
                        <a:t>41 percent</a:t>
                      </a:r>
                    </a:p>
                  </a:txBody>
                  <a:tcPr marL="12700" marR="12700" marT="12700" marB="0" anchor="b"/>
                </a:tc>
              </a:tr>
            </a:tbl>
          </a:graphicData>
        </a:graphic>
      </p:graphicFrame>
      <p:pic>
        <p:nvPicPr>
          <p:cNvPr id="6" name="Picture 5"/>
          <p:cNvPicPr>
            <a:picLocks noChangeAspect="1"/>
          </p:cNvPicPr>
          <p:nvPr/>
        </p:nvPicPr>
        <p:blipFill>
          <a:blip r:embed="rId3"/>
          <a:stretch>
            <a:fillRect/>
          </a:stretch>
        </p:blipFill>
        <p:spPr>
          <a:xfrm>
            <a:off x="4146550" y="4191000"/>
            <a:ext cx="850900" cy="762000"/>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Colorado in limbo</a:t>
            </a:r>
            <a:endParaRPr lang="en-US" dirty="0"/>
          </a:p>
        </p:txBody>
      </p:sp>
      <p:sp>
        <p:nvSpPr>
          <p:cNvPr id="3" name="Content Placeholder 2"/>
          <p:cNvSpPr>
            <a:spLocks noGrp="1"/>
          </p:cNvSpPr>
          <p:nvPr>
            <p:ph idx="1"/>
          </p:nvPr>
        </p:nvSpPr>
        <p:spPr/>
        <p:txBody>
          <a:bodyPr>
            <a:normAutofit/>
          </a:bodyPr>
          <a:lstStyle/>
          <a:p>
            <a:r>
              <a:rPr lang="en-US" sz="2400" dirty="0" smtClean="0"/>
              <a:t>Initiative November 2012: proposed capped 15 percent excise on sales by producers</a:t>
            </a:r>
          </a:p>
          <a:p>
            <a:r>
              <a:rPr lang="en-US" sz="2400" dirty="0" smtClean="0"/>
              <a:t>Legislature:  10 percent retail?</a:t>
            </a:r>
          </a:p>
          <a:p>
            <a:r>
              <a:rPr lang="en-US" sz="2400" dirty="0" smtClean="0"/>
              <a:t>All taxes require voter OK in November -- TABOR</a:t>
            </a:r>
          </a:p>
          <a:p>
            <a:endParaRPr lang="en-US" sz="2400" dirty="0" smtClean="0"/>
          </a:p>
        </p:txBody>
      </p:sp>
      <p:pic>
        <p:nvPicPr>
          <p:cNvPr id="4" name="Picture 3"/>
          <p:cNvPicPr>
            <a:picLocks noChangeAspect="1"/>
          </p:cNvPicPr>
          <p:nvPr/>
        </p:nvPicPr>
        <p:blipFill>
          <a:blip r:embed="rId3"/>
          <a:stretch>
            <a:fillRect/>
          </a:stretch>
        </p:blipFill>
        <p:spPr>
          <a:xfrm>
            <a:off x="4419600" y="3505200"/>
            <a:ext cx="3753098" cy="2743200"/>
          </a:xfrm>
          <a:prstGeom prst="rect">
            <a:avLst/>
          </a:prstGeom>
        </p:spPr>
      </p:pic>
      <p:pic>
        <p:nvPicPr>
          <p:cNvPr id="5" name="Picture 4"/>
          <p:cNvPicPr>
            <a:picLocks noChangeAspect="1"/>
          </p:cNvPicPr>
          <p:nvPr/>
        </p:nvPicPr>
        <p:blipFill>
          <a:blip r:embed="rId4"/>
          <a:stretch>
            <a:fillRect/>
          </a:stretch>
        </p:blipFill>
        <p:spPr>
          <a:xfrm>
            <a:off x="1905000" y="4114800"/>
            <a:ext cx="850900" cy="76200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Possible </a:t>
            </a:r>
            <a:r>
              <a:rPr lang="en-US" dirty="0" smtClean="0"/>
              <a:t>CO tax burden</a:t>
            </a:r>
            <a:endParaRPr lang="en-US" dirty="0"/>
          </a:p>
        </p:txBody>
      </p:sp>
      <p:graphicFrame>
        <p:nvGraphicFramePr>
          <p:cNvPr id="4" name="Content Placeholder 3"/>
          <p:cNvGraphicFramePr>
            <a:graphicFrameLocks noGrp="1"/>
          </p:cNvGraphicFramePr>
          <p:nvPr>
            <p:ph idx="1"/>
          </p:nvPr>
        </p:nvGraphicFramePr>
        <p:xfrm>
          <a:off x="457200" y="1600200"/>
          <a:ext cx="8229600" cy="4792979"/>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1894164">
                <a:tc>
                  <a:txBody>
                    <a:bodyPr/>
                    <a:lstStyle/>
                    <a:p>
                      <a:pPr algn="l" fontAlgn="b"/>
                      <a:r>
                        <a:rPr lang="en-US" sz="1800" b="1" i="0" u="none" strike="noStrike" dirty="0">
                          <a:solidFill>
                            <a:srgbClr val="FFFFFF"/>
                          </a:solidFill>
                          <a:latin typeface="Garamond"/>
                        </a:rPr>
                        <a:t> </a:t>
                      </a:r>
                    </a:p>
                  </a:txBody>
                  <a:tcPr marL="12700" marR="12700" marT="12700" marB="0" anchor="b"/>
                </a:tc>
                <a:tc>
                  <a:txBody>
                    <a:bodyPr/>
                    <a:lstStyle/>
                    <a:p>
                      <a:pPr algn="l" fontAlgn="b"/>
                      <a:r>
                        <a:rPr lang="en-US" sz="3600" b="1" i="0" u="none" strike="noStrike">
                          <a:solidFill>
                            <a:srgbClr val="FFFFFF"/>
                          </a:solidFill>
                          <a:latin typeface="Garamond"/>
                        </a:rPr>
                        <a:t>Pre-tax price per gram</a:t>
                      </a:r>
                    </a:p>
                  </a:txBody>
                  <a:tcPr marL="12700" marR="12700" marT="12700" marB="0" anchor="b"/>
                </a:tc>
                <a:tc>
                  <a:txBody>
                    <a:bodyPr/>
                    <a:lstStyle/>
                    <a:p>
                      <a:pPr algn="l" fontAlgn="b"/>
                      <a:r>
                        <a:rPr lang="en-US" sz="3600" b="1" i="0" u="none" strike="noStrike" dirty="0">
                          <a:solidFill>
                            <a:srgbClr val="FFFFFF"/>
                          </a:solidFill>
                          <a:latin typeface="Garamond"/>
                        </a:rPr>
                        <a:t>Excise</a:t>
                      </a:r>
                      <a:r>
                        <a:rPr lang="en-US" sz="2800" b="1" i="0" u="none" strike="noStrike" dirty="0">
                          <a:solidFill>
                            <a:srgbClr val="FFFFFF"/>
                          </a:solidFill>
                          <a:latin typeface="Garamond"/>
                        </a:rPr>
                        <a:t> </a:t>
                      </a:r>
                      <a:r>
                        <a:rPr lang="en-US" sz="3600" b="1" i="0" u="none" strike="noStrike" dirty="0">
                          <a:solidFill>
                            <a:srgbClr val="FFFFFF"/>
                          </a:solidFill>
                          <a:latin typeface="Garamond"/>
                        </a:rPr>
                        <a:t>tax</a:t>
                      </a:r>
                    </a:p>
                  </a:txBody>
                  <a:tcPr marL="12700" marR="12700" marT="12700" marB="0" anchor="b"/>
                </a:tc>
                <a:tc>
                  <a:txBody>
                    <a:bodyPr/>
                    <a:lstStyle/>
                    <a:p>
                      <a:pPr algn="l" fontAlgn="b"/>
                      <a:r>
                        <a:rPr lang="en-US" sz="4400" b="1" i="0" u="none" strike="noStrike" dirty="0">
                          <a:solidFill>
                            <a:srgbClr val="FFFFFF"/>
                          </a:solidFill>
                          <a:latin typeface="Garamond"/>
                        </a:rPr>
                        <a:t>Sales</a:t>
                      </a:r>
                      <a:r>
                        <a:rPr lang="en-US" sz="4400" b="1" i="0" u="none" strike="noStrike" dirty="0" smtClean="0">
                          <a:solidFill>
                            <a:srgbClr val="FFFFFF"/>
                          </a:solidFill>
                          <a:latin typeface="Garamond"/>
                        </a:rPr>
                        <a:t> taxes</a:t>
                      </a:r>
                      <a:r>
                        <a:rPr lang="en-US" sz="4400" b="1" i="0" u="none" strike="noStrike" dirty="0" smtClean="0">
                          <a:solidFill>
                            <a:srgbClr val="FFFFFF"/>
                          </a:solidFill>
                          <a:latin typeface="Times New Roman"/>
                        </a:rPr>
                        <a:t> </a:t>
                      </a:r>
                      <a:endParaRPr lang="en-US" sz="4400" b="1" i="0" u="none" strike="noStrike" dirty="0">
                        <a:solidFill>
                          <a:srgbClr val="FFFFFF"/>
                        </a:solidFill>
                        <a:latin typeface="Garamond"/>
                      </a:endParaRPr>
                    </a:p>
                  </a:txBody>
                  <a:tcPr marL="12700" marR="12700" marT="12700" marB="0" anchor="b"/>
                </a:tc>
                <a:tc>
                  <a:txBody>
                    <a:bodyPr/>
                    <a:lstStyle/>
                    <a:p>
                      <a:pPr algn="l" fontAlgn="b"/>
                      <a:r>
                        <a:rPr lang="en-US" sz="3600" b="1" i="0" u="none" strike="noStrike">
                          <a:solidFill>
                            <a:srgbClr val="FFFFFF"/>
                          </a:solidFill>
                          <a:latin typeface="Garamond"/>
                        </a:rPr>
                        <a:t>After-tax price</a:t>
                      </a:r>
                      <a:r>
                        <a:rPr lang="en-US" sz="3600" b="1" i="0" u="none" strike="noStrike">
                          <a:solidFill>
                            <a:srgbClr val="FFFFFF"/>
                          </a:solidFill>
                          <a:latin typeface="Times New Roman"/>
                        </a:rPr>
                        <a:t> </a:t>
                      </a:r>
                      <a:endParaRPr lang="en-US" sz="3600" b="1" i="0" u="none" strike="noStrike">
                        <a:solidFill>
                          <a:srgbClr val="FFFFFF"/>
                        </a:solidFill>
                        <a:latin typeface="Garamond"/>
                      </a:endParaRPr>
                    </a:p>
                  </a:txBody>
                  <a:tcPr marL="12700" marR="12700" marT="12700" marB="0" anchor="b"/>
                </a:tc>
              </a:tr>
              <a:tr h="957918">
                <a:tc>
                  <a:txBody>
                    <a:bodyPr/>
                    <a:lstStyle/>
                    <a:p>
                      <a:pPr algn="l" fontAlgn="b"/>
                      <a:r>
                        <a:rPr lang="en-US" sz="2800" b="0" i="0" u="none" strike="noStrike">
                          <a:solidFill>
                            <a:srgbClr val="000000"/>
                          </a:solidFill>
                          <a:latin typeface="Garamond"/>
                        </a:rPr>
                        <a:t>Producer sells to retailer</a:t>
                      </a:r>
                    </a:p>
                  </a:txBody>
                  <a:tcPr marL="12700" marR="12700" marT="12700" marB="0" anchor="b"/>
                </a:tc>
                <a:tc>
                  <a:txBody>
                    <a:bodyPr/>
                    <a:lstStyle/>
                    <a:p>
                      <a:pPr algn="r" fontAlgn="b"/>
                      <a:r>
                        <a:rPr lang="en-US" sz="3600" b="0" i="0" u="none" strike="noStrike">
                          <a:solidFill>
                            <a:srgbClr val="000000"/>
                          </a:solidFill>
                          <a:latin typeface="Garamond"/>
                        </a:rPr>
                        <a:t>$6.00 </a:t>
                      </a:r>
                    </a:p>
                  </a:txBody>
                  <a:tcPr marL="12700" marR="12700" marT="12700" marB="0" anchor="b"/>
                </a:tc>
                <a:tc>
                  <a:txBody>
                    <a:bodyPr/>
                    <a:lstStyle/>
                    <a:p>
                      <a:pPr algn="r" fontAlgn="b"/>
                      <a:r>
                        <a:rPr lang="en-US" sz="3600" b="0" i="0" u="none" strike="noStrike">
                          <a:solidFill>
                            <a:srgbClr val="000000"/>
                          </a:solidFill>
                          <a:latin typeface="Garamond"/>
                        </a:rPr>
                        <a:t>$0.90 </a:t>
                      </a:r>
                    </a:p>
                  </a:txBody>
                  <a:tcPr marL="12700" marR="12700" marT="12700" marB="0" anchor="b"/>
                </a:tc>
                <a:tc>
                  <a:txBody>
                    <a:bodyPr/>
                    <a:lstStyle/>
                    <a:p>
                      <a:pPr algn="r" fontAlgn="b"/>
                      <a:r>
                        <a:rPr lang="en-US" sz="3600" b="0" i="0" u="none" strike="noStrike">
                          <a:solidFill>
                            <a:srgbClr val="000000"/>
                          </a:solidFill>
                          <a:latin typeface="Garamond"/>
                        </a:rPr>
                        <a:t> </a:t>
                      </a:r>
                    </a:p>
                  </a:txBody>
                  <a:tcPr marL="12700" marR="12700" marT="12700" marB="0" anchor="b"/>
                </a:tc>
                <a:tc>
                  <a:txBody>
                    <a:bodyPr/>
                    <a:lstStyle/>
                    <a:p>
                      <a:pPr algn="r" fontAlgn="b"/>
                      <a:r>
                        <a:rPr lang="en-US" sz="3600" b="0" i="0" u="none" strike="noStrike">
                          <a:solidFill>
                            <a:srgbClr val="000000"/>
                          </a:solidFill>
                          <a:latin typeface="Garamond"/>
                        </a:rPr>
                        <a:t>$6.90 </a:t>
                      </a:r>
                    </a:p>
                  </a:txBody>
                  <a:tcPr marL="12700" marR="12700" marT="12700" marB="0" anchor="b"/>
                </a:tc>
              </a:tr>
              <a:tr h="957918">
                <a:tc>
                  <a:txBody>
                    <a:bodyPr/>
                    <a:lstStyle/>
                    <a:p>
                      <a:pPr algn="l" fontAlgn="b"/>
                      <a:r>
                        <a:rPr lang="en-US" sz="2800" b="0" i="0" u="none" strike="noStrike">
                          <a:solidFill>
                            <a:srgbClr val="000000"/>
                          </a:solidFill>
                          <a:latin typeface="Garamond"/>
                        </a:rPr>
                        <a:t>Processor sells to retailer</a:t>
                      </a:r>
                      <a:r>
                        <a:rPr lang="en-US" sz="2800" b="0" i="0" u="none" strike="noStrike">
                          <a:solidFill>
                            <a:srgbClr val="000000"/>
                          </a:solidFill>
                          <a:latin typeface="Times New Roman"/>
                        </a:rPr>
                        <a:t> </a:t>
                      </a:r>
                      <a:endParaRPr lang="en-US" sz="2800" b="0" i="0" u="none" strike="noStrike">
                        <a:solidFill>
                          <a:srgbClr val="000000"/>
                        </a:solidFill>
                        <a:latin typeface="Garamond"/>
                      </a:endParaRPr>
                    </a:p>
                  </a:txBody>
                  <a:tcPr marL="12700" marR="12700" marT="12700" marB="0" anchor="b"/>
                </a:tc>
                <a:tc>
                  <a:txBody>
                    <a:bodyPr/>
                    <a:lstStyle/>
                    <a:p>
                      <a:pPr algn="r" fontAlgn="b"/>
                      <a:r>
                        <a:rPr lang="en-US" sz="3600" b="0" i="0" u="none" strike="noStrike">
                          <a:solidFill>
                            <a:srgbClr val="000000"/>
                          </a:solidFill>
                          <a:latin typeface="Garamond"/>
                        </a:rPr>
                        <a:t>$12.00 </a:t>
                      </a:r>
                    </a:p>
                  </a:txBody>
                  <a:tcPr marL="12700" marR="12700" marT="12700" marB="0" anchor="b"/>
                </a:tc>
                <a:tc>
                  <a:txBody>
                    <a:bodyPr/>
                    <a:lstStyle/>
                    <a:p>
                      <a:pPr algn="r" fontAlgn="b"/>
                      <a:r>
                        <a:rPr lang="en-US" sz="3600" b="0" i="0" u="none" strike="noStrike">
                          <a:solidFill>
                            <a:srgbClr val="000000"/>
                          </a:solidFill>
                          <a:latin typeface="Garamond"/>
                        </a:rPr>
                        <a:t>$1.20 </a:t>
                      </a:r>
                    </a:p>
                  </a:txBody>
                  <a:tcPr marL="12700" marR="12700" marT="12700" marB="0" anchor="b"/>
                </a:tc>
                <a:tc>
                  <a:txBody>
                    <a:bodyPr/>
                    <a:lstStyle/>
                    <a:p>
                      <a:pPr algn="r" fontAlgn="b"/>
                      <a:r>
                        <a:rPr lang="en-US" sz="3600" b="0" i="0" u="none" strike="noStrike">
                          <a:solidFill>
                            <a:srgbClr val="000000"/>
                          </a:solidFill>
                          <a:latin typeface="Garamond"/>
                        </a:rPr>
                        <a:t>$0.90 </a:t>
                      </a:r>
                    </a:p>
                  </a:txBody>
                  <a:tcPr marL="12700" marR="12700" marT="12700" marB="0" anchor="b"/>
                </a:tc>
                <a:tc>
                  <a:txBody>
                    <a:bodyPr/>
                    <a:lstStyle/>
                    <a:p>
                      <a:pPr algn="r" fontAlgn="b"/>
                      <a:r>
                        <a:rPr lang="en-US" sz="3600" b="0" i="0" u="none" strike="noStrike" dirty="0">
                          <a:solidFill>
                            <a:srgbClr val="000000"/>
                          </a:solidFill>
                          <a:latin typeface="Garamond"/>
                        </a:rPr>
                        <a:t>$14.10 </a:t>
                      </a:r>
                    </a:p>
                  </a:txBody>
                  <a:tcPr marL="12700" marR="12700" marT="12700" marB="0" anchor="b"/>
                </a:tc>
              </a:tr>
            </a:tbl>
          </a:graphicData>
        </a:graphic>
      </p:graphicFrame>
      <p:pic>
        <p:nvPicPr>
          <p:cNvPr id="5" name="Picture 4"/>
          <p:cNvPicPr>
            <a:picLocks noChangeAspect="1"/>
          </p:cNvPicPr>
          <p:nvPr/>
        </p:nvPicPr>
        <p:blipFill>
          <a:blip r:embed="rId3"/>
          <a:stretch>
            <a:fillRect/>
          </a:stretch>
        </p:blipFill>
        <p:spPr>
          <a:xfrm>
            <a:off x="7315200" y="655638"/>
            <a:ext cx="850900" cy="76200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Possible </a:t>
            </a:r>
            <a:r>
              <a:rPr lang="en-US" dirty="0" smtClean="0"/>
              <a:t>CO tax</a:t>
            </a:r>
            <a:endParaRPr lang="en-US" dirty="0"/>
          </a:p>
        </p:txBody>
      </p:sp>
      <p:graphicFrame>
        <p:nvGraphicFramePr>
          <p:cNvPr id="4" name="Content Placeholder 3"/>
          <p:cNvGraphicFramePr>
            <a:graphicFrameLocks noGrp="1"/>
          </p:cNvGraphicFramePr>
          <p:nvPr>
            <p:ph idx="1"/>
          </p:nvPr>
        </p:nvGraphicFramePr>
        <p:xfrm>
          <a:off x="1066800" y="1600200"/>
          <a:ext cx="6705600" cy="3721100"/>
        </p:xfrm>
        <a:graphic>
          <a:graphicData uri="http://schemas.openxmlformats.org/drawingml/2006/table">
            <a:tbl>
              <a:tblPr firstRow="1" bandRow="1">
                <a:tableStyleId>{5C22544A-7EE6-4342-B048-85BDC9FD1C3A}</a:tableStyleId>
              </a:tblPr>
              <a:tblGrid>
                <a:gridCol w="3352800"/>
                <a:gridCol w="3352800"/>
              </a:tblGrid>
              <a:tr h="370840">
                <a:tc>
                  <a:txBody>
                    <a:bodyPr/>
                    <a:lstStyle/>
                    <a:p>
                      <a:pPr algn="l" fontAlgn="b"/>
                      <a:r>
                        <a:rPr lang="en-US" sz="4000" b="0" i="0" u="none" strike="noStrike" dirty="0">
                          <a:solidFill>
                            <a:srgbClr val="FFFFFF"/>
                          </a:solidFill>
                          <a:latin typeface="Verdana"/>
                        </a:rPr>
                        <a:t>Excise taxes</a:t>
                      </a:r>
                    </a:p>
                  </a:txBody>
                  <a:tcPr marL="12700" marR="12700" marT="12700" marB="0" anchor="b"/>
                </a:tc>
                <a:tc>
                  <a:txBody>
                    <a:bodyPr/>
                    <a:lstStyle/>
                    <a:p>
                      <a:pPr algn="r" fontAlgn="b"/>
                      <a:r>
                        <a:rPr lang="en-US" sz="4000" b="0" i="0" u="none" strike="noStrike" dirty="0" smtClean="0">
                          <a:solidFill>
                            <a:srgbClr val="FFFFFF"/>
                          </a:solidFill>
                          <a:latin typeface="Verdana"/>
                        </a:rPr>
                        <a:t>$2.10 </a:t>
                      </a:r>
                      <a:endParaRPr lang="en-US" sz="4000" b="0" i="0" u="none" strike="noStrike" dirty="0">
                        <a:solidFill>
                          <a:srgbClr val="FFFFFF"/>
                        </a:solidFill>
                        <a:latin typeface="Verdana"/>
                      </a:endParaRPr>
                    </a:p>
                  </a:txBody>
                  <a:tcPr marL="12700" marR="12700" marT="12700" marB="0" anchor="b"/>
                </a:tc>
              </a:tr>
              <a:tr h="370840">
                <a:tc>
                  <a:txBody>
                    <a:bodyPr/>
                    <a:lstStyle/>
                    <a:p>
                      <a:pPr algn="l" fontAlgn="b"/>
                      <a:r>
                        <a:rPr lang="en-US" sz="4000" b="0" i="0" u="none" strike="noStrike" dirty="0">
                          <a:solidFill>
                            <a:srgbClr val="000000"/>
                          </a:solidFill>
                          <a:latin typeface="Verdana"/>
                        </a:rPr>
                        <a:t>Sales</a:t>
                      </a:r>
                      <a:r>
                        <a:rPr lang="en-US" sz="4000" b="0" i="0" u="none" strike="noStrike" dirty="0" smtClean="0">
                          <a:solidFill>
                            <a:srgbClr val="000000"/>
                          </a:solidFill>
                          <a:latin typeface="Verdana"/>
                        </a:rPr>
                        <a:t> taxes</a:t>
                      </a:r>
                      <a:endParaRPr lang="en-US" sz="4000" b="0" i="0" u="none" strike="noStrike" dirty="0">
                        <a:solidFill>
                          <a:srgbClr val="000000"/>
                        </a:solidFill>
                        <a:latin typeface="Verdana"/>
                      </a:endParaRPr>
                    </a:p>
                  </a:txBody>
                  <a:tcPr marL="12700" marR="12700" marT="12700" marB="0" anchor="b"/>
                </a:tc>
                <a:tc>
                  <a:txBody>
                    <a:bodyPr/>
                    <a:lstStyle/>
                    <a:p>
                      <a:pPr algn="r" fontAlgn="b"/>
                      <a:r>
                        <a:rPr lang="en-US" sz="4000" b="0" i="0" u="none" strike="noStrike">
                          <a:solidFill>
                            <a:srgbClr val="000000"/>
                          </a:solidFill>
                          <a:latin typeface="Verdana"/>
                        </a:rPr>
                        <a:t>$0.90 </a:t>
                      </a:r>
                    </a:p>
                  </a:txBody>
                  <a:tcPr marL="12700" marR="12700" marT="12700" marB="0" anchor="b"/>
                </a:tc>
              </a:tr>
              <a:tr h="370840">
                <a:tc>
                  <a:txBody>
                    <a:bodyPr/>
                    <a:lstStyle/>
                    <a:p>
                      <a:pPr algn="l" fontAlgn="b"/>
                      <a:r>
                        <a:rPr lang="en-US" sz="4000" b="0" i="0" u="none" strike="noStrike">
                          <a:solidFill>
                            <a:srgbClr val="000000"/>
                          </a:solidFill>
                          <a:latin typeface="Verdana"/>
                        </a:rPr>
                        <a:t>Total taxes </a:t>
                      </a:r>
                    </a:p>
                  </a:txBody>
                  <a:tcPr marL="12700" marR="12700" marT="12700" marB="0" anchor="b"/>
                </a:tc>
                <a:tc>
                  <a:txBody>
                    <a:bodyPr/>
                    <a:lstStyle/>
                    <a:p>
                      <a:pPr algn="r" fontAlgn="b"/>
                      <a:r>
                        <a:rPr lang="en-US" sz="4000" b="0" i="0" u="none" strike="noStrike" dirty="0" smtClean="0">
                          <a:solidFill>
                            <a:srgbClr val="000000"/>
                          </a:solidFill>
                          <a:latin typeface="Verdana"/>
                        </a:rPr>
                        <a:t>$3.00 </a:t>
                      </a:r>
                      <a:endParaRPr lang="en-US" sz="4000" b="0" i="0" u="none" strike="noStrike" dirty="0">
                        <a:solidFill>
                          <a:srgbClr val="000000"/>
                        </a:solidFill>
                        <a:latin typeface="Verdana"/>
                      </a:endParaRPr>
                    </a:p>
                  </a:txBody>
                  <a:tcPr marL="12700" marR="12700" marT="12700" marB="0" anchor="b"/>
                </a:tc>
              </a:tr>
              <a:tr h="370840">
                <a:tc>
                  <a:txBody>
                    <a:bodyPr/>
                    <a:lstStyle/>
                    <a:p>
                      <a:pPr algn="l" fontAlgn="b"/>
                      <a:r>
                        <a:rPr lang="en-US" sz="4000" b="0" i="0" u="none" strike="noStrike">
                          <a:solidFill>
                            <a:srgbClr val="000000"/>
                          </a:solidFill>
                          <a:latin typeface="Verdana"/>
                        </a:rPr>
                        <a:t>After tax price</a:t>
                      </a:r>
                    </a:p>
                  </a:txBody>
                  <a:tcPr marL="12700" marR="12700" marT="12700" marB="0" anchor="b"/>
                </a:tc>
                <a:tc>
                  <a:txBody>
                    <a:bodyPr/>
                    <a:lstStyle/>
                    <a:p>
                      <a:pPr algn="r" fontAlgn="b"/>
                      <a:r>
                        <a:rPr lang="en-US" sz="4000" b="0" i="0" u="none" strike="noStrike">
                          <a:solidFill>
                            <a:srgbClr val="000000"/>
                          </a:solidFill>
                          <a:latin typeface="Verdana"/>
                        </a:rPr>
                        <a:t>$14.10 </a:t>
                      </a:r>
                    </a:p>
                  </a:txBody>
                  <a:tcPr marL="12700" marR="12700" marT="12700" marB="0" anchor="b"/>
                </a:tc>
              </a:tr>
              <a:tr h="370840">
                <a:tc>
                  <a:txBody>
                    <a:bodyPr/>
                    <a:lstStyle/>
                    <a:p>
                      <a:pPr algn="l" fontAlgn="b"/>
                      <a:r>
                        <a:rPr lang="en-US" sz="4000" b="0" i="0" u="none" strike="noStrike">
                          <a:solidFill>
                            <a:srgbClr val="000000"/>
                          </a:solidFill>
                          <a:latin typeface="Verdana"/>
                        </a:rPr>
                        <a:t>Tax burden</a:t>
                      </a:r>
                    </a:p>
                  </a:txBody>
                  <a:tcPr marL="12700" marR="12700" marT="12700" marB="0" anchor="b"/>
                </a:tc>
                <a:tc>
                  <a:txBody>
                    <a:bodyPr/>
                    <a:lstStyle/>
                    <a:p>
                      <a:pPr algn="l" fontAlgn="b"/>
                      <a:r>
                        <a:rPr lang="en-US" sz="4000" b="1" i="0" u="none" strike="noStrike" dirty="0" smtClean="0">
                          <a:solidFill>
                            <a:srgbClr val="000000"/>
                          </a:solidFill>
                          <a:latin typeface="Verdana"/>
                        </a:rPr>
                        <a:t>21 </a:t>
                      </a:r>
                      <a:r>
                        <a:rPr lang="en-US" sz="4000" b="1" i="0" u="none" strike="noStrike" dirty="0">
                          <a:solidFill>
                            <a:srgbClr val="000000"/>
                          </a:solidFill>
                          <a:latin typeface="Verdana"/>
                        </a:rPr>
                        <a:t>percent</a:t>
                      </a:r>
                    </a:p>
                  </a:txBody>
                  <a:tcPr marL="12700" marR="12700" marT="12700" marB="0" anchor="b"/>
                </a:tc>
              </a:tr>
            </a:tbl>
          </a:graphicData>
        </a:graphic>
      </p:graphicFrame>
      <p:pic>
        <p:nvPicPr>
          <p:cNvPr id="5" name="Picture 4"/>
          <p:cNvPicPr>
            <a:picLocks noChangeAspect="1"/>
          </p:cNvPicPr>
          <p:nvPr/>
        </p:nvPicPr>
        <p:blipFill>
          <a:blip r:embed="rId3"/>
          <a:stretch>
            <a:fillRect/>
          </a:stretch>
        </p:blipFill>
        <p:spPr>
          <a:xfrm>
            <a:off x="7346950" y="655638"/>
            <a:ext cx="850900" cy="76200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Dedicated Revenue</a:t>
            </a:r>
            <a:endParaRPr lang="en-US" dirty="0"/>
          </a:p>
        </p:txBody>
      </p:sp>
      <p:sp>
        <p:nvSpPr>
          <p:cNvPr id="3" name="Content Placeholder 2"/>
          <p:cNvSpPr>
            <a:spLocks noGrp="1"/>
          </p:cNvSpPr>
          <p:nvPr>
            <p:ph idx="1"/>
          </p:nvPr>
        </p:nvSpPr>
        <p:spPr/>
        <p:txBody>
          <a:bodyPr/>
          <a:lstStyle/>
          <a:p>
            <a:r>
              <a:rPr lang="en-US" dirty="0" smtClean="0"/>
              <a:t>WA: </a:t>
            </a:r>
          </a:p>
          <a:p>
            <a:pPr>
              <a:buNone/>
            </a:pPr>
            <a:r>
              <a:rPr lang="en-US" dirty="0" smtClean="0"/>
              <a:t>		 --health and drug abuse</a:t>
            </a:r>
          </a:p>
          <a:p>
            <a:pPr>
              <a:buNone/>
            </a:pPr>
            <a:r>
              <a:rPr lang="en-US" dirty="0" smtClean="0"/>
              <a:t>		 --56% yes</a:t>
            </a:r>
          </a:p>
          <a:p>
            <a:endParaRPr lang="en-US" dirty="0" smtClean="0"/>
          </a:p>
          <a:p>
            <a:r>
              <a:rPr lang="en-US" dirty="0" smtClean="0"/>
              <a:t>CO </a:t>
            </a:r>
          </a:p>
          <a:p>
            <a:pPr>
              <a:buNone/>
            </a:pPr>
            <a:r>
              <a:rPr lang="en-US" dirty="0" smtClean="0"/>
              <a:t>	    --school construction</a:t>
            </a:r>
          </a:p>
          <a:p>
            <a:pPr>
              <a:buNone/>
            </a:pPr>
            <a:r>
              <a:rPr lang="en-US" dirty="0" smtClean="0"/>
              <a:t>		 --55% yes</a:t>
            </a:r>
            <a:endParaRPr lang="en-US" dirty="0"/>
          </a:p>
        </p:txBody>
      </p:sp>
      <p:pic>
        <p:nvPicPr>
          <p:cNvPr id="4" name="Picture 3"/>
          <p:cNvPicPr>
            <a:picLocks noChangeAspect="1"/>
          </p:cNvPicPr>
          <p:nvPr/>
        </p:nvPicPr>
        <p:blipFill>
          <a:blip r:embed="rId3"/>
          <a:stretch>
            <a:fillRect/>
          </a:stretch>
        </p:blipFill>
        <p:spPr>
          <a:xfrm>
            <a:off x="5357874" y="4038600"/>
            <a:ext cx="2814824" cy="2057400"/>
          </a:xfrm>
          <a:prstGeom prst="rect">
            <a:avLst/>
          </a:prstGeom>
        </p:spPr>
      </p:pic>
      <p:pic>
        <p:nvPicPr>
          <p:cNvPr id="5" name="Picture 4"/>
          <p:cNvPicPr>
            <a:picLocks noChangeAspect="1"/>
          </p:cNvPicPr>
          <p:nvPr/>
        </p:nvPicPr>
        <p:blipFill>
          <a:blip r:embed="rId4"/>
          <a:stretch>
            <a:fillRect/>
          </a:stretch>
        </p:blipFill>
        <p:spPr>
          <a:xfrm>
            <a:off x="5867400" y="1600200"/>
            <a:ext cx="2819400" cy="2084844"/>
          </a:xfrm>
          <a:prstGeom prst="rect">
            <a:avLst/>
          </a:prstGeom>
        </p:spPr>
      </p:pic>
      <p:pic>
        <p:nvPicPr>
          <p:cNvPr id="6" name="Picture 5"/>
          <p:cNvPicPr>
            <a:picLocks noChangeAspect="1"/>
          </p:cNvPicPr>
          <p:nvPr/>
        </p:nvPicPr>
        <p:blipFill>
          <a:blip r:embed="rId5"/>
          <a:stretch>
            <a:fillRect/>
          </a:stretch>
        </p:blipFill>
        <p:spPr>
          <a:xfrm>
            <a:off x="7321798" y="274638"/>
            <a:ext cx="850900" cy="762000"/>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57399" y="1797908"/>
            <a:ext cx="5451475" cy="3536092"/>
          </a:xfrm>
          <a:prstGeom prst="rect">
            <a:avLst/>
          </a:prstGeom>
        </p:spPr>
      </p:pic>
      <p:sp>
        <p:nvSpPr>
          <p:cNvPr id="3" name="Title 2"/>
          <p:cNvSpPr>
            <a:spLocks noGrp="1"/>
          </p:cNvSpPr>
          <p:nvPr>
            <p:ph type="title"/>
          </p:nvPr>
        </p:nvSpPr>
        <p:spPr/>
        <p:txBody>
          <a:bodyPr>
            <a:normAutofit fontScale="90000"/>
          </a:bodyPr>
          <a:lstStyle/>
          <a:p>
            <a:r>
              <a:rPr lang="en-US" dirty="0" smtClean="0"/>
              <a:t>WA, CO: What will the Federal Government do?</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 CO: Will taxes be nimble enough?</a:t>
            </a:r>
            <a:endParaRPr lang="en-US" dirty="0"/>
          </a:p>
        </p:txBody>
      </p:sp>
      <p:pic>
        <p:nvPicPr>
          <p:cNvPr id="3" name="Picture 2"/>
          <p:cNvPicPr>
            <a:picLocks noChangeAspect="1"/>
          </p:cNvPicPr>
          <p:nvPr/>
        </p:nvPicPr>
        <p:blipFill>
          <a:blip r:embed="rId3"/>
          <a:stretch>
            <a:fillRect/>
          </a:stretch>
        </p:blipFill>
        <p:spPr>
          <a:xfrm>
            <a:off x="2984500" y="1417638"/>
            <a:ext cx="3175000" cy="4456112"/>
          </a:xfrm>
          <a:prstGeom prst="rect">
            <a:avLst/>
          </a:prstGeom>
        </p:spPr>
      </p:pic>
      <p:pic>
        <p:nvPicPr>
          <p:cNvPr id="5" name="Picture 4"/>
          <p:cNvPicPr>
            <a:picLocks noChangeAspect="1"/>
          </p:cNvPicPr>
          <p:nvPr/>
        </p:nvPicPr>
        <p:blipFill>
          <a:blip r:embed="rId4"/>
          <a:stretch>
            <a:fillRect/>
          </a:stretch>
        </p:blipFill>
        <p:spPr>
          <a:xfrm>
            <a:off x="6781800" y="3429000"/>
            <a:ext cx="850900" cy="76200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1143000"/>
          </a:xfrm>
        </p:spPr>
        <p:txBody>
          <a:bodyPr>
            <a:normAutofit/>
          </a:bodyPr>
          <a:lstStyle/>
          <a:p>
            <a:r>
              <a:rPr lang="en-US" dirty="0" smtClean="0"/>
              <a:t>Can’t make states ban possession</a:t>
            </a:r>
            <a:endParaRPr lang="en-US" dirty="0"/>
          </a:p>
        </p:txBody>
      </p:sp>
      <p:pic>
        <p:nvPicPr>
          <p:cNvPr id="4" name="Picture 3"/>
          <p:cNvPicPr>
            <a:picLocks noChangeAspect="1"/>
          </p:cNvPicPr>
          <p:nvPr/>
        </p:nvPicPr>
        <p:blipFill>
          <a:blip r:embed="rId3"/>
          <a:stretch>
            <a:fillRect/>
          </a:stretch>
        </p:blipFill>
        <p:spPr>
          <a:xfrm>
            <a:off x="1981200" y="1417638"/>
            <a:ext cx="4940300" cy="4140200"/>
          </a:xfrm>
          <a:prstGeom prst="rect">
            <a:avLst/>
          </a:prstGeom>
        </p:spPr>
      </p:pic>
      <p:pic>
        <p:nvPicPr>
          <p:cNvPr id="6" name="Picture 5"/>
          <p:cNvPicPr>
            <a:picLocks noChangeAspect="1"/>
          </p:cNvPicPr>
          <p:nvPr/>
        </p:nvPicPr>
        <p:blipFill>
          <a:blip r:embed="rId4"/>
          <a:stretch>
            <a:fillRect/>
          </a:stretch>
        </p:blipFill>
        <p:spPr>
          <a:xfrm>
            <a:off x="6496050" y="5176838"/>
            <a:ext cx="850900" cy="762000"/>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1018375" y="1289447"/>
            <a:ext cx="4849025" cy="1754327"/>
          </a:xfrm>
          <a:prstGeom prst="rect">
            <a:avLst/>
          </a:prstGeom>
          <a:noFill/>
        </p:spPr>
        <p:txBody>
          <a:bodyPr wrap="square" rtlCol="0">
            <a:spAutoFit/>
          </a:bodyPr>
          <a:lstStyle/>
          <a:p>
            <a:r>
              <a:rPr lang="en-US" sz="3600" dirty="0" smtClean="0"/>
              <a:t>Federal Government will not signal approval for WA or CO</a:t>
            </a:r>
          </a:p>
        </p:txBody>
      </p:sp>
      <p:sp>
        <p:nvSpPr>
          <p:cNvPr id="4" name="Title 3"/>
          <p:cNvSpPr>
            <a:spLocks noGrp="1"/>
          </p:cNvSpPr>
          <p:nvPr>
            <p:ph type="title"/>
          </p:nvPr>
        </p:nvSpPr>
        <p:spPr/>
        <p:txBody>
          <a:bodyPr/>
          <a:lstStyle/>
          <a:p>
            <a:r>
              <a:rPr lang="en-US" dirty="0" smtClean="0"/>
              <a:t>Prediction</a:t>
            </a:r>
            <a:endParaRPr lang="en-US" dirty="0"/>
          </a:p>
        </p:txBody>
      </p:sp>
      <p:pic>
        <p:nvPicPr>
          <p:cNvPr id="5" name="Picture 4"/>
          <p:cNvPicPr>
            <a:picLocks noChangeAspect="1"/>
          </p:cNvPicPr>
          <p:nvPr/>
        </p:nvPicPr>
        <p:blipFill>
          <a:blip r:embed="rId3"/>
          <a:stretch>
            <a:fillRect/>
          </a:stretch>
        </p:blipFill>
        <p:spPr>
          <a:xfrm>
            <a:off x="1018375" y="3105329"/>
            <a:ext cx="1761542" cy="3403188"/>
          </a:xfrm>
          <a:prstGeom prst="rect">
            <a:avLst/>
          </a:prstGeom>
        </p:spPr>
      </p:pic>
      <p:pic>
        <p:nvPicPr>
          <p:cNvPr id="6" name="Picture 5"/>
          <p:cNvPicPr>
            <a:picLocks noChangeAspect="1"/>
          </p:cNvPicPr>
          <p:nvPr/>
        </p:nvPicPr>
        <p:blipFill>
          <a:blip r:embed="rId4"/>
          <a:stretch>
            <a:fillRect/>
          </a:stretch>
        </p:blipFill>
        <p:spPr>
          <a:xfrm>
            <a:off x="3403601" y="3105328"/>
            <a:ext cx="1639232" cy="3403189"/>
          </a:xfrm>
          <a:prstGeom prst="rect">
            <a:avLst/>
          </a:prstGeom>
        </p:spPr>
      </p:pic>
      <p:pic>
        <p:nvPicPr>
          <p:cNvPr id="7" name="Picture 6"/>
          <p:cNvPicPr>
            <a:picLocks noChangeAspect="1"/>
          </p:cNvPicPr>
          <p:nvPr/>
        </p:nvPicPr>
        <p:blipFill>
          <a:blip r:embed="rId5"/>
          <a:stretch>
            <a:fillRect/>
          </a:stretch>
        </p:blipFill>
        <p:spPr>
          <a:xfrm>
            <a:off x="6781800" y="3429000"/>
            <a:ext cx="850900" cy="762000"/>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
            <a:ext cx="8229600" cy="1143000"/>
          </a:xfrm>
        </p:spPr>
        <p:txBody>
          <a:bodyPr>
            <a:normAutofit fontScale="90000"/>
          </a:bodyPr>
          <a:lstStyle/>
          <a:p>
            <a:r>
              <a:rPr lang="en-US" dirty="0" smtClean="0"/>
              <a:t>NCGS § 105-113.107.  Unreal </a:t>
            </a:r>
            <a:br>
              <a:rPr lang="en-US" dirty="0" smtClean="0"/>
            </a:br>
            <a:endParaRPr lang="en-US" dirty="0"/>
          </a:p>
        </p:txBody>
      </p:sp>
      <p:pic>
        <p:nvPicPr>
          <p:cNvPr id="4" name="Picture 3"/>
          <p:cNvPicPr>
            <a:picLocks noChangeAspect="1"/>
          </p:cNvPicPr>
          <p:nvPr/>
        </p:nvPicPr>
        <p:blipFill>
          <a:blip r:embed="rId3"/>
          <a:stretch>
            <a:fillRect/>
          </a:stretch>
        </p:blipFill>
        <p:spPr>
          <a:xfrm>
            <a:off x="2895600" y="1828800"/>
            <a:ext cx="3689350" cy="3888774"/>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Square footage taxes</a:t>
            </a:r>
            <a:endParaRPr lang="en-US" dirty="0"/>
          </a:p>
        </p:txBody>
      </p:sp>
      <p:sp>
        <p:nvSpPr>
          <p:cNvPr id="3" name="Content Placeholder 2"/>
          <p:cNvSpPr>
            <a:spLocks noGrp="1"/>
          </p:cNvSpPr>
          <p:nvPr>
            <p:ph idx="1"/>
          </p:nvPr>
        </p:nvSpPr>
        <p:spPr>
          <a:xfrm>
            <a:off x="838200" y="1600200"/>
            <a:ext cx="7848600" cy="4525963"/>
          </a:xfrm>
        </p:spPr>
        <p:txBody>
          <a:bodyPr/>
          <a:lstStyle/>
          <a:p>
            <a:pPr>
              <a:buNone/>
            </a:pPr>
            <a:r>
              <a:rPr lang="en-US" dirty="0" smtClean="0"/>
              <a:t>Page 257:  Rancho Cordova:  $48 to $900</a:t>
            </a:r>
          </a:p>
          <a:p>
            <a:pPr lvl="1"/>
            <a:r>
              <a:rPr lang="en-US" sz="3200" dirty="0" smtClean="0"/>
              <a:t>Enacted IF legalization happens</a:t>
            </a:r>
          </a:p>
          <a:p>
            <a:pPr lvl="1"/>
            <a:r>
              <a:rPr lang="en-US" sz="3200" dirty="0" smtClean="0"/>
              <a:t>Prohibition by tax rate?</a:t>
            </a:r>
          </a:p>
          <a:p>
            <a:pPr lvl="1"/>
            <a:r>
              <a:rPr lang="en-US" sz="3200" i="1" dirty="0" smtClean="0"/>
              <a:t>Cf. </a:t>
            </a:r>
            <a:r>
              <a:rPr lang="en-US" sz="3200" dirty="0" smtClean="0"/>
              <a:t>IMT </a:t>
            </a:r>
            <a:r>
              <a:rPr lang="en-US" sz="3200" dirty="0" err="1" smtClean="0"/>
              <a:t>v</a:t>
            </a:r>
            <a:r>
              <a:rPr lang="en-US" sz="3200" dirty="0" smtClean="0"/>
              <a:t>. City of Lumberton, March 8, 2013</a:t>
            </a:r>
          </a:p>
          <a:p>
            <a:pPr lvl="1"/>
            <a:endParaRPr lang="en-US" sz="3200" dirty="0" smtClean="0"/>
          </a:p>
        </p:txBody>
      </p:sp>
      <p:pic>
        <p:nvPicPr>
          <p:cNvPr id="4" name="Picture 3"/>
          <p:cNvPicPr>
            <a:picLocks noChangeAspect="1"/>
          </p:cNvPicPr>
          <p:nvPr/>
        </p:nvPicPr>
        <p:blipFill>
          <a:blip r:embed="rId3"/>
          <a:stretch>
            <a:fillRect/>
          </a:stretch>
        </p:blipFill>
        <p:spPr>
          <a:xfrm>
            <a:off x="5998862" y="4010025"/>
            <a:ext cx="2687938" cy="2343150"/>
          </a:xfrm>
          <a:prstGeom prst="rect">
            <a:avLst/>
          </a:prstGeom>
        </p:spPr>
      </p:pic>
      <p:pic>
        <p:nvPicPr>
          <p:cNvPr id="5" name="Picture 4"/>
          <p:cNvPicPr>
            <a:picLocks noChangeAspect="1"/>
          </p:cNvPicPr>
          <p:nvPr/>
        </p:nvPicPr>
        <p:blipFill>
          <a:blip r:embed="rId4"/>
          <a:stretch>
            <a:fillRect/>
          </a:stretch>
        </p:blipFill>
        <p:spPr>
          <a:xfrm>
            <a:off x="3295650" y="4419600"/>
            <a:ext cx="850900" cy="762000"/>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Unenacted proposals</a:t>
            </a:r>
            <a:endParaRPr lang="en-US" dirty="0"/>
          </a:p>
        </p:txBody>
      </p:sp>
      <p:sp>
        <p:nvSpPr>
          <p:cNvPr id="3" name="Content Placeholder 2"/>
          <p:cNvSpPr>
            <a:spLocks noGrp="1"/>
          </p:cNvSpPr>
          <p:nvPr>
            <p:ph sz="half" idx="1"/>
          </p:nvPr>
        </p:nvSpPr>
        <p:spPr/>
        <p:txBody>
          <a:bodyPr/>
          <a:lstStyle/>
          <a:p>
            <a:r>
              <a:rPr lang="en-US" sz="3600" dirty="0" smtClean="0"/>
              <a:t>California’s 2010: punted to localities </a:t>
            </a:r>
          </a:p>
          <a:p>
            <a:r>
              <a:rPr lang="en-US" sz="3600" dirty="0" smtClean="0"/>
              <a:t>CA 2012 failures  -- “Gangs” article</a:t>
            </a:r>
          </a:p>
          <a:p>
            <a:endParaRPr lang="en-US" dirty="0"/>
          </a:p>
        </p:txBody>
      </p:sp>
      <p:sp>
        <p:nvSpPr>
          <p:cNvPr id="5" name="Content Placeholder 4"/>
          <p:cNvSpPr>
            <a:spLocks noGrp="1"/>
          </p:cNvSpPr>
          <p:nvPr>
            <p:ph sz="half" idx="2"/>
          </p:nvPr>
        </p:nvSpPr>
        <p:spPr/>
        <p:txBody>
          <a:bodyPr/>
          <a:lstStyle/>
          <a:p>
            <a:r>
              <a:rPr lang="en-US" dirty="0" smtClean="0"/>
              <a:t>20202020</a:t>
            </a:r>
          </a:p>
          <a:p>
            <a:r>
              <a:rPr lang="en-US" dirty="0" smtClean="0"/>
              <a:t>20</a:t>
            </a:r>
            <a:endParaRPr lang="en-US" dirty="0"/>
          </a:p>
        </p:txBody>
      </p:sp>
      <p:pic>
        <p:nvPicPr>
          <p:cNvPr id="4" name="Picture 3"/>
          <p:cNvPicPr>
            <a:picLocks noChangeAspect="1"/>
          </p:cNvPicPr>
          <p:nvPr/>
        </p:nvPicPr>
        <p:blipFill>
          <a:blip r:embed="rId3"/>
          <a:stretch>
            <a:fillRect/>
          </a:stretch>
        </p:blipFill>
        <p:spPr>
          <a:xfrm>
            <a:off x="4759543" y="1752600"/>
            <a:ext cx="3927257" cy="2895600"/>
          </a:xfrm>
          <a:prstGeom prst="rect">
            <a:avLst/>
          </a:prstGeom>
        </p:spPr>
      </p:pic>
      <p:sp>
        <p:nvSpPr>
          <p:cNvPr id="6" name="TextBox 5"/>
          <p:cNvSpPr txBox="1"/>
          <p:nvPr/>
        </p:nvSpPr>
        <p:spPr>
          <a:xfrm>
            <a:off x="6477000" y="4865132"/>
            <a:ext cx="652643" cy="369332"/>
          </a:xfrm>
          <a:prstGeom prst="rect">
            <a:avLst/>
          </a:prstGeom>
          <a:noFill/>
        </p:spPr>
        <p:txBody>
          <a:bodyPr wrap="none" rtlCol="0">
            <a:spAutoFit/>
          </a:bodyPr>
          <a:lstStyle/>
          <a:p>
            <a:r>
              <a:rPr lang="en-US" dirty="0" smtClean="0"/>
              <a:t>2010</a:t>
            </a:r>
            <a:endParaRPr lang="en-US" dirty="0"/>
          </a:p>
        </p:txBody>
      </p:sp>
      <p:pic>
        <p:nvPicPr>
          <p:cNvPr id="8" name="Picture 7"/>
          <p:cNvPicPr>
            <a:picLocks noChangeAspect="1"/>
          </p:cNvPicPr>
          <p:nvPr/>
        </p:nvPicPr>
        <p:blipFill>
          <a:blip r:embed="rId4"/>
          <a:stretch>
            <a:fillRect/>
          </a:stretch>
        </p:blipFill>
        <p:spPr>
          <a:xfrm>
            <a:off x="2819400" y="4865132"/>
            <a:ext cx="850900" cy="762000"/>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79550" y="1600200"/>
            <a:ext cx="6184900" cy="3987800"/>
          </a:xfrm>
          <a:prstGeom prst="rect">
            <a:avLst/>
          </a:prstGeom>
        </p:spPr>
      </p:pic>
      <p:sp>
        <p:nvSpPr>
          <p:cNvPr id="6" name="Title 5"/>
          <p:cNvSpPr>
            <a:spLocks noGrp="1"/>
          </p:cNvSpPr>
          <p:nvPr>
            <p:ph type="title"/>
          </p:nvPr>
        </p:nvSpPr>
        <p:spPr/>
        <p:txBody>
          <a:bodyPr/>
          <a:lstStyle/>
          <a:p>
            <a:r>
              <a:rPr lang="en-US" dirty="0" smtClean="0"/>
              <a:t>California:  wide open – for now</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74800" y="685800"/>
            <a:ext cx="5994400" cy="4686300"/>
          </a:xfrm>
          <a:prstGeom prst="rect">
            <a:avLst/>
          </a:prstGeom>
        </p:spPr>
      </p:pic>
      <p:sp>
        <p:nvSpPr>
          <p:cNvPr id="3" name="TextBox 2"/>
          <p:cNvSpPr txBox="1"/>
          <p:nvPr/>
        </p:nvSpPr>
        <p:spPr>
          <a:xfrm>
            <a:off x="3733800" y="5529590"/>
            <a:ext cx="1600200" cy="646331"/>
          </a:xfrm>
          <a:prstGeom prst="rect">
            <a:avLst/>
          </a:prstGeom>
          <a:noFill/>
        </p:spPr>
        <p:txBody>
          <a:bodyPr wrap="square" rtlCol="0">
            <a:spAutoFit/>
          </a:bodyPr>
          <a:lstStyle/>
          <a:p>
            <a:r>
              <a:rPr lang="en-US" sz="2800" dirty="0" smtClean="0"/>
              <a:t>$</a:t>
            </a:r>
            <a:r>
              <a:rPr lang="en-US" sz="3600" dirty="0" smtClean="0"/>
              <a:t>180</a:t>
            </a:r>
            <a:endParaRPr lang="en-US"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0900" y="609600"/>
            <a:ext cx="7442200" cy="5207000"/>
          </a:xfrm>
          <a:prstGeom prst="rect">
            <a:avLst/>
          </a:prstGeo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71389" y="1752600"/>
            <a:ext cx="5315211" cy="3864646"/>
          </a:xfrm>
          <a:prstGeom prst="rect">
            <a:avLst/>
          </a:prstGeom>
        </p:spPr>
      </p:pic>
      <p:sp>
        <p:nvSpPr>
          <p:cNvPr id="3" name="Title 2"/>
          <p:cNvSpPr>
            <a:spLocks noGrp="1"/>
          </p:cNvSpPr>
          <p:nvPr>
            <p:ph type="title"/>
          </p:nvPr>
        </p:nvSpPr>
        <p:spPr/>
        <p:txBody>
          <a:bodyPr/>
          <a:lstStyle/>
          <a:p>
            <a:r>
              <a:rPr lang="en-US" dirty="0" smtClean="0"/>
              <a:t>California Medical </a:t>
            </a:r>
            <a:r>
              <a:rPr lang="en-US" dirty="0" err="1" smtClean="0"/>
              <a:t>Ass’n</a:t>
            </a:r>
            <a:r>
              <a:rPr lang="en-US" dirty="0" smtClean="0"/>
              <a:t>: “Help!”</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Other proposals</a:t>
            </a:r>
            <a:endParaRPr lang="en-US" dirty="0"/>
          </a:p>
        </p:txBody>
      </p:sp>
      <p:sp>
        <p:nvSpPr>
          <p:cNvPr id="6" name="Rectangle 5"/>
          <p:cNvSpPr/>
          <p:nvPr/>
        </p:nvSpPr>
        <p:spPr>
          <a:xfrm>
            <a:off x="2286000" y="1828800"/>
            <a:ext cx="4572000" cy="2308324"/>
          </a:xfrm>
          <a:prstGeom prst="rect">
            <a:avLst/>
          </a:prstGeom>
        </p:spPr>
        <p:txBody>
          <a:bodyPr wrap="square">
            <a:spAutoFit/>
          </a:bodyPr>
          <a:lstStyle/>
          <a:p>
            <a:pPr>
              <a:buFont typeface="Arial"/>
              <a:buChar char="•"/>
            </a:pPr>
            <a:r>
              <a:rPr lang="en-US" sz="3600" dirty="0" smtClean="0"/>
              <a:t>Maine, RI, MD: $50 an ounce indexed</a:t>
            </a:r>
          </a:p>
          <a:p>
            <a:pPr>
              <a:buFont typeface="Arial"/>
              <a:buChar char="•"/>
            </a:pPr>
            <a:r>
              <a:rPr lang="en-US" sz="3600" dirty="0" smtClean="0"/>
              <a:t>Oregon: $35 an ounce unindexed</a:t>
            </a:r>
          </a:p>
        </p:txBody>
      </p:sp>
      <p:pic>
        <p:nvPicPr>
          <p:cNvPr id="8" name="Picture 7"/>
          <p:cNvPicPr>
            <a:picLocks noChangeAspect="1"/>
          </p:cNvPicPr>
          <p:nvPr/>
        </p:nvPicPr>
        <p:blipFill>
          <a:blip r:embed="rId3"/>
          <a:stretch>
            <a:fillRect/>
          </a:stretch>
        </p:blipFill>
        <p:spPr>
          <a:xfrm>
            <a:off x="6007100" y="3756124"/>
            <a:ext cx="850900" cy="762000"/>
          </a:xfrm>
          <a:prstGeom prst="rect">
            <a:avLst/>
          </a:prstGeo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models – Federal taxes</a:t>
            </a:r>
            <a:endParaRPr lang="en-US" dirty="0"/>
          </a:p>
        </p:txBody>
      </p:sp>
      <p:sp>
        <p:nvSpPr>
          <p:cNvPr id="3" name="Content Placeholder 2"/>
          <p:cNvSpPr>
            <a:spLocks noGrp="1"/>
          </p:cNvSpPr>
          <p:nvPr>
            <p:ph idx="1"/>
          </p:nvPr>
        </p:nvSpPr>
        <p:spPr/>
        <p:txBody>
          <a:bodyPr/>
          <a:lstStyle/>
          <a:p>
            <a:r>
              <a:rPr lang="en-US" dirty="0" smtClean="0"/>
              <a:t>Tobacco</a:t>
            </a:r>
          </a:p>
          <a:p>
            <a:r>
              <a:rPr lang="en-US" dirty="0" smtClean="0"/>
              <a:t>Beer</a:t>
            </a:r>
          </a:p>
          <a:p>
            <a:r>
              <a:rPr lang="en-US" dirty="0" smtClean="0"/>
              <a:t>Wine </a:t>
            </a:r>
          </a:p>
          <a:p>
            <a:r>
              <a:rPr lang="en-US" dirty="0" smtClean="0"/>
              <a:t>Liquor</a:t>
            </a:r>
          </a:p>
        </p:txBody>
      </p:sp>
      <p:pic>
        <p:nvPicPr>
          <p:cNvPr id="4" name="Picture 3"/>
          <p:cNvPicPr>
            <a:picLocks noChangeAspect="1"/>
          </p:cNvPicPr>
          <p:nvPr/>
        </p:nvPicPr>
        <p:blipFill>
          <a:blip r:embed="rId3"/>
          <a:stretch>
            <a:fillRect/>
          </a:stretch>
        </p:blipFill>
        <p:spPr>
          <a:xfrm>
            <a:off x="3429000" y="2133600"/>
            <a:ext cx="4461774" cy="2844800"/>
          </a:xfrm>
          <a:prstGeom prst="rect">
            <a:avLst/>
          </a:prstGeo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Tobacco</a:t>
            </a:r>
            <a:endParaRPr lang="en-US" dirty="0"/>
          </a:p>
        </p:txBody>
      </p:sp>
      <p:sp>
        <p:nvSpPr>
          <p:cNvPr id="3" name="Content Placeholder 2"/>
          <p:cNvSpPr>
            <a:spLocks noGrp="1"/>
          </p:cNvSpPr>
          <p:nvPr>
            <p:ph idx="1"/>
          </p:nvPr>
        </p:nvSpPr>
        <p:spPr/>
        <p:txBody>
          <a:bodyPr/>
          <a:lstStyle/>
          <a:p>
            <a:r>
              <a:rPr lang="en-US" dirty="0" smtClean="0"/>
              <a:t>US:  weight and type</a:t>
            </a:r>
          </a:p>
          <a:p>
            <a:r>
              <a:rPr lang="en-US" dirty="0" smtClean="0"/>
              <a:t>Europe:  weight, price, VAT</a:t>
            </a:r>
          </a:p>
          <a:p>
            <a:endParaRPr lang="en-US" dirty="0"/>
          </a:p>
        </p:txBody>
      </p:sp>
      <p:pic>
        <p:nvPicPr>
          <p:cNvPr id="4" name="Picture 3"/>
          <p:cNvPicPr>
            <a:picLocks noChangeAspect="1"/>
          </p:cNvPicPr>
          <p:nvPr/>
        </p:nvPicPr>
        <p:blipFill>
          <a:blip r:embed="rId3"/>
          <a:stretch>
            <a:fillRect/>
          </a:stretch>
        </p:blipFill>
        <p:spPr>
          <a:xfrm>
            <a:off x="5562600" y="1905000"/>
            <a:ext cx="3124200" cy="3576638"/>
          </a:xfrm>
          <a:prstGeom prst="rect">
            <a:avLst/>
          </a:prstGeom>
        </p:spPr>
      </p:pic>
      <p:pic>
        <p:nvPicPr>
          <p:cNvPr id="6" name="Picture 5"/>
          <p:cNvPicPr>
            <a:picLocks noChangeAspect="1"/>
          </p:cNvPicPr>
          <p:nvPr/>
        </p:nvPicPr>
        <p:blipFill>
          <a:blip r:embed="rId4"/>
          <a:stretch>
            <a:fillRect/>
          </a:stretch>
        </p:blipFill>
        <p:spPr>
          <a:xfrm>
            <a:off x="1219200" y="2819400"/>
            <a:ext cx="3613150" cy="2355850"/>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Beer	</a:t>
            </a:r>
            <a:endParaRPr lang="en-US" dirty="0"/>
          </a:p>
        </p:txBody>
      </p:sp>
      <p:sp>
        <p:nvSpPr>
          <p:cNvPr id="3" name="Content Placeholder 2"/>
          <p:cNvSpPr>
            <a:spLocks noGrp="1"/>
          </p:cNvSpPr>
          <p:nvPr>
            <p:ph idx="1"/>
          </p:nvPr>
        </p:nvSpPr>
        <p:spPr/>
        <p:txBody>
          <a:bodyPr/>
          <a:lstStyle/>
          <a:p>
            <a:r>
              <a:rPr lang="en-US" dirty="0" smtClean="0"/>
              <a:t>Federal:  $18 a barrel (31 gallons) – not alcohol content</a:t>
            </a:r>
          </a:p>
          <a:p>
            <a:r>
              <a:rPr lang="en-US" dirty="0" smtClean="0"/>
              <a:t>Small brewer exception</a:t>
            </a:r>
            <a:endParaRPr lang="en-US" dirty="0"/>
          </a:p>
        </p:txBody>
      </p:sp>
      <p:pic>
        <p:nvPicPr>
          <p:cNvPr id="4" name="Picture 3"/>
          <p:cNvPicPr>
            <a:picLocks noChangeAspect="1"/>
          </p:cNvPicPr>
          <p:nvPr/>
        </p:nvPicPr>
        <p:blipFill>
          <a:blip r:embed="rId3"/>
          <a:stretch>
            <a:fillRect/>
          </a:stretch>
        </p:blipFill>
        <p:spPr>
          <a:xfrm>
            <a:off x="1447800" y="3567113"/>
            <a:ext cx="5746750" cy="2559050"/>
          </a:xfrm>
          <a:prstGeom prst="rect">
            <a:avLst/>
          </a:prstGeo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Federal Liquor -- $13.50 per proof gallon</a:t>
            </a:r>
            <a:endParaRPr lang="en-US" dirty="0"/>
          </a:p>
        </p:txBody>
      </p:sp>
      <p:sp>
        <p:nvSpPr>
          <p:cNvPr id="3" name="TextBox 2"/>
          <p:cNvSpPr txBox="1"/>
          <p:nvPr/>
        </p:nvSpPr>
        <p:spPr>
          <a:xfrm>
            <a:off x="1295400" y="1417638"/>
            <a:ext cx="5078033" cy="2123658"/>
          </a:xfrm>
          <a:prstGeom prst="rect">
            <a:avLst/>
          </a:prstGeom>
          <a:noFill/>
        </p:spPr>
        <p:txBody>
          <a:bodyPr wrap="none" rtlCol="0">
            <a:spAutoFit/>
          </a:bodyPr>
          <a:lstStyle/>
          <a:p>
            <a:r>
              <a:rPr lang="en-US" sz="3200" dirty="0" smtClean="0"/>
              <a:t>Fifth:</a:t>
            </a:r>
          </a:p>
          <a:p>
            <a:r>
              <a:rPr lang="en-US" sz="3200" dirty="0" smtClean="0"/>
              <a:t>100 proof:  $13.50/5= $2.70</a:t>
            </a:r>
          </a:p>
          <a:p>
            <a:r>
              <a:rPr lang="en-US" sz="3200" dirty="0" smtClean="0"/>
              <a:t>80 proof : $2.70 X .80 = $2.14</a:t>
            </a:r>
          </a:p>
          <a:p>
            <a:endParaRPr lang="en-US" sz="1600" dirty="0" smtClean="0"/>
          </a:p>
          <a:p>
            <a:r>
              <a:rPr lang="en-US" sz="1600" dirty="0" smtClean="0"/>
              <a:t> </a:t>
            </a:r>
            <a:endParaRPr lang="en-US" sz="1600" dirty="0"/>
          </a:p>
        </p:txBody>
      </p:sp>
      <p:pic>
        <p:nvPicPr>
          <p:cNvPr id="5" name="Picture 4"/>
          <p:cNvPicPr>
            <a:picLocks noChangeAspect="1"/>
          </p:cNvPicPr>
          <p:nvPr/>
        </p:nvPicPr>
        <p:blipFill>
          <a:blip r:embed="rId3"/>
          <a:stretch>
            <a:fillRect/>
          </a:stretch>
        </p:blipFill>
        <p:spPr>
          <a:xfrm>
            <a:off x="6477000" y="2286000"/>
            <a:ext cx="2209800" cy="3161242"/>
          </a:xfrm>
          <a:prstGeom prst="rect">
            <a:avLst/>
          </a:prstGeom>
        </p:spPr>
      </p:pic>
      <p:pic>
        <p:nvPicPr>
          <p:cNvPr id="6" name="Picture 5"/>
          <p:cNvPicPr>
            <a:picLocks noChangeAspect="1"/>
          </p:cNvPicPr>
          <p:nvPr/>
        </p:nvPicPr>
        <p:blipFill>
          <a:blip r:embed="rId4"/>
          <a:stretch>
            <a:fillRect/>
          </a:stretch>
        </p:blipFill>
        <p:spPr>
          <a:xfrm>
            <a:off x="3048000" y="4038600"/>
            <a:ext cx="2362200" cy="1250951"/>
          </a:xfrm>
          <a:prstGeom prst="rect">
            <a:avLst/>
          </a:prstGeo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Wine – Potency by Steps or Cliffs</a:t>
            </a:r>
            <a:endParaRPr lang="en-US" dirty="0"/>
          </a:p>
        </p:txBody>
      </p:sp>
      <p:pic>
        <p:nvPicPr>
          <p:cNvPr id="3" name="Picture 2"/>
          <p:cNvPicPr>
            <a:picLocks noChangeAspect="1"/>
          </p:cNvPicPr>
          <p:nvPr/>
        </p:nvPicPr>
        <p:blipFill>
          <a:blip r:embed="rId3"/>
          <a:stretch>
            <a:fillRect/>
          </a:stretch>
        </p:blipFill>
        <p:spPr>
          <a:xfrm>
            <a:off x="1524000" y="1417638"/>
            <a:ext cx="6096000" cy="3429000"/>
          </a:xfrm>
          <a:prstGeom prst="rect">
            <a:avLst/>
          </a:prstGeom>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762000"/>
            <a:ext cx="6184900" cy="3987800"/>
          </a:xfrm>
          <a:prstGeom prst="rect">
            <a:avLst/>
          </a:prstGeom>
        </p:spPr>
      </p:pic>
      <p:pic>
        <p:nvPicPr>
          <p:cNvPr id="5" name="Picture 4"/>
          <p:cNvPicPr>
            <a:picLocks noChangeAspect="1"/>
          </p:cNvPicPr>
          <p:nvPr/>
        </p:nvPicPr>
        <p:blipFill>
          <a:blip r:embed="rId4"/>
          <a:stretch>
            <a:fillRect/>
          </a:stretch>
        </p:blipFill>
        <p:spPr>
          <a:xfrm>
            <a:off x="4114800" y="2209800"/>
            <a:ext cx="4324350" cy="2216150"/>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 potency results</a:t>
            </a:r>
            <a:endParaRPr lang="en-US" dirty="0"/>
          </a:p>
        </p:txBody>
      </p:sp>
      <p:pic>
        <p:nvPicPr>
          <p:cNvPr id="3" name="Picture 2"/>
          <p:cNvPicPr>
            <a:picLocks noChangeAspect="1"/>
          </p:cNvPicPr>
          <p:nvPr/>
        </p:nvPicPr>
        <p:blipFill>
          <a:blip r:embed="rId3"/>
          <a:stretch>
            <a:fillRect/>
          </a:stretch>
        </p:blipFill>
        <p:spPr>
          <a:xfrm>
            <a:off x="762000" y="1524000"/>
            <a:ext cx="7315200" cy="2895600"/>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41338"/>
            <a:ext cx="8229600" cy="1363662"/>
          </a:xfrm>
        </p:spPr>
        <p:txBody>
          <a:bodyPr/>
          <a:lstStyle/>
          <a:p>
            <a:r>
              <a:rPr lang="en-US" dirty="0" smtClean="0"/>
              <a:t>Roadmap</a:t>
            </a:r>
            <a:endParaRPr lang="en-US" dirty="0"/>
          </a:p>
        </p:txBody>
      </p:sp>
      <p:sp>
        <p:nvSpPr>
          <p:cNvPr id="3" name="Content Placeholder 2"/>
          <p:cNvSpPr>
            <a:spLocks noGrp="1"/>
          </p:cNvSpPr>
          <p:nvPr>
            <p:ph idx="1"/>
          </p:nvPr>
        </p:nvSpPr>
        <p:spPr>
          <a:xfrm>
            <a:off x="457200" y="1905000"/>
            <a:ext cx="8229600" cy="3687763"/>
          </a:xfrm>
        </p:spPr>
        <p:txBody>
          <a:bodyPr/>
          <a:lstStyle/>
          <a:p>
            <a:r>
              <a:rPr lang="en-US" dirty="0" smtClean="0"/>
              <a:t>Drug and tax policy:  Balancing conflicts</a:t>
            </a:r>
          </a:p>
          <a:p>
            <a:r>
              <a:rPr lang="en-US" dirty="0" smtClean="0"/>
              <a:t>Marijuana taxes on the books</a:t>
            </a:r>
          </a:p>
          <a:p>
            <a:r>
              <a:rPr lang="en-US" b="1" dirty="0" smtClean="0"/>
              <a:t>Other revenue ideas – Still here</a:t>
            </a:r>
          </a:p>
          <a:p>
            <a:r>
              <a:rPr lang="en-US" dirty="0" smtClean="0"/>
              <a:t>Design issues</a:t>
            </a:r>
          </a:p>
          <a:p>
            <a:r>
              <a:rPr lang="en-US" dirty="0" smtClean="0"/>
              <a:t>NC </a:t>
            </a: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Monopoly</a:t>
            </a:r>
            <a:endParaRPr lang="en-US" dirty="0"/>
          </a:p>
        </p:txBody>
      </p:sp>
      <p:pic>
        <p:nvPicPr>
          <p:cNvPr id="3" name="Picture 2"/>
          <p:cNvPicPr>
            <a:picLocks noChangeAspect="1"/>
          </p:cNvPicPr>
          <p:nvPr/>
        </p:nvPicPr>
        <p:blipFill>
          <a:blip r:embed="rId3"/>
          <a:stretch>
            <a:fillRect/>
          </a:stretch>
        </p:blipFill>
        <p:spPr>
          <a:xfrm>
            <a:off x="2209800" y="1752600"/>
            <a:ext cx="4483100" cy="3249612"/>
          </a:xfrm>
          <a:prstGeom prst="rect">
            <a:avLst/>
          </a:prstGeo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Monopoly 2012:  46 percent yes</a:t>
            </a:r>
            <a:endParaRPr lang="en-US" dirty="0"/>
          </a:p>
        </p:txBody>
      </p:sp>
      <p:pic>
        <p:nvPicPr>
          <p:cNvPr id="3" name="Picture 2"/>
          <p:cNvPicPr>
            <a:picLocks noChangeAspect="1"/>
          </p:cNvPicPr>
          <p:nvPr/>
        </p:nvPicPr>
        <p:blipFill>
          <a:blip r:embed="rId3"/>
          <a:stretch>
            <a:fillRect/>
          </a:stretch>
        </p:blipFill>
        <p:spPr>
          <a:xfrm>
            <a:off x="1447800" y="2209800"/>
            <a:ext cx="6113720" cy="4146529"/>
          </a:xfrm>
          <a:prstGeom prst="rect">
            <a:avLst/>
          </a:prstGeo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95400" y="1143000"/>
            <a:ext cx="6597650" cy="1676400"/>
          </a:xfrm>
          <a:prstGeom prst="rect">
            <a:avLst/>
          </a:prstGeom>
        </p:spPr>
      </p:pic>
      <p:pic>
        <p:nvPicPr>
          <p:cNvPr id="3" name="Picture 2"/>
          <p:cNvPicPr>
            <a:picLocks noChangeAspect="1"/>
          </p:cNvPicPr>
          <p:nvPr/>
        </p:nvPicPr>
        <p:blipFill>
          <a:blip r:embed="rId4"/>
          <a:stretch>
            <a:fillRect/>
          </a:stretch>
        </p:blipFill>
        <p:spPr>
          <a:xfrm>
            <a:off x="3136900" y="3200400"/>
            <a:ext cx="2870200" cy="457200"/>
          </a:xfrm>
          <a:prstGeom prst="rect">
            <a:avLst/>
          </a:prstGeo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7550" y="1562100"/>
            <a:ext cx="5168900" cy="3733800"/>
          </a:xfrm>
          <a:prstGeom prst="rect">
            <a:avLst/>
          </a:prstGeom>
        </p:spPr>
      </p:pic>
      <p:sp>
        <p:nvSpPr>
          <p:cNvPr id="3" name="Title 2"/>
          <p:cNvSpPr>
            <a:spLocks noGrp="1"/>
          </p:cNvSpPr>
          <p:nvPr>
            <p:ph type="title"/>
          </p:nvPr>
        </p:nvSpPr>
        <p:spPr/>
        <p:txBody>
          <a:bodyPr/>
          <a:lstStyle/>
          <a:p>
            <a:r>
              <a:rPr lang="en-US" strike="sngStrike" dirty="0" smtClean="0"/>
              <a:t>Profit Motive</a:t>
            </a:r>
            <a:endParaRPr lang="en-US" strike="sngStrike" dirty="0"/>
          </a:p>
        </p:txBody>
      </p:sp>
      <p:pic>
        <p:nvPicPr>
          <p:cNvPr id="6" name="Picture 5"/>
          <p:cNvPicPr>
            <a:picLocks noChangeAspect="1"/>
          </p:cNvPicPr>
          <p:nvPr/>
        </p:nvPicPr>
        <p:blipFill>
          <a:blip r:embed="rId4"/>
          <a:stretch>
            <a:fillRect/>
          </a:stretch>
        </p:blipFill>
        <p:spPr>
          <a:xfrm>
            <a:off x="2362200" y="4038600"/>
            <a:ext cx="4152900" cy="558800"/>
          </a:xfrm>
          <a:prstGeom prst="rect">
            <a:avLst/>
          </a:prstGeo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strike="sngStrike" dirty="0" smtClean="0"/>
              <a:t>Vigorous, entrepreneurial marijuana industry</a:t>
            </a:r>
            <a:endParaRPr lang="en-US" strike="sngStrike" dirty="0"/>
          </a:p>
        </p:txBody>
      </p:sp>
      <p:pic>
        <p:nvPicPr>
          <p:cNvPr id="3" name="Picture 2"/>
          <p:cNvPicPr>
            <a:picLocks noChangeAspect="1"/>
          </p:cNvPicPr>
          <p:nvPr/>
        </p:nvPicPr>
        <p:blipFill>
          <a:blip r:embed="rId3"/>
          <a:stretch>
            <a:fillRect/>
          </a:stretch>
        </p:blipFill>
        <p:spPr>
          <a:xfrm>
            <a:off x="2984500" y="1981200"/>
            <a:ext cx="3175000" cy="4197350"/>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Monopoly is nimble</a:t>
            </a:r>
            <a:endParaRPr lang="en-US" dirty="0"/>
          </a:p>
        </p:txBody>
      </p:sp>
      <p:sp>
        <p:nvSpPr>
          <p:cNvPr id="3" name="Rectangle 2"/>
          <p:cNvSpPr/>
          <p:nvPr/>
        </p:nvSpPr>
        <p:spPr>
          <a:xfrm>
            <a:off x="3289300" y="2057400"/>
            <a:ext cx="4572000" cy="707886"/>
          </a:xfrm>
          <a:prstGeom prst="rect">
            <a:avLst/>
          </a:prstGeom>
        </p:spPr>
        <p:txBody>
          <a:bodyPr>
            <a:spAutoFit/>
          </a:bodyPr>
          <a:lstStyle/>
          <a:p>
            <a:pPr marL="731520"/>
            <a:r>
              <a:rPr lang="en-US" sz="4000" dirty="0" smtClean="0"/>
              <a:t>Black market</a:t>
            </a:r>
          </a:p>
        </p:txBody>
      </p:sp>
      <p:pic>
        <p:nvPicPr>
          <p:cNvPr id="5" name="Picture 4"/>
          <p:cNvPicPr>
            <a:picLocks noChangeAspect="1"/>
          </p:cNvPicPr>
          <p:nvPr/>
        </p:nvPicPr>
        <p:blipFill>
          <a:blip r:embed="rId3"/>
          <a:stretch>
            <a:fillRect/>
          </a:stretch>
        </p:blipFill>
        <p:spPr>
          <a:xfrm>
            <a:off x="990600" y="1417638"/>
            <a:ext cx="2832100" cy="3695700"/>
          </a:xfrm>
          <a:prstGeom prst="rect">
            <a:avLst/>
          </a:prstGeo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41338"/>
            <a:ext cx="8229600" cy="1363662"/>
          </a:xfrm>
        </p:spPr>
        <p:txBody>
          <a:bodyPr/>
          <a:lstStyle/>
          <a:p>
            <a:r>
              <a:rPr lang="en-US" dirty="0" smtClean="0"/>
              <a:t>Where we are -- Outline</a:t>
            </a:r>
            <a:endParaRPr lang="en-US" dirty="0"/>
          </a:p>
        </p:txBody>
      </p:sp>
      <p:sp>
        <p:nvSpPr>
          <p:cNvPr id="3" name="Content Placeholder 2"/>
          <p:cNvSpPr>
            <a:spLocks noGrp="1"/>
          </p:cNvSpPr>
          <p:nvPr>
            <p:ph idx="1"/>
          </p:nvPr>
        </p:nvSpPr>
        <p:spPr>
          <a:xfrm>
            <a:off x="457200" y="1905000"/>
            <a:ext cx="8229600" cy="3687763"/>
          </a:xfrm>
        </p:spPr>
        <p:txBody>
          <a:bodyPr/>
          <a:lstStyle/>
          <a:p>
            <a:r>
              <a:rPr lang="en-US" dirty="0" smtClean="0"/>
              <a:t>Tax policy:  Balancing conflicts</a:t>
            </a:r>
          </a:p>
          <a:p>
            <a:r>
              <a:rPr lang="en-US" dirty="0" smtClean="0"/>
              <a:t>Marijuana taxes now collected – and in limbo</a:t>
            </a:r>
          </a:p>
          <a:p>
            <a:r>
              <a:rPr lang="en-US" dirty="0" smtClean="0"/>
              <a:t>Pending proposals and other options</a:t>
            </a:r>
          </a:p>
          <a:p>
            <a:r>
              <a:rPr lang="en-US" sz="4400" b="1" dirty="0" smtClean="0"/>
              <a:t>Design Issues</a:t>
            </a:r>
          </a:p>
          <a:p>
            <a:r>
              <a:rPr lang="en-US" dirty="0" smtClean="0"/>
              <a:t>Prediction (and prescription?) for NC </a:t>
            </a: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Rectangle 2"/>
          <p:cNvSpPr/>
          <p:nvPr/>
        </p:nvSpPr>
        <p:spPr>
          <a:xfrm>
            <a:off x="1524000" y="1417638"/>
            <a:ext cx="6400800" cy="2554545"/>
          </a:xfrm>
          <a:prstGeom prst="rect">
            <a:avLst/>
          </a:prstGeom>
        </p:spPr>
        <p:txBody>
          <a:bodyPr wrap="square">
            <a:spAutoFit/>
          </a:bodyPr>
          <a:lstStyle/>
          <a:p>
            <a:r>
              <a:rPr lang="en-US" sz="4000" b="1" dirty="0" smtClean="0">
                <a:latin typeface="+mj-lt"/>
                <a:ea typeface="+mj-ea"/>
                <a:cs typeface="+mj-cs"/>
              </a:rPr>
              <a:t>Base: Price, Weight, Potency?</a:t>
            </a:r>
          </a:p>
          <a:p>
            <a:r>
              <a:rPr lang="en-US" sz="4000" dirty="0" smtClean="0">
                <a:latin typeface="+mj-lt"/>
                <a:ea typeface="+mj-ea"/>
                <a:cs typeface="+mj-cs"/>
              </a:rPr>
              <a:t>Special rules? </a:t>
            </a:r>
          </a:p>
          <a:p>
            <a:r>
              <a:rPr lang="en-US" sz="4000" dirty="0" smtClean="0">
                <a:latin typeface="+mj-lt"/>
                <a:ea typeface="+mj-ea"/>
                <a:cs typeface="+mj-cs"/>
              </a:rPr>
              <a:t>Rates?</a:t>
            </a:r>
          </a:p>
          <a:p>
            <a:r>
              <a:rPr lang="en-US" sz="4000" dirty="0" smtClean="0">
                <a:latin typeface="+mj-lt"/>
                <a:ea typeface="+mj-ea"/>
                <a:cs typeface="+mj-cs"/>
              </a:rPr>
              <a:t>Who writes?</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Review: Base: Percentage of price </a:t>
            </a:r>
            <a:r>
              <a:rPr lang="en-US" b="1" dirty="0" smtClean="0"/>
              <a:t>only</a:t>
            </a:r>
            <a:r>
              <a:rPr lang="en-US" dirty="0" smtClean="0"/>
              <a:t>:</a:t>
            </a:r>
          </a:p>
        </p:txBody>
      </p:sp>
      <p:sp>
        <p:nvSpPr>
          <p:cNvPr id="5" name="Content Placeholder 4"/>
          <p:cNvSpPr>
            <a:spLocks noGrp="1"/>
          </p:cNvSpPr>
          <p:nvPr>
            <p:ph sz="half" idx="1"/>
          </p:nvPr>
        </p:nvSpPr>
        <p:spPr/>
        <p:txBody>
          <a:bodyPr/>
          <a:lstStyle/>
          <a:p>
            <a:r>
              <a:rPr lang="en-US" sz="4000" dirty="0" smtClean="0"/>
              <a:t>ALL </a:t>
            </a:r>
            <a:r>
              <a:rPr lang="en-US" sz="4000" b="1" dirty="0" smtClean="0"/>
              <a:t>enacted </a:t>
            </a:r>
            <a:r>
              <a:rPr lang="en-US" sz="4000" dirty="0" smtClean="0"/>
              <a:t>marijuana </a:t>
            </a:r>
            <a:r>
              <a:rPr lang="en-US" sz="4000" b="1" dirty="0" smtClean="0"/>
              <a:t>excise </a:t>
            </a:r>
            <a:r>
              <a:rPr lang="en-US" sz="4000" dirty="0" smtClean="0"/>
              <a:t>taxes</a:t>
            </a:r>
          </a:p>
          <a:p>
            <a:r>
              <a:rPr lang="en-US" sz="4000" dirty="0" smtClean="0"/>
              <a:t>NO tobacco and alcohol taxes</a:t>
            </a:r>
          </a:p>
          <a:p>
            <a:endParaRPr lang="en-US" dirty="0"/>
          </a:p>
        </p:txBody>
      </p:sp>
      <p:sp>
        <p:nvSpPr>
          <p:cNvPr id="6" name="Content Placeholder 5"/>
          <p:cNvSpPr>
            <a:spLocks noGrp="1"/>
          </p:cNvSpPr>
          <p:nvPr>
            <p:ph sz="half" idx="2"/>
          </p:nvPr>
        </p:nvSpPr>
        <p:spPr/>
        <p:txBody>
          <a:bodyPr/>
          <a:lstStyle/>
          <a:p>
            <a:endParaRPr lang="en-US"/>
          </a:p>
        </p:txBody>
      </p:sp>
      <p:pic>
        <p:nvPicPr>
          <p:cNvPr id="4" name="Picture 3"/>
          <p:cNvPicPr>
            <a:picLocks noChangeAspect="1"/>
          </p:cNvPicPr>
          <p:nvPr/>
        </p:nvPicPr>
        <p:blipFill>
          <a:blip r:embed="rId3"/>
          <a:stretch>
            <a:fillRect/>
          </a:stretch>
        </p:blipFill>
        <p:spPr>
          <a:xfrm>
            <a:off x="4812342" y="1600200"/>
            <a:ext cx="3188658" cy="3613122"/>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Marijuana Potency?</a:t>
            </a:r>
            <a:endParaRPr lang="en-US" dirty="0"/>
          </a:p>
        </p:txBody>
      </p:sp>
      <p:pic>
        <p:nvPicPr>
          <p:cNvPr id="3" name="Picture 2"/>
          <p:cNvPicPr>
            <a:picLocks noChangeAspect="1"/>
          </p:cNvPicPr>
          <p:nvPr/>
        </p:nvPicPr>
        <p:blipFill>
          <a:blip r:embed="rId3"/>
          <a:stretch>
            <a:fillRect/>
          </a:stretch>
        </p:blipFill>
        <p:spPr>
          <a:xfrm>
            <a:off x="1873250" y="1676400"/>
            <a:ext cx="5397500" cy="4108450"/>
          </a:xfrm>
          <a:prstGeom prst="rect">
            <a:avLst/>
          </a:prstGeo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2204"/>
            <a:ext cx="8229600" cy="1143000"/>
          </a:xfrm>
        </p:spPr>
        <p:txBody>
          <a:bodyPr>
            <a:normAutofit fontScale="90000"/>
          </a:bodyPr>
          <a:lstStyle/>
          <a:p>
            <a:r>
              <a:rPr lang="en-US" dirty="0" smtClean="0"/>
              <a:t>Base: Correlation with (excessive) intoxication</a:t>
            </a:r>
            <a:endParaRPr lang="en-US" dirty="0"/>
          </a:p>
        </p:txBody>
      </p:sp>
      <p:sp>
        <p:nvSpPr>
          <p:cNvPr id="3" name="TextBox 2"/>
          <p:cNvSpPr txBox="1"/>
          <p:nvPr/>
        </p:nvSpPr>
        <p:spPr>
          <a:xfrm>
            <a:off x="1371600" y="1635204"/>
            <a:ext cx="3384410" cy="2215991"/>
          </a:xfrm>
          <a:prstGeom prst="rect">
            <a:avLst/>
          </a:prstGeom>
          <a:noFill/>
        </p:spPr>
        <p:txBody>
          <a:bodyPr wrap="none" rtlCol="0">
            <a:spAutoFit/>
          </a:bodyPr>
          <a:lstStyle/>
          <a:p>
            <a:r>
              <a:rPr lang="en-US" sz="4000" dirty="0" smtClean="0"/>
              <a:t>Potency – most</a:t>
            </a:r>
          </a:p>
          <a:p>
            <a:r>
              <a:rPr lang="en-US" sz="4000" dirty="0" smtClean="0"/>
              <a:t>Price – some</a:t>
            </a:r>
          </a:p>
          <a:p>
            <a:r>
              <a:rPr lang="en-US" sz="4000" dirty="0" smtClean="0"/>
              <a:t>Weight – least</a:t>
            </a:r>
          </a:p>
          <a:p>
            <a:endParaRPr lang="en-US" dirty="0"/>
          </a:p>
        </p:txBody>
      </p:sp>
      <p:pic>
        <p:nvPicPr>
          <p:cNvPr id="5" name="Picture 4"/>
          <p:cNvPicPr>
            <a:picLocks noChangeAspect="1"/>
          </p:cNvPicPr>
          <p:nvPr/>
        </p:nvPicPr>
        <p:blipFill>
          <a:blip r:embed="rId3"/>
          <a:stretch>
            <a:fillRect/>
          </a:stretch>
        </p:blipFill>
        <p:spPr>
          <a:xfrm>
            <a:off x="4572000" y="2362200"/>
            <a:ext cx="4267200" cy="3265118"/>
          </a:xfrm>
          <a:prstGeom prst="rect">
            <a:avLst/>
          </a:prstGeo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lstStyle/>
          <a:p>
            <a:r>
              <a:rPr lang="en-US" dirty="0" smtClean="0"/>
              <a:t>Price base?</a:t>
            </a:r>
            <a:endParaRPr lang="en-US" dirty="0"/>
          </a:p>
        </p:txBody>
      </p:sp>
      <p:sp>
        <p:nvSpPr>
          <p:cNvPr id="3" name="TextBox 2"/>
          <p:cNvSpPr txBox="1"/>
          <p:nvPr/>
        </p:nvSpPr>
        <p:spPr>
          <a:xfrm>
            <a:off x="1219200" y="1840389"/>
            <a:ext cx="4570482" cy="2123658"/>
          </a:xfrm>
          <a:prstGeom prst="rect">
            <a:avLst/>
          </a:prstGeom>
          <a:noFill/>
        </p:spPr>
        <p:txBody>
          <a:bodyPr wrap="none" rtlCol="0">
            <a:spAutoFit/>
          </a:bodyPr>
          <a:lstStyle/>
          <a:p>
            <a:pPr>
              <a:buFont typeface="Arial"/>
              <a:buChar char="•"/>
            </a:pPr>
            <a:r>
              <a:rPr lang="en-US" sz="3200" dirty="0" smtClean="0"/>
              <a:t>Price is proxy for potency.</a:t>
            </a:r>
          </a:p>
          <a:p>
            <a:pPr>
              <a:buFont typeface="Arial"/>
              <a:buChar char="•"/>
            </a:pPr>
            <a:r>
              <a:rPr lang="en-US" sz="3200" dirty="0" smtClean="0"/>
              <a:t>No new equipment</a:t>
            </a:r>
          </a:p>
          <a:p>
            <a:pPr>
              <a:buFont typeface="Arial"/>
              <a:buChar char="•"/>
            </a:pPr>
            <a:r>
              <a:rPr lang="en-US" sz="3200" dirty="0" smtClean="0"/>
              <a:t>Need 3d party price</a:t>
            </a:r>
          </a:p>
          <a:p>
            <a:pPr marL="342900" indent="-342900"/>
            <a:endParaRPr lang="en-US" dirty="0" smtClean="0"/>
          </a:p>
          <a:p>
            <a:pPr marL="342900" indent="-342900">
              <a:buAutoNum type="arabicPeriod"/>
            </a:pPr>
            <a:endParaRPr lang="en-US" dirty="0"/>
          </a:p>
        </p:txBody>
      </p:sp>
      <p:pic>
        <p:nvPicPr>
          <p:cNvPr id="4" name="Picture 3"/>
          <p:cNvPicPr>
            <a:picLocks noChangeAspect="1"/>
          </p:cNvPicPr>
          <p:nvPr/>
        </p:nvPicPr>
        <p:blipFill>
          <a:blip r:embed="rId3"/>
          <a:stretch>
            <a:fillRect/>
          </a:stretch>
        </p:blipFill>
        <p:spPr>
          <a:xfrm>
            <a:off x="6400800" y="1840389"/>
            <a:ext cx="2286000" cy="3998278"/>
          </a:xfrm>
          <a:prstGeom prst="rect">
            <a:avLst/>
          </a:prstGeo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a:t>
            </a:r>
            <a:endParaRPr lang="en-US" dirty="0"/>
          </a:p>
        </p:txBody>
      </p:sp>
      <p:sp>
        <p:nvSpPr>
          <p:cNvPr id="3" name="Rectangle 2"/>
          <p:cNvSpPr/>
          <p:nvPr/>
        </p:nvSpPr>
        <p:spPr>
          <a:xfrm>
            <a:off x="762000" y="1690062"/>
            <a:ext cx="4572000" cy="2554545"/>
          </a:xfrm>
          <a:prstGeom prst="rect">
            <a:avLst/>
          </a:prstGeom>
        </p:spPr>
        <p:txBody>
          <a:bodyPr>
            <a:spAutoFit/>
          </a:bodyPr>
          <a:lstStyle/>
          <a:p>
            <a:pPr>
              <a:buFont typeface="Arial"/>
              <a:buChar char="•"/>
            </a:pPr>
            <a:r>
              <a:rPr lang="en-US" sz="4000" dirty="0" smtClean="0"/>
              <a:t>Weight base would encourage high potency.</a:t>
            </a:r>
          </a:p>
          <a:p>
            <a:endParaRPr lang="en-US" sz="4000" dirty="0" smtClean="0"/>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pic>
        <p:nvPicPr>
          <p:cNvPr id="6" name="Picture 5"/>
          <p:cNvPicPr>
            <a:picLocks noChangeAspect="1"/>
          </p:cNvPicPr>
          <p:nvPr/>
        </p:nvPicPr>
        <p:blipFill>
          <a:blip r:embed="rId4"/>
          <a:stretch>
            <a:fillRect/>
          </a:stretch>
        </p:blipFill>
        <p:spPr>
          <a:xfrm>
            <a:off x="2438400" y="5089316"/>
            <a:ext cx="2328399" cy="1036845"/>
          </a:xfrm>
          <a:prstGeom prst="rect">
            <a:avLst/>
          </a:prstGeom>
        </p:spPr>
      </p:pic>
      <p:pic>
        <p:nvPicPr>
          <p:cNvPr id="7" name="Picture 6"/>
          <p:cNvPicPr>
            <a:picLocks noChangeAspect="1"/>
          </p:cNvPicPr>
          <p:nvPr/>
        </p:nvPicPr>
        <p:blipFill>
          <a:blip r:embed="rId5"/>
          <a:stretch>
            <a:fillRect/>
          </a:stretch>
        </p:blipFill>
        <p:spPr>
          <a:xfrm>
            <a:off x="2438400" y="3619131"/>
            <a:ext cx="2362200" cy="1250951"/>
          </a:xfrm>
          <a:prstGeom prst="rect">
            <a:avLst/>
          </a:prstGeom>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Potency?</a:t>
            </a:r>
            <a:endParaRPr lang="en-US" dirty="0"/>
          </a:p>
        </p:txBody>
      </p:sp>
      <p:pic>
        <p:nvPicPr>
          <p:cNvPr id="4" name="Picture 3"/>
          <p:cNvPicPr>
            <a:picLocks noChangeAspect="1"/>
          </p:cNvPicPr>
          <p:nvPr/>
        </p:nvPicPr>
        <p:blipFill>
          <a:blip r:embed="rId3"/>
          <a:stretch>
            <a:fillRect/>
          </a:stretch>
        </p:blipFill>
        <p:spPr>
          <a:xfrm>
            <a:off x="438150" y="2025650"/>
            <a:ext cx="8267700" cy="2806700"/>
          </a:xfrm>
          <a:prstGeom prst="rect">
            <a:avLst/>
          </a:prstGeo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3" name="Picture 2"/>
          <p:cNvPicPr>
            <a:picLocks noChangeAspect="1"/>
          </p:cNvPicPr>
          <p:nvPr/>
        </p:nvPicPr>
        <p:blipFill>
          <a:blip r:embed="rId3"/>
          <a:stretch>
            <a:fillRect/>
          </a:stretch>
        </p:blipFill>
        <p:spPr>
          <a:xfrm>
            <a:off x="1820192" y="1905000"/>
            <a:ext cx="5037808" cy="3687762"/>
          </a:xfrm>
          <a:prstGeom prst="rect">
            <a:avLst/>
          </a:prstGeom>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66750" y="1231900"/>
            <a:ext cx="7810500" cy="4394200"/>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potency?</a:t>
            </a:r>
            <a:endParaRPr lang="en-US" dirty="0"/>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smtClean="0"/>
              <a:t>Dale </a:t>
            </a:r>
            <a:r>
              <a:rPr lang="en-US" dirty="0" err="1" smtClean="0"/>
              <a:t>Gieringer</a:t>
            </a:r>
            <a:r>
              <a:rPr lang="en-US" dirty="0" smtClean="0"/>
              <a:t>, CA NORML</a:t>
            </a:r>
            <a:endParaRPr lang="en-US" dirty="0"/>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Fungible concentrate – Use potency?</a:t>
            </a:r>
            <a:br>
              <a:rPr lang="en-US" dirty="0" smtClean="0"/>
            </a:br>
            <a:endParaRPr lang="en-US" dirty="0"/>
          </a:p>
        </p:txBody>
      </p:sp>
      <p:pic>
        <p:nvPicPr>
          <p:cNvPr id="4" name="Picture 3"/>
          <p:cNvPicPr>
            <a:picLocks noChangeAspect="1"/>
          </p:cNvPicPr>
          <p:nvPr/>
        </p:nvPicPr>
        <p:blipFill>
          <a:blip r:embed="rId3"/>
          <a:stretch>
            <a:fillRect/>
          </a:stretch>
        </p:blipFill>
        <p:spPr>
          <a:xfrm>
            <a:off x="2000075" y="1417638"/>
            <a:ext cx="4419775" cy="3154362"/>
          </a:xfrm>
          <a:prstGeom prst="rect">
            <a:avLst/>
          </a:prstGeom>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Diagram 3"/>
          <p:cNvGraphicFramePr/>
          <p:nvPr/>
        </p:nvGraphicFramePr>
        <p:xfrm>
          <a:off x="1524000" y="1397000"/>
          <a:ext cx="6096000" cy="40640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457200" y="533400"/>
            <a:ext cx="8229600" cy="884238"/>
          </a:xfrm>
        </p:spPr>
        <p:txBody>
          <a:bodyPr>
            <a:normAutofit fontScale="90000"/>
          </a:bodyPr>
          <a:lstStyle/>
          <a:p>
            <a:r>
              <a:rPr lang="en-US" dirty="0" smtClean="0"/>
              <a:t>Fungible liquid or wax – Use potency?</a:t>
            </a:r>
            <a:br>
              <a:rPr lang="en-US" dirty="0" smtClean="0"/>
            </a:br>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19547" y="533400"/>
            <a:ext cx="8229600" cy="1143000"/>
          </a:xfrm>
        </p:spPr>
        <p:txBody>
          <a:bodyPr>
            <a:normAutofit fontScale="90000"/>
          </a:bodyPr>
          <a:lstStyle/>
          <a:p>
            <a:r>
              <a:rPr lang="en-US" dirty="0" smtClean="0"/>
              <a:t>“So high that the user passes out” – </a:t>
            </a:r>
            <a:r>
              <a:rPr lang="en-US" dirty="0" err="1" smtClean="0"/>
              <a:t>sfweekly.com</a:t>
            </a:r>
            <a:endParaRPr lang="en-US" dirty="0"/>
          </a:p>
        </p:txBody>
      </p:sp>
      <p:grpSp>
        <p:nvGrpSpPr>
          <p:cNvPr id="3" name="Group 2"/>
          <p:cNvGrpSpPr/>
          <p:nvPr/>
        </p:nvGrpSpPr>
        <p:grpSpPr>
          <a:xfrm>
            <a:off x="1295400" y="2609657"/>
            <a:ext cx="2437804" cy="1548005"/>
            <a:chOff x="1964531" y="258158"/>
            <a:chExt cx="2437804" cy="1548005"/>
          </a:xfrm>
        </p:grpSpPr>
        <p:sp>
          <p:nvSpPr>
            <p:cNvPr id="4" name="Rounded Rectangle 3"/>
            <p:cNvSpPr/>
            <p:nvPr/>
          </p:nvSpPr>
          <p:spPr>
            <a:xfrm>
              <a:off x="1964531" y="258158"/>
              <a:ext cx="2437804" cy="1548005"/>
            </a:xfrm>
            <a:prstGeom prst="roundRect">
              <a:avLst>
                <a:gd name="adj" fmla="val 10000"/>
              </a:avLst>
            </a:prstGeom>
            <a:blipFill rotWithShape="0">
              <a:blip r:embed="rId3"/>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5" name="Rounded Rectangle 4"/>
            <p:cNvSpPr/>
            <p:nvPr/>
          </p:nvSpPr>
          <p:spPr>
            <a:xfrm>
              <a:off x="2009871" y="303498"/>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6" name="Group 5"/>
          <p:cNvGrpSpPr/>
          <p:nvPr/>
        </p:nvGrpSpPr>
        <p:grpSpPr>
          <a:xfrm>
            <a:off x="4038600" y="1981200"/>
            <a:ext cx="3947951" cy="3124199"/>
            <a:chOff x="3454300" y="2515159"/>
            <a:chExt cx="2437804" cy="1548005"/>
          </a:xfrm>
        </p:grpSpPr>
        <p:sp>
          <p:nvSpPr>
            <p:cNvPr id="7" name="Rounded Rectangle 6"/>
            <p:cNvSpPr/>
            <p:nvPr/>
          </p:nvSpPr>
          <p:spPr>
            <a:xfrm>
              <a:off x="3454300" y="2515159"/>
              <a:ext cx="2437804" cy="1548005"/>
            </a:xfrm>
            <a:prstGeom prst="roundRect">
              <a:avLst>
                <a:gd name="adj" fmla="val 10000"/>
              </a:avLst>
            </a:prstGeom>
            <a:blipFill rotWithShape="0">
              <a:blip r:embed="rId4"/>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ounded Rectangle 4"/>
            <p:cNvSpPr/>
            <p:nvPr/>
          </p:nvSpPr>
          <p:spPr>
            <a:xfrm>
              <a:off x="3499640" y="2560499"/>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Rectangle 2"/>
          <p:cNvSpPr/>
          <p:nvPr/>
        </p:nvSpPr>
        <p:spPr>
          <a:xfrm>
            <a:off x="1295400" y="1417638"/>
            <a:ext cx="6400800" cy="2308324"/>
          </a:xfrm>
          <a:prstGeom prst="rect">
            <a:avLst/>
          </a:prstGeom>
        </p:spPr>
        <p:txBody>
          <a:bodyPr wrap="square">
            <a:spAutoFit/>
          </a:bodyPr>
          <a:lstStyle/>
          <a:p>
            <a:r>
              <a:rPr lang="en-US" sz="3600" dirty="0" smtClean="0"/>
              <a:t>Base: Price, Weight, Potency?</a:t>
            </a:r>
          </a:p>
          <a:p>
            <a:r>
              <a:rPr lang="en-US" sz="3600" b="1" dirty="0" smtClean="0"/>
              <a:t>Special rules? </a:t>
            </a:r>
            <a:endParaRPr lang="en-US" sz="3600" dirty="0" smtClean="0"/>
          </a:p>
          <a:p>
            <a:r>
              <a:rPr lang="en-US" sz="3600" dirty="0" smtClean="0"/>
              <a:t>Rates?</a:t>
            </a:r>
          </a:p>
          <a:p>
            <a:r>
              <a:rPr lang="en-US" sz="3600" dirty="0" smtClean="0"/>
              <a:t>Who writes?</a:t>
            </a:r>
            <a:endParaRPr lang="en-US" sz="3600"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447800" y="762000"/>
            <a:ext cx="5918200" cy="3733800"/>
          </a:xfrm>
          <a:prstGeom prst="rect">
            <a:avLst/>
          </a:prstGeom>
        </p:spPr>
      </p:pic>
      <p:sp>
        <p:nvSpPr>
          <p:cNvPr id="4" name="TextBox 3"/>
          <p:cNvSpPr txBox="1"/>
          <p:nvPr/>
        </p:nvSpPr>
        <p:spPr>
          <a:xfrm>
            <a:off x="3810000" y="4692134"/>
            <a:ext cx="1466567" cy="461665"/>
          </a:xfrm>
          <a:prstGeom prst="rect">
            <a:avLst/>
          </a:prstGeom>
          <a:noFill/>
        </p:spPr>
        <p:txBody>
          <a:bodyPr wrap="none" rtlCol="0">
            <a:spAutoFit/>
          </a:bodyPr>
          <a:lstStyle/>
          <a:p>
            <a:r>
              <a:rPr lang="en-US" sz="2400" dirty="0" smtClean="0"/>
              <a:t>April 2013</a:t>
            </a:r>
            <a:endParaRPr lang="en-US" sz="2400"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Issues: </a:t>
            </a:r>
            <a:r>
              <a:rPr lang="en-US" b="1" dirty="0" smtClean="0"/>
              <a:t>Special rules </a:t>
            </a:r>
            <a:r>
              <a:rPr lang="en-US" dirty="0" smtClean="0"/>
              <a:t>after legalization</a:t>
            </a:r>
            <a:r>
              <a:rPr lang="en-US" b="1" dirty="0" smtClean="0"/>
              <a:t>? </a:t>
            </a:r>
            <a:endParaRPr lang="en-US" dirty="0"/>
          </a:p>
        </p:txBody>
      </p:sp>
      <p:sp>
        <p:nvSpPr>
          <p:cNvPr id="3" name="Rectangle 2"/>
          <p:cNvSpPr/>
          <p:nvPr/>
        </p:nvSpPr>
        <p:spPr>
          <a:xfrm>
            <a:off x="1295400" y="1417638"/>
            <a:ext cx="6400800" cy="2862322"/>
          </a:xfrm>
          <a:prstGeom prst="rect">
            <a:avLst/>
          </a:prstGeom>
        </p:spPr>
        <p:txBody>
          <a:bodyPr wrap="square">
            <a:spAutoFit/>
          </a:bodyPr>
          <a:lstStyle/>
          <a:p>
            <a:r>
              <a:rPr lang="en-US" sz="3600" b="1" dirty="0" smtClean="0"/>
              <a:t>Medical </a:t>
            </a:r>
          </a:p>
          <a:p>
            <a:r>
              <a:rPr lang="en-US" sz="3600" dirty="0" smtClean="0"/>
              <a:t>Environmentally friendly</a:t>
            </a:r>
          </a:p>
          <a:p>
            <a:r>
              <a:rPr lang="en-US" sz="3600" dirty="0" smtClean="0"/>
              <a:t>Homegrown</a:t>
            </a:r>
          </a:p>
          <a:p>
            <a:r>
              <a:rPr lang="en-US" sz="3600" dirty="0" smtClean="0"/>
              <a:t>Small business </a:t>
            </a:r>
          </a:p>
          <a:p>
            <a:endParaRPr lang="en-US" sz="3600" dirty="0" smtClean="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09600" y="1417638"/>
            <a:ext cx="7694623" cy="3352800"/>
          </a:xfrm>
          <a:prstGeom prst="rect">
            <a:avLst/>
          </a:prstGeom>
        </p:spPr>
      </p:pic>
      <p:sp>
        <p:nvSpPr>
          <p:cNvPr id="4" name="Title 3"/>
          <p:cNvSpPr>
            <a:spLocks noGrp="1"/>
          </p:cNvSpPr>
          <p:nvPr>
            <p:ph type="title"/>
          </p:nvPr>
        </p:nvSpPr>
        <p:spPr/>
        <p:txBody>
          <a:bodyPr/>
          <a:lstStyle/>
          <a:p>
            <a:r>
              <a:rPr lang="en-US" dirty="0" smtClean="0"/>
              <a:t>Tax break for medical?</a:t>
            </a:r>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743200" y="1676400"/>
            <a:ext cx="3048000" cy="3581400"/>
          </a:xfrm>
          <a:prstGeom prst="rect">
            <a:avLst/>
          </a:prstGeom>
        </p:spPr>
      </p:pic>
      <p:sp>
        <p:nvSpPr>
          <p:cNvPr id="4" name="Title 3"/>
          <p:cNvSpPr>
            <a:spLocks noGrp="1"/>
          </p:cNvSpPr>
          <p:nvPr>
            <p:ph type="title"/>
          </p:nvPr>
        </p:nvSpPr>
        <p:spPr/>
        <p:txBody>
          <a:bodyPr/>
          <a:lstStyle/>
          <a:p>
            <a:r>
              <a:rPr lang="en-US" dirty="0" smtClean="0"/>
              <a:t>Argument for tax break</a:t>
            </a:r>
            <a:endParaRPr lang="en-US" dirty="0"/>
          </a:p>
        </p:txBody>
      </p:sp>
      <p:sp>
        <p:nvSpPr>
          <p:cNvPr id="5" name="Rectangle 4"/>
          <p:cNvSpPr/>
          <p:nvPr/>
        </p:nvSpPr>
        <p:spPr>
          <a:xfrm>
            <a:off x="3048000" y="5410200"/>
            <a:ext cx="3090509" cy="461665"/>
          </a:xfrm>
          <a:prstGeom prst="rect">
            <a:avLst/>
          </a:prstGeom>
        </p:spPr>
        <p:txBody>
          <a:bodyPr wrap="none">
            <a:spAutoFit/>
          </a:bodyPr>
          <a:lstStyle/>
          <a:p>
            <a:r>
              <a:rPr lang="en-US" sz="2400" dirty="0" smtClean="0"/>
              <a:t>Don’t tax my medicine!</a:t>
            </a:r>
            <a:endParaRPr lang="en-US" sz="2400"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1828800" y="1474857"/>
            <a:ext cx="4959360" cy="707886"/>
          </a:xfrm>
          <a:prstGeom prst="rect">
            <a:avLst/>
          </a:prstGeom>
          <a:noFill/>
        </p:spPr>
        <p:txBody>
          <a:bodyPr wrap="none" rtlCol="0">
            <a:spAutoFit/>
          </a:bodyPr>
          <a:lstStyle/>
          <a:p>
            <a:r>
              <a:rPr lang="en-US" sz="4000" dirty="0" smtClean="0"/>
              <a:t>God bless the patients.</a:t>
            </a:r>
            <a:endParaRPr lang="en-US" sz="4000"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smtClean="0"/>
              <a:t>Arguments against tax break for medical</a:t>
            </a:r>
            <a:endParaRPr lang="en-US" dirty="0"/>
          </a:p>
        </p:txBody>
      </p:sp>
      <p:sp>
        <p:nvSpPr>
          <p:cNvPr id="3" name="TextBox 2"/>
          <p:cNvSpPr txBox="1"/>
          <p:nvPr/>
        </p:nvSpPr>
        <p:spPr>
          <a:xfrm>
            <a:off x="2209800" y="1828800"/>
            <a:ext cx="3506088" cy="3139321"/>
          </a:xfrm>
          <a:prstGeom prst="rect">
            <a:avLst/>
          </a:prstGeom>
          <a:noFill/>
        </p:spPr>
        <p:txBody>
          <a:bodyPr wrap="none" rtlCol="0">
            <a:spAutoFit/>
          </a:bodyPr>
          <a:lstStyle/>
          <a:p>
            <a:pPr>
              <a:buFont typeface="Arial"/>
              <a:buChar char="•"/>
            </a:pPr>
            <a:r>
              <a:rPr lang="en-US" sz="3600" dirty="0" smtClean="0"/>
              <a:t>Revenue</a:t>
            </a:r>
          </a:p>
          <a:p>
            <a:pPr>
              <a:buFont typeface="Arial"/>
              <a:buChar char="•"/>
            </a:pPr>
            <a:r>
              <a:rPr lang="en-US" sz="3600" dirty="0" smtClean="0"/>
              <a:t>Impostors</a:t>
            </a:r>
          </a:p>
          <a:p>
            <a:pPr>
              <a:buFont typeface="Arial"/>
              <a:buChar char="•"/>
            </a:pPr>
            <a:r>
              <a:rPr lang="en-US" sz="3600" dirty="0" smtClean="0"/>
              <a:t>Administrability</a:t>
            </a:r>
          </a:p>
          <a:p>
            <a:pPr>
              <a:buFont typeface="Arial"/>
              <a:buChar char="•"/>
            </a:pPr>
            <a:r>
              <a:rPr lang="en-US" sz="3600" dirty="0" smtClean="0"/>
              <a:t>Affordability</a:t>
            </a:r>
          </a:p>
          <a:p>
            <a:pPr>
              <a:buFont typeface="Arial"/>
              <a:buChar char="•"/>
            </a:pPr>
            <a:r>
              <a:rPr lang="en-US" sz="3600" dirty="0" smtClean="0"/>
              <a:t>Self-victimization</a:t>
            </a:r>
          </a:p>
          <a:p>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73050"/>
            <a:ext cx="8229600" cy="1143000"/>
          </a:xfrm>
        </p:spPr>
        <p:txBody>
          <a:bodyPr>
            <a:normAutofit fontScale="90000"/>
          </a:bodyPr>
          <a:lstStyle/>
          <a:p>
            <a:r>
              <a:rPr lang="en-US" dirty="0" smtClean="0"/>
              <a:t>Argument against medical tax break -- Revenue</a:t>
            </a:r>
            <a:endParaRPr lang="en-US" dirty="0"/>
          </a:p>
        </p:txBody>
      </p:sp>
      <p:pic>
        <p:nvPicPr>
          <p:cNvPr id="5" name="Picture 4"/>
          <p:cNvPicPr>
            <a:picLocks noChangeAspect="1"/>
          </p:cNvPicPr>
          <p:nvPr/>
        </p:nvPicPr>
        <p:blipFill>
          <a:blip r:embed="rId3"/>
          <a:stretch>
            <a:fillRect/>
          </a:stretch>
        </p:blipFill>
        <p:spPr>
          <a:xfrm>
            <a:off x="2819400" y="1416050"/>
            <a:ext cx="3962400" cy="4025900"/>
          </a:xfrm>
          <a:prstGeom prst="rect">
            <a:avLst/>
          </a:prstGeom>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1143000"/>
          </a:xfrm>
        </p:spPr>
        <p:txBody>
          <a:bodyPr>
            <a:normAutofit fontScale="90000"/>
          </a:bodyPr>
          <a:lstStyle/>
          <a:p>
            <a:r>
              <a:rPr lang="en-US" dirty="0" smtClean="0"/>
              <a:t>Argument against medical tax break -- </a:t>
            </a:r>
            <a:br>
              <a:rPr lang="en-US" dirty="0" smtClean="0"/>
            </a:br>
            <a:r>
              <a:rPr lang="en-US" dirty="0" smtClean="0"/>
              <a:t>Faking sickness</a:t>
            </a:r>
            <a:endParaRPr lang="en-US" dirty="0"/>
          </a:p>
        </p:txBody>
      </p:sp>
      <p:pic>
        <p:nvPicPr>
          <p:cNvPr id="4" name="Picture 3"/>
          <p:cNvPicPr>
            <a:picLocks noChangeAspect="1"/>
          </p:cNvPicPr>
          <p:nvPr/>
        </p:nvPicPr>
        <p:blipFill>
          <a:blip r:embed="rId3"/>
          <a:stretch>
            <a:fillRect/>
          </a:stretch>
        </p:blipFill>
        <p:spPr>
          <a:xfrm>
            <a:off x="1066800" y="1600200"/>
            <a:ext cx="6934200" cy="4229100"/>
          </a:xfrm>
          <a:prstGeom prst="rect">
            <a:avLst/>
          </a:prstGeom>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Administrability</a:t>
            </a:r>
            <a:endParaRPr lang="en-US" dirty="0"/>
          </a:p>
        </p:txBody>
      </p:sp>
      <p:pic>
        <p:nvPicPr>
          <p:cNvPr id="3" name="Picture 2"/>
          <p:cNvPicPr>
            <a:picLocks noChangeAspect="1"/>
          </p:cNvPicPr>
          <p:nvPr/>
        </p:nvPicPr>
        <p:blipFill>
          <a:blip r:embed="rId3"/>
          <a:stretch>
            <a:fillRect/>
          </a:stretch>
        </p:blipFill>
        <p:spPr>
          <a:xfrm>
            <a:off x="3549650" y="1417638"/>
            <a:ext cx="2044700" cy="1778000"/>
          </a:xfrm>
          <a:prstGeom prst="rect">
            <a:avLst/>
          </a:prstGeom>
        </p:spPr>
      </p:pic>
      <p:sp>
        <p:nvSpPr>
          <p:cNvPr id="4" name="TextBox 3"/>
          <p:cNvSpPr txBox="1"/>
          <p:nvPr/>
        </p:nvSpPr>
        <p:spPr>
          <a:xfrm>
            <a:off x="1676400" y="3581400"/>
            <a:ext cx="6101961" cy="1384995"/>
          </a:xfrm>
          <a:prstGeom prst="rect">
            <a:avLst/>
          </a:prstGeom>
          <a:noFill/>
        </p:spPr>
        <p:txBody>
          <a:bodyPr wrap="square" rtlCol="0">
            <a:spAutoFit/>
          </a:bodyPr>
          <a:lstStyle/>
          <a:p>
            <a:r>
              <a:rPr lang="en-US" sz="2800" dirty="0" smtClean="0"/>
              <a:t>Laws To Tax, fn 213:  </a:t>
            </a:r>
            <a:r>
              <a:rPr lang="en-US" sz="2800" b="1" dirty="0" smtClean="0"/>
              <a:t>Statutory </a:t>
            </a:r>
            <a:r>
              <a:rPr lang="en-US" sz="2800" dirty="0" smtClean="0"/>
              <a:t>pain levels: “chronic,” “severe,” “severe chronic,” “debilitating,” and “intractable”</a:t>
            </a:r>
            <a:endParaRPr lang="en-US" sz="2800"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Argument against medical tax break -- affordability</a:t>
            </a:r>
            <a:br>
              <a:rPr lang="en-US" sz="2800" dirty="0" smtClean="0"/>
            </a:br>
            <a:endParaRPr lang="en-US" sz="2800" dirty="0"/>
          </a:p>
        </p:txBody>
      </p:sp>
      <p:pic>
        <p:nvPicPr>
          <p:cNvPr id="4" name="Picture 3"/>
          <p:cNvPicPr>
            <a:picLocks noChangeAspect="1"/>
          </p:cNvPicPr>
          <p:nvPr/>
        </p:nvPicPr>
        <p:blipFill>
          <a:blip r:embed="rId3"/>
          <a:stretch>
            <a:fillRect/>
          </a:stretch>
        </p:blipFill>
        <p:spPr>
          <a:xfrm>
            <a:off x="1066800" y="1219200"/>
            <a:ext cx="6642100" cy="4424236"/>
          </a:xfrm>
          <a:prstGeom prst="rect">
            <a:avLst/>
          </a:prstGeom>
        </p:spPr>
      </p:pic>
      <p:sp>
        <p:nvSpPr>
          <p:cNvPr id="5" name="TextBox 4"/>
          <p:cNvSpPr txBox="1"/>
          <p:nvPr/>
        </p:nvSpPr>
        <p:spPr>
          <a:xfrm>
            <a:off x="2819400" y="5643436"/>
            <a:ext cx="2869095" cy="861774"/>
          </a:xfrm>
          <a:prstGeom prst="rect">
            <a:avLst/>
          </a:prstGeom>
          <a:noFill/>
        </p:spPr>
        <p:txBody>
          <a:bodyPr wrap="none" rtlCol="0">
            <a:spAutoFit/>
          </a:bodyPr>
          <a:lstStyle/>
          <a:p>
            <a:r>
              <a:rPr lang="en-US" sz="3200" dirty="0" smtClean="0"/>
              <a:t>And license fees</a:t>
            </a:r>
          </a:p>
          <a:p>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371600" y="1184830"/>
            <a:ext cx="5984356" cy="523220"/>
          </a:xfrm>
          <a:prstGeom prst="rect">
            <a:avLst/>
          </a:prstGeom>
        </p:spPr>
        <p:txBody>
          <a:bodyPr wrap="none">
            <a:spAutoFit/>
          </a:bodyPr>
          <a:lstStyle/>
          <a:p>
            <a:r>
              <a:rPr lang="en-US" sz="2800" dirty="0" smtClean="0"/>
              <a:t>General price decrease with legalization</a:t>
            </a:r>
          </a:p>
        </p:txBody>
      </p:sp>
      <p:sp>
        <p:nvSpPr>
          <p:cNvPr id="5" name="Rectangle 4"/>
          <p:cNvSpPr/>
          <p:nvPr/>
        </p:nvSpPr>
        <p:spPr>
          <a:xfrm>
            <a:off x="2362200" y="545068"/>
            <a:ext cx="4917069" cy="369332"/>
          </a:xfrm>
          <a:prstGeom prst="rect">
            <a:avLst/>
          </a:prstGeom>
        </p:spPr>
        <p:txBody>
          <a:bodyPr wrap="none">
            <a:spAutoFit/>
          </a:bodyPr>
          <a:lstStyle/>
          <a:p>
            <a:r>
              <a:rPr lang="en-US" dirty="0" smtClean="0"/>
              <a:t>Argument against medical tax break -- affordability</a:t>
            </a:r>
            <a:endParaRPr lang="en-US" dirty="0"/>
          </a:p>
        </p:txBody>
      </p:sp>
      <p:sp>
        <p:nvSpPr>
          <p:cNvPr id="6" name="Title 5"/>
          <p:cNvSpPr>
            <a:spLocks noGrp="1"/>
          </p:cNvSpPr>
          <p:nvPr>
            <p:ph type="title"/>
          </p:nvPr>
        </p:nvSpPr>
        <p:spPr>
          <a:xfrm>
            <a:off x="457200" y="545068"/>
            <a:ext cx="8229600" cy="639762"/>
          </a:xfrm>
        </p:spPr>
        <p:txBody>
          <a:bodyPr>
            <a:normAutofit fontScale="90000"/>
          </a:bodyPr>
          <a:lstStyle/>
          <a:p>
            <a:r>
              <a:rPr lang="en-US" sz="1800" dirty="0" smtClean="0">
                <a:latin typeface="+mn-lt"/>
                <a:ea typeface="+mn-ea"/>
                <a:cs typeface="+mn-cs"/>
              </a:rPr>
              <a:t/>
            </a:r>
            <a:br>
              <a:rPr lang="en-US" sz="1800" dirty="0" smtClean="0">
                <a:latin typeface="+mn-lt"/>
                <a:ea typeface="+mn-ea"/>
                <a:cs typeface="+mn-cs"/>
              </a:rPr>
            </a:br>
            <a:endParaRPr lang="en-US" sz="1800" dirty="0" smtClean="0">
              <a:latin typeface="+mn-lt"/>
              <a:ea typeface="+mn-ea"/>
              <a:cs typeface="+mn-cs"/>
            </a:endParaRPr>
          </a:p>
        </p:txBody>
      </p:sp>
      <p:pic>
        <p:nvPicPr>
          <p:cNvPr id="7" name="Picture 6"/>
          <p:cNvPicPr>
            <a:picLocks noChangeAspect="1"/>
          </p:cNvPicPr>
          <p:nvPr/>
        </p:nvPicPr>
        <p:blipFill>
          <a:blip r:embed="rId3"/>
          <a:stretch>
            <a:fillRect/>
          </a:stretch>
        </p:blipFill>
        <p:spPr>
          <a:xfrm>
            <a:off x="3073400" y="1828799"/>
            <a:ext cx="4282556" cy="4572899"/>
          </a:xfrm>
          <a:prstGeom prst="rect">
            <a:avLst/>
          </a:prstGeom>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44" dirty="0" smtClean="0"/>
              <a:t>Argument against medical tax break -- affordability</a:t>
            </a:r>
            <a:r>
              <a:rPr lang="en-US" dirty="0" smtClean="0"/>
              <a:t/>
            </a:r>
            <a:br>
              <a:rPr lang="en-US" dirty="0" smtClean="0"/>
            </a:br>
            <a:endParaRPr lang="en-US" dirty="0"/>
          </a:p>
        </p:txBody>
      </p:sp>
      <p:pic>
        <p:nvPicPr>
          <p:cNvPr id="3" name="Picture 2"/>
          <p:cNvPicPr>
            <a:picLocks noChangeAspect="1"/>
          </p:cNvPicPr>
          <p:nvPr/>
        </p:nvPicPr>
        <p:blipFill>
          <a:blip r:embed="rId3"/>
          <a:stretch>
            <a:fillRect/>
          </a:stretch>
        </p:blipFill>
        <p:spPr>
          <a:xfrm>
            <a:off x="2286000" y="1417638"/>
            <a:ext cx="4735255" cy="2533650"/>
          </a:xfrm>
          <a:prstGeom prst="rect">
            <a:avLst/>
          </a:prstGeom>
        </p:spPr>
      </p:pic>
      <p:sp>
        <p:nvSpPr>
          <p:cNvPr id="4" name="TextBox 3"/>
          <p:cNvSpPr txBox="1"/>
          <p:nvPr/>
        </p:nvSpPr>
        <p:spPr>
          <a:xfrm>
            <a:off x="3962400" y="4343400"/>
            <a:ext cx="1040369" cy="369332"/>
          </a:xfrm>
          <a:prstGeom prst="rect">
            <a:avLst/>
          </a:prstGeom>
          <a:noFill/>
        </p:spPr>
        <p:txBody>
          <a:bodyPr wrap="square" rtlCol="0">
            <a:spAutoFit/>
          </a:bodyPr>
          <a:lstStyle/>
          <a:p>
            <a:r>
              <a:rPr lang="en-US" dirty="0" smtClean="0"/>
              <a:t>????????</a:t>
            </a:r>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 against medical tax break -- </a:t>
            </a:r>
            <a:br>
              <a:rPr lang="en-US" dirty="0" smtClean="0"/>
            </a:br>
            <a:r>
              <a:rPr lang="en-US" dirty="0" smtClean="0"/>
              <a:t>Self-Victimization</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838200" y="1417638"/>
            <a:ext cx="7162800" cy="4525962"/>
          </a:xfrm>
          <a:prstGeom prst="rect">
            <a:avLst/>
          </a:prstGeom>
        </p:spPr>
      </p:pic>
      <p:pic>
        <p:nvPicPr>
          <p:cNvPr id="6" name="Picture 5"/>
          <p:cNvPicPr>
            <a:picLocks noChangeAspect="1"/>
          </p:cNvPicPr>
          <p:nvPr/>
        </p:nvPicPr>
        <p:blipFill>
          <a:blip r:embed="rId4"/>
          <a:stretch>
            <a:fillRect/>
          </a:stretch>
        </p:blipFill>
        <p:spPr>
          <a:xfrm>
            <a:off x="457200" y="2362200"/>
            <a:ext cx="2234978" cy="2063750"/>
          </a:xfrm>
          <a:prstGeom prst="rect">
            <a:avLst/>
          </a:prstGeom>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r>
              <a:rPr lang="en-US" b="1" dirty="0" smtClean="0"/>
              <a:t>Special rules? </a:t>
            </a:r>
            <a:endParaRPr lang="en-US" dirty="0"/>
          </a:p>
        </p:txBody>
      </p:sp>
      <p:sp>
        <p:nvSpPr>
          <p:cNvPr id="3" name="Rectangle 2"/>
          <p:cNvSpPr/>
          <p:nvPr/>
        </p:nvSpPr>
        <p:spPr>
          <a:xfrm>
            <a:off x="1295400" y="1417638"/>
            <a:ext cx="6400800" cy="2862322"/>
          </a:xfrm>
          <a:prstGeom prst="rect">
            <a:avLst/>
          </a:prstGeom>
        </p:spPr>
        <p:txBody>
          <a:bodyPr wrap="square">
            <a:spAutoFit/>
          </a:bodyPr>
          <a:lstStyle/>
          <a:p>
            <a:r>
              <a:rPr lang="en-US" sz="3600" dirty="0" smtClean="0"/>
              <a:t>Medical </a:t>
            </a:r>
          </a:p>
          <a:p>
            <a:r>
              <a:rPr lang="en-US" sz="3600" b="1" dirty="0" smtClean="0"/>
              <a:t>Environmentally friendly</a:t>
            </a:r>
          </a:p>
          <a:p>
            <a:r>
              <a:rPr lang="en-US" sz="3600" dirty="0" smtClean="0"/>
              <a:t>Homegrown</a:t>
            </a:r>
          </a:p>
          <a:p>
            <a:r>
              <a:rPr lang="en-US" sz="3600" dirty="0" smtClean="0"/>
              <a:t>Small business </a:t>
            </a:r>
          </a:p>
          <a:p>
            <a:endParaRPr lang="en-US" sz="3600" dirty="0" smtClean="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22350" y="927100"/>
            <a:ext cx="7099300" cy="5092700"/>
          </a:xfrm>
          <a:prstGeom prst="rect">
            <a:avLst/>
          </a:prstGeom>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600200" y="6225064"/>
            <a:ext cx="5562600" cy="276999"/>
          </a:xfrm>
          <a:prstGeom prst="rect">
            <a:avLst/>
          </a:prstGeom>
        </p:spPr>
        <p:txBody>
          <a:bodyPr wrap="square">
            <a:spAutoFit/>
          </a:bodyPr>
          <a:lstStyle/>
          <a:p>
            <a:r>
              <a:rPr lang="en-US" sz="1200" dirty="0" smtClean="0">
                <a:hlinkClick r:id="rId3"/>
              </a:rPr>
              <a:t>http://evan-mills.com/energy-associates/Indoor_files/420-HSU-Talk-abbreviated.pdf</a:t>
            </a:r>
            <a:endParaRPr lang="en-US" sz="1200" dirty="0" smtClean="0"/>
          </a:p>
        </p:txBody>
      </p:sp>
      <p:pic>
        <p:nvPicPr>
          <p:cNvPr id="3" name="Picture 2"/>
          <p:cNvPicPr>
            <a:picLocks noChangeAspect="1"/>
          </p:cNvPicPr>
          <p:nvPr/>
        </p:nvPicPr>
        <p:blipFill>
          <a:blip r:embed="rId4"/>
          <a:stretch>
            <a:fillRect/>
          </a:stretch>
        </p:blipFill>
        <p:spPr>
          <a:xfrm>
            <a:off x="1066800" y="533400"/>
            <a:ext cx="7239000" cy="5400772"/>
          </a:xfrm>
          <a:prstGeom prst="rect">
            <a:avLst/>
          </a:prstGeom>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085110" y="1417638"/>
          <a:ext cx="5077692" cy="2889707"/>
        </p:xfrm>
        <a:graphic>
          <a:graphicData uri="http://schemas.openxmlformats.org/drawingml/2006/table">
            <a:tbl>
              <a:tblPr firstRow="1" bandRow="1">
                <a:tableStyleId>{5C22544A-7EE6-4342-B048-85BDC9FD1C3A}</a:tableStyleId>
              </a:tblPr>
              <a:tblGrid>
                <a:gridCol w="1269423"/>
                <a:gridCol w="1269423"/>
                <a:gridCol w="1269423"/>
                <a:gridCol w="1269423"/>
              </a:tblGrid>
              <a:tr h="1389002">
                <a:tc>
                  <a:txBody>
                    <a:bodyPr/>
                    <a:lstStyle/>
                    <a:p>
                      <a:pPr algn="l" fontAlgn="b"/>
                      <a:r>
                        <a:rPr lang="en-US" sz="2400" b="0" i="0" u="none" strike="noStrike" dirty="0">
                          <a:solidFill>
                            <a:srgbClr val="000000"/>
                          </a:solidFill>
                          <a:latin typeface="Times New Roman"/>
                        </a:rPr>
                        <a:t>Indoor cultivated areas up to 25ft²</a:t>
                      </a:r>
                    </a:p>
                  </a:txBody>
                  <a:tcPr marL="12700" marR="12700" marT="12700" marB="0" anchor="b"/>
                </a:tc>
                <a:tc>
                  <a:txBody>
                    <a:bodyPr/>
                    <a:lstStyle/>
                    <a:p>
                      <a:pPr algn="l" fontAlgn="b"/>
                      <a:r>
                        <a:rPr lang="en-US" sz="2400" b="0" i="0" u="none" strike="noStrike" dirty="0">
                          <a:solidFill>
                            <a:srgbClr val="000000"/>
                          </a:solidFill>
                          <a:latin typeface="Times New Roman"/>
                        </a:rPr>
                        <a:t>Indoor cultivated areas 25ft² and over</a:t>
                      </a:r>
                    </a:p>
                  </a:txBody>
                  <a:tcPr marL="12700" marR="12700" marT="12700" marB="0" anchor="b"/>
                </a:tc>
                <a:tc>
                  <a:txBody>
                    <a:bodyPr/>
                    <a:lstStyle/>
                    <a:p>
                      <a:pPr algn="l" fontAlgn="b"/>
                      <a:r>
                        <a:rPr lang="en-US" sz="2400" b="0" i="0" u="none" strike="noStrike" dirty="0">
                          <a:solidFill>
                            <a:srgbClr val="000000"/>
                          </a:solidFill>
                          <a:latin typeface="Times New Roman"/>
                        </a:rPr>
                        <a:t>Outdoor cultivated areas up to 25ft²</a:t>
                      </a:r>
                    </a:p>
                  </a:txBody>
                  <a:tcPr marL="12700" marR="12700" marT="12700" marB="0" anchor="b"/>
                </a:tc>
                <a:tc>
                  <a:txBody>
                    <a:bodyPr/>
                    <a:lstStyle/>
                    <a:p>
                      <a:pPr algn="l" fontAlgn="b"/>
                      <a:r>
                        <a:rPr lang="en-US" sz="2400" b="0" i="0" u="none" strike="noStrike" dirty="0">
                          <a:solidFill>
                            <a:srgbClr val="000000"/>
                          </a:solidFill>
                          <a:latin typeface="Times New Roman"/>
                        </a:rPr>
                        <a:t>Outdoor cultivated areas  25ft² and over</a:t>
                      </a:r>
                    </a:p>
                  </a:txBody>
                  <a:tcPr marL="12700" marR="12700" marT="12700" marB="0" anchor="b"/>
                </a:tc>
              </a:tr>
              <a:tr h="1048207">
                <a:tc>
                  <a:txBody>
                    <a:bodyPr/>
                    <a:lstStyle/>
                    <a:p>
                      <a:pPr algn="l" fontAlgn="b"/>
                      <a:r>
                        <a:rPr lang="en-US" sz="2400" b="0" i="0" u="none" strike="noStrike" dirty="0">
                          <a:solidFill>
                            <a:srgbClr val="000000"/>
                          </a:solidFill>
                          <a:latin typeface="Times New Roman"/>
                        </a:rPr>
                        <a:t>$600/ft² </a:t>
                      </a:r>
                    </a:p>
                  </a:txBody>
                  <a:tcPr marL="12700" marR="12700" marT="12700" marB="0" anchor="b"/>
                </a:tc>
                <a:tc>
                  <a:txBody>
                    <a:bodyPr/>
                    <a:lstStyle/>
                    <a:p>
                      <a:pPr algn="l" fontAlgn="b"/>
                      <a:r>
                        <a:rPr lang="en-US" sz="2400" b="0" i="0" u="none" strike="noStrike" dirty="0">
                          <a:solidFill>
                            <a:srgbClr val="000000"/>
                          </a:solidFill>
                          <a:latin typeface="Times New Roman"/>
                        </a:rPr>
                        <a:t>$900/ft²</a:t>
                      </a:r>
                    </a:p>
                  </a:txBody>
                  <a:tcPr marL="12700" marR="12700" marT="12700" marB="0" anchor="b"/>
                </a:tc>
                <a:tc>
                  <a:txBody>
                    <a:bodyPr/>
                    <a:lstStyle/>
                    <a:p>
                      <a:pPr algn="l" fontAlgn="b"/>
                      <a:r>
                        <a:rPr lang="en-US" sz="2400" b="0" i="0" u="none" strike="noStrike" dirty="0">
                          <a:solidFill>
                            <a:srgbClr val="000000"/>
                          </a:solidFill>
                          <a:latin typeface="Times New Roman"/>
                        </a:rPr>
                        <a:t>$48/ft²</a:t>
                      </a:r>
                    </a:p>
                  </a:txBody>
                  <a:tcPr marL="12700" marR="12700" marT="12700" marB="0" anchor="b"/>
                </a:tc>
                <a:tc>
                  <a:txBody>
                    <a:bodyPr/>
                    <a:lstStyle/>
                    <a:p>
                      <a:pPr algn="l" fontAlgn="b"/>
                      <a:r>
                        <a:rPr lang="en-US" sz="2400" b="0" i="0" u="none" strike="noStrike" dirty="0">
                          <a:solidFill>
                            <a:srgbClr val="000000"/>
                          </a:solidFill>
                          <a:latin typeface="Times New Roman"/>
                        </a:rPr>
                        <a:t>$72 ft² </a:t>
                      </a:r>
                    </a:p>
                  </a:txBody>
                  <a:tcPr marL="12700" marR="12700" marT="12700" marB="0" anchor="b"/>
                </a:tc>
              </a:tr>
            </a:tbl>
          </a:graphicData>
        </a:graphic>
      </p:graphicFrame>
      <p:sp>
        <p:nvSpPr>
          <p:cNvPr id="5" name="Title 4"/>
          <p:cNvSpPr>
            <a:spLocks noGrp="1"/>
          </p:cNvSpPr>
          <p:nvPr>
            <p:ph type="title"/>
          </p:nvPr>
        </p:nvSpPr>
        <p:spPr/>
        <p:txBody>
          <a:bodyPr/>
          <a:lstStyle/>
          <a:p>
            <a:r>
              <a:rPr lang="en-US" dirty="0" smtClean="0"/>
              <a:t>Rancho Cordova -- enacted</a:t>
            </a:r>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r>
              <a:rPr lang="en-US" b="1" dirty="0" smtClean="0"/>
              <a:t>Special rules? </a:t>
            </a:r>
            <a:endParaRPr lang="en-US" dirty="0"/>
          </a:p>
        </p:txBody>
      </p:sp>
      <p:sp>
        <p:nvSpPr>
          <p:cNvPr id="3" name="Rectangle 2"/>
          <p:cNvSpPr/>
          <p:nvPr/>
        </p:nvSpPr>
        <p:spPr>
          <a:xfrm>
            <a:off x="1295400" y="1417638"/>
            <a:ext cx="6400800" cy="2862322"/>
          </a:xfrm>
          <a:prstGeom prst="rect">
            <a:avLst/>
          </a:prstGeom>
        </p:spPr>
        <p:txBody>
          <a:bodyPr wrap="square">
            <a:spAutoFit/>
          </a:bodyPr>
          <a:lstStyle/>
          <a:p>
            <a:r>
              <a:rPr lang="en-US" sz="3600" dirty="0" smtClean="0"/>
              <a:t>Medical </a:t>
            </a:r>
          </a:p>
          <a:p>
            <a:r>
              <a:rPr lang="en-US" sz="3600" dirty="0" smtClean="0"/>
              <a:t>Environmentally friendly</a:t>
            </a:r>
          </a:p>
          <a:p>
            <a:r>
              <a:rPr lang="en-US" sz="3600" b="1" dirty="0" smtClean="0"/>
              <a:t>Homegrown</a:t>
            </a:r>
          </a:p>
          <a:p>
            <a:r>
              <a:rPr lang="en-US" sz="3600" dirty="0" smtClean="0"/>
              <a:t>Small business </a:t>
            </a:r>
          </a:p>
          <a:p>
            <a:endParaRPr lang="en-US" sz="3600" dirty="0" smtClean="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Homegrown exception?</a:t>
            </a:r>
            <a:endParaRPr lang="en-US" dirty="0"/>
          </a:p>
        </p:txBody>
      </p:sp>
      <p:pic>
        <p:nvPicPr>
          <p:cNvPr id="4" name="Picture 3"/>
          <p:cNvPicPr>
            <a:picLocks noChangeAspect="1"/>
          </p:cNvPicPr>
          <p:nvPr/>
        </p:nvPicPr>
        <p:blipFill>
          <a:blip r:embed="rId3"/>
          <a:stretch>
            <a:fillRect/>
          </a:stretch>
        </p:blipFill>
        <p:spPr>
          <a:xfrm>
            <a:off x="4191000" y="1904999"/>
            <a:ext cx="3111500" cy="3060700"/>
          </a:xfrm>
          <a:prstGeom prst="rect">
            <a:avLst/>
          </a:prstGeom>
        </p:spPr>
      </p:pic>
      <p:pic>
        <p:nvPicPr>
          <p:cNvPr id="6" name="Picture 5"/>
          <p:cNvPicPr>
            <a:picLocks noChangeAspect="1"/>
          </p:cNvPicPr>
          <p:nvPr/>
        </p:nvPicPr>
        <p:blipFill>
          <a:blip r:embed="rId4"/>
          <a:stretch>
            <a:fillRect/>
          </a:stretch>
        </p:blipFill>
        <p:spPr>
          <a:xfrm>
            <a:off x="457200" y="1904999"/>
            <a:ext cx="3276600" cy="2984419"/>
          </a:xfrm>
          <a:prstGeom prst="rect">
            <a:avLst/>
          </a:prstGeom>
        </p:spPr>
      </p:pic>
      <p:sp>
        <p:nvSpPr>
          <p:cNvPr id="7" name="TextBox 6"/>
          <p:cNvSpPr txBox="1"/>
          <p:nvPr/>
        </p:nvSpPr>
        <p:spPr>
          <a:xfrm>
            <a:off x="4572000" y="5334000"/>
            <a:ext cx="2323923" cy="461665"/>
          </a:xfrm>
          <a:prstGeom prst="rect">
            <a:avLst/>
          </a:prstGeom>
          <a:noFill/>
        </p:spPr>
        <p:txBody>
          <a:bodyPr wrap="none" rtlCol="0">
            <a:spAutoFit/>
          </a:bodyPr>
          <a:lstStyle/>
          <a:p>
            <a:r>
              <a:rPr lang="en-US" sz="2400" dirty="0" smtClean="0"/>
              <a:t>CO: yes;  WA: no.</a:t>
            </a:r>
            <a:endParaRPr lang="en-US" sz="2400"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r>
              <a:rPr lang="en-US" b="1" dirty="0" smtClean="0"/>
              <a:t>Special rules? </a:t>
            </a:r>
            <a:endParaRPr lang="en-US" dirty="0"/>
          </a:p>
        </p:txBody>
      </p:sp>
      <p:sp>
        <p:nvSpPr>
          <p:cNvPr id="3" name="Rectangle 2"/>
          <p:cNvSpPr/>
          <p:nvPr/>
        </p:nvSpPr>
        <p:spPr>
          <a:xfrm>
            <a:off x="1295400" y="1417638"/>
            <a:ext cx="6400800" cy="2862322"/>
          </a:xfrm>
          <a:prstGeom prst="rect">
            <a:avLst/>
          </a:prstGeom>
        </p:spPr>
        <p:txBody>
          <a:bodyPr wrap="square">
            <a:spAutoFit/>
          </a:bodyPr>
          <a:lstStyle/>
          <a:p>
            <a:r>
              <a:rPr lang="en-US" sz="3600" dirty="0" smtClean="0"/>
              <a:t>Medical </a:t>
            </a:r>
          </a:p>
          <a:p>
            <a:r>
              <a:rPr lang="en-US" sz="3600" dirty="0" smtClean="0"/>
              <a:t>Environmentally friendly</a:t>
            </a:r>
          </a:p>
          <a:p>
            <a:r>
              <a:rPr lang="en-US" sz="3600" dirty="0" smtClean="0"/>
              <a:t>Homegrown</a:t>
            </a:r>
          </a:p>
          <a:p>
            <a:r>
              <a:rPr lang="en-US" sz="3600" b="1" dirty="0" smtClean="0"/>
              <a:t>Small business </a:t>
            </a:r>
          </a:p>
          <a:p>
            <a:endParaRPr lang="en-US" sz="3600" dirty="0" smtClean="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676400" y="414969"/>
            <a:ext cx="5880100" cy="5147631"/>
          </a:xfrm>
          <a:prstGeom prst="rect">
            <a:avLst/>
          </a:prstGeom>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8200" y="1905000"/>
            <a:ext cx="7315200" cy="1397000"/>
          </a:xfrm>
          <a:prstGeom prst="rect">
            <a:avLst/>
          </a:prstGeom>
        </p:spPr>
      </p:pic>
      <p:sp>
        <p:nvSpPr>
          <p:cNvPr id="3" name="Rectangle 2"/>
          <p:cNvSpPr/>
          <p:nvPr/>
        </p:nvSpPr>
        <p:spPr>
          <a:xfrm>
            <a:off x="1981200" y="762000"/>
            <a:ext cx="4572000" cy="830997"/>
          </a:xfrm>
          <a:prstGeom prst="rect">
            <a:avLst/>
          </a:prstGeom>
        </p:spPr>
        <p:txBody>
          <a:bodyPr>
            <a:spAutoFit/>
          </a:bodyPr>
          <a:lstStyle/>
          <a:p>
            <a:r>
              <a:rPr lang="en-US" sz="2400" dirty="0" smtClean="0"/>
              <a:t>Section 9.04.136 of the Berkeley CA Municipal Code</a:t>
            </a:r>
            <a:endParaRPr lang="en-US" sz="2400"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Rectangle 2"/>
          <p:cNvSpPr/>
          <p:nvPr/>
        </p:nvSpPr>
        <p:spPr>
          <a:xfrm>
            <a:off x="1524000" y="1417638"/>
            <a:ext cx="6400800" cy="2554545"/>
          </a:xfrm>
          <a:prstGeom prst="rect">
            <a:avLst/>
          </a:prstGeom>
        </p:spPr>
        <p:txBody>
          <a:bodyPr wrap="square">
            <a:spAutoFit/>
          </a:bodyPr>
          <a:lstStyle/>
          <a:p>
            <a:r>
              <a:rPr lang="en-US" sz="4000" dirty="0" smtClean="0">
                <a:latin typeface="+mj-lt"/>
                <a:ea typeface="+mj-ea"/>
                <a:cs typeface="+mj-cs"/>
              </a:rPr>
              <a:t>Base: Price, Weight, Potency?</a:t>
            </a:r>
          </a:p>
          <a:p>
            <a:r>
              <a:rPr lang="en-US" sz="4000" dirty="0" smtClean="0">
                <a:latin typeface="+mj-lt"/>
                <a:ea typeface="+mj-ea"/>
                <a:cs typeface="+mj-cs"/>
              </a:rPr>
              <a:t>Special rules? </a:t>
            </a:r>
          </a:p>
          <a:p>
            <a:r>
              <a:rPr lang="en-US" sz="4000" b="1" dirty="0" smtClean="0">
                <a:latin typeface="+mj-lt"/>
                <a:ea typeface="+mj-ea"/>
                <a:cs typeface="+mj-cs"/>
              </a:rPr>
              <a:t>Rates</a:t>
            </a:r>
            <a:r>
              <a:rPr lang="en-US" sz="4000" dirty="0" smtClean="0">
                <a:latin typeface="+mj-lt"/>
                <a:ea typeface="+mj-ea"/>
                <a:cs typeface="+mj-cs"/>
              </a:rPr>
              <a:t>?</a:t>
            </a:r>
          </a:p>
          <a:p>
            <a:r>
              <a:rPr lang="en-US" sz="4000" dirty="0" smtClean="0">
                <a:latin typeface="+mj-lt"/>
                <a:ea typeface="+mj-ea"/>
                <a:cs typeface="+mj-cs"/>
              </a:rPr>
              <a:t>Who writes?</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Rates </a:t>
            </a:r>
            <a:endParaRPr lang="en-US" dirty="0"/>
          </a:p>
        </p:txBody>
      </p:sp>
      <p:pic>
        <p:nvPicPr>
          <p:cNvPr id="4" name="Picture 3"/>
          <p:cNvPicPr>
            <a:picLocks noChangeAspect="1"/>
          </p:cNvPicPr>
          <p:nvPr/>
        </p:nvPicPr>
        <p:blipFill>
          <a:blip r:embed="rId3"/>
          <a:stretch>
            <a:fillRect/>
          </a:stretch>
        </p:blipFill>
        <p:spPr>
          <a:xfrm>
            <a:off x="1905000" y="1600200"/>
            <a:ext cx="5181600" cy="3962400"/>
          </a:xfrm>
          <a:prstGeom prst="rect">
            <a:avLst/>
          </a:prstGeom>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Too high: Junior Johnson’s heyday</a:t>
            </a:r>
            <a:endParaRPr lang="en-US" dirty="0"/>
          </a:p>
        </p:txBody>
      </p:sp>
      <p:sp>
        <p:nvSpPr>
          <p:cNvPr id="3" name="Rectangle 2"/>
          <p:cNvSpPr/>
          <p:nvPr/>
        </p:nvSpPr>
        <p:spPr>
          <a:xfrm>
            <a:off x="1600200" y="1417638"/>
            <a:ext cx="5257800" cy="2554545"/>
          </a:xfrm>
          <a:prstGeom prst="rect">
            <a:avLst/>
          </a:prstGeom>
        </p:spPr>
        <p:txBody>
          <a:bodyPr wrap="square">
            <a:spAutoFit/>
          </a:bodyPr>
          <a:lstStyle/>
          <a:p>
            <a:r>
              <a:rPr lang="en-US" sz="3200" dirty="0" smtClean="0"/>
              <a:t>“A gallon of whiskey [bore] $11 tax.  You could make it for 75 cents to a dollar and sell it for $3 or $4.” </a:t>
            </a:r>
            <a:r>
              <a:rPr lang="en-US" sz="3200" dirty="0" err="1" smtClean="0"/>
              <a:t>Golenbock</a:t>
            </a:r>
            <a:r>
              <a:rPr lang="en-US" sz="3200" dirty="0" smtClean="0"/>
              <a:t>, </a:t>
            </a:r>
            <a:r>
              <a:rPr lang="en-US" sz="3200" i="1" dirty="0" smtClean="0"/>
              <a:t>American Zoom</a:t>
            </a:r>
            <a:endParaRPr lang="en-US" sz="3200" i="1" dirty="0"/>
          </a:p>
        </p:txBody>
      </p:sp>
      <p:pic>
        <p:nvPicPr>
          <p:cNvPr id="5" name="Picture 4"/>
          <p:cNvPicPr>
            <a:picLocks noChangeAspect="1"/>
          </p:cNvPicPr>
          <p:nvPr/>
        </p:nvPicPr>
        <p:blipFill>
          <a:blip r:embed="rId3"/>
          <a:stretch>
            <a:fillRect/>
          </a:stretch>
        </p:blipFill>
        <p:spPr>
          <a:xfrm>
            <a:off x="4419600" y="3581400"/>
            <a:ext cx="3886200" cy="2438400"/>
          </a:xfrm>
          <a:prstGeom prst="rect">
            <a:avLst/>
          </a:prstGeom>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low?</a:t>
            </a:r>
            <a:endParaRPr lang="en-US" dirty="0"/>
          </a:p>
        </p:txBody>
      </p:sp>
      <p:sp>
        <p:nvSpPr>
          <p:cNvPr id="3" name="Rectangle 2"/>
          <p:cNvSpPr/>
          <p:nvPr/>
        </p:nvSpPr>
        <p:spPr>
          <a:xfrm>
            <a:off x="1371600" y="1417638"/>
            <a:ext cx="6477000" cy="1200329"/>
          </a:xfrm>
          <a:prstGeom prst="rect">
            <a:avLst/>
          </a:prstGeom>
        </p:spPr>
        <p:txBody>
          <a:bodyPr wrap="square">
            <a:spAutoFit/>
          </a:bodyPr>
          <a:lstStyle/>
          <a:p>
            <a:r>
              <a:rPr lang="en-US" sz="3600" dirty="0" smtClean="0"/>
              <a:t>Oakland, 2009: 1.8 percent of gross receipts </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smtClean="0"/>
              <a:t>Rates depend on . . . how much enforcement</a:t>
            </a:r>
            <a:br>
              <a:rPr lang="en-US" dirty="0" smtClean="0"/>
            </a:br>
            <a:endParaRPr lang="en-US" dirty="0"/>
          </a:p>
        </p:txBody>
      </p:sp>
      <p:pic>
        <p:nvPicPr>
          <p:cNvPr id="4" name="Picture 3"/>
          <p:cNvPicPr>
            <a:picLocks noChangeAspect="1"/>
          </p:cNvPicPr>
          <p:nvPr/>
        </p:nvPicPr>
        <p:blipFill>
          <a:blip r:embed="rId3"/>
          <a:stretch>
            <a:fillRect/>
          </a:stretch>
        </p:blipFill>
        <p:spPr>
          <a:xfrm>
            <a:off x="2286000" y="1600200"/>
            <a:ext cx="4648200" cy="3238500"/>
          </a:xfrm>
          <a:prstGeom prst="rect">
            <a:avLst/>
          </a:prstGeom>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Title 2"/>
          <p:cNvSpPr>
            <a:spLocks noGrp="1"/>
          </p:cNvSpPr>
          <p:nvPr>
            <p:ph type="title"/>
          </p:nvPr>
        </p:nvSpPr>
        <p:spPr/>
        <p:txBody>
          <a:bodyPr/>
          <a:lstStyle/>
          <a:p>
            <a:r>
              <a:rPr lang="en-US" dirty="0" smtClean="0"/>
              <a:t>Leakage before collection</a:t>
            </a:r>
            <a:endParaRPr lang="en-US"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can we tax a weed? </a:t>
            </a:r>
            <a:endParaRPr lang="en-US" dirty="0"/>
          </a:p>
        </p:txBody>
      </p:sp>
      <p:pic>
        <p:nvPicPr>
          <p:cNvPr id="4" name="Picture 3"/>
          <p:cNvPicPr>
            <a:picLocks noChangeAspect="1"/>
          </p:cNvPicPr>
          <p:nvPr/>
        </p:nvPicPr>
        <p:blipFill>
          <a:blip r:embed="rId3"/>
          <a:stretch>
            <a:fillRect/>
          </a:stretch>
        </p:blipFill>
        <p:spPr>
          <a:xfrm>
            <a:off x="1371600" y="1417638"/>
            <a:ext cx="5772150" cy="4447205"/>
          </a:xfrm>
          <a:prstGeom prst="rect">
            <a:avLst/>
          </a:prstGeom>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Homemade or store-bought?</a:t>
            </a:r>
            <a:endParaRPr lang="en-US" dirty="0"/>
          </a:p>
        </p:txBody>
      </p:sp>
      <p:pic>
        <p:nvPicPr>
          <p:cNvPr id="3" name="Picture 2"/>
          <p:cNvPicPr>
            <a:picLocks noChangeAspect="1"/>
          </p:cNvPicPr>
          <p:nvPr/>
        </p:nvPicPr>
        <p:blipFill>
          <a:blip r:embed="rId3"/>
          <a:stretch>
            <a:fillRect/>
          </a:stretch>
        </p:blipFill>
        <p:spPr>
          <a:xfrm>
            <a:off x="1143000" y="2159000"/>
            <a:ext cx="2846667" cy="3898900"/>
          </a:xfrm>
          <a:prstGeom prst="rect">
            <a:avLst/>
          </a:prstGeom>
        </p:spPr>
      </p:pic>
      <p:pic>
        <p:nvPicPr>
          <p:cNvPr id="4" name="Picture 3"/>
          <p:cNvPicPr>
            <a:picLocks noChangeAspect="1"/>
          </p:cNvPicPr>
          <p:nvPr/>
        </p:nvPicPr>
        <p:blipFill>
          <a:blip r:embed="rId4"/>
          <a:stretch>
            <a:fillRect/>
          </a:stretch>
        </p:blipFill>
        <p:spPr>
          <a:xfrm>
            <a:off x="4876800" y="2159000"/>
            <a:ext cx="3492500" cy="3467100"/>
          </a:xfrm>
          <a:prstGeom prst="rect">
            <a:avLst/>
          </a:prstGeom>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evaders</a:t>
            </a:r>
            <a:endParaRPr lang="en-US" dirty="0"/>
          </a:p>
        </p:txBody>
      </p:sp>
      <p:pic>
        <p:nvPicPr>
          <p:cNvPr id="3" name="Picture 2"/>
          <p:cNvPicPr>
            <a:picLocks noChangeAspect="1"/>
          </p:cNvPicPr>
          <p:nvPr/>
        </p:nvPicPr>
        <p:blipFill>
          <a:blip r:embed="rId3"/>
          <a:stretch>
            <a:fillRect/>
          </a:stretch>
        </p:blipFill>
        <p:spPr>
          <a:xfrm>
            <a:off x="838200" y="1752600"/>
            <a:ext cx="3817495" cy="2438400"/>
          </a:xfrm>
          <a:prstGeom prst="rect">
            <a:avLst/>
          </a:prstGeom>
        </p:spPr>
      </p:pic>
      <p:pic>
        <p:nvPicPr>
          <p:cNvPr id="4" name="Picture 3"/>
          <p:cNvPicPr>
            <a:picLocks noChangeAspect="1"/>
          </p:cNvPicPr>
          <p:nvPr/>
        </p:nvPicPr>
        <p:blipFill>
          <a:blip r:embed="rId4"/>
          <a:stretch>
            <a:fillRect/>
          </a:stretch>
        </p:blipFill>
        <p:spPr>
          <a:xfrm>
            <a:off x="5181600" y="1752600"/>
            <a:ext cx="2895600" cy="2794000"/>
          </a:xfrm>
          <a:prstGeom prst="rect">
            <a:avLst/>
          </a:prstGeom>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Goudy Old Style"/>
              </a:rPr>
              <a:t>Adjusting </a:t>
            </a:r>
            <a:r>
              <a:rPr lang="en-US" sz="4444" dirty="0" smtClean="0">
                <a:latin typeface="Goudy Old Style"/>
              </a:rPr>
              <a:t>rates – English tobacco tax </a:t>
            </a:r>
          </a:p>
        </p:txBody>
      </p:sp>
      <p:pic>
        <p:nvPicPr>
          <p:cNvPr id="6" name="Picture 5"/>
          <p:cNvPicPr>
            <a:picLocks noChangeAspect="1"/>
          </p:cNvPicPr>
          <p:nvPr/>
        </p:nvPicPr>
        <p:blipFill>
          <a:blip r:embed="rId3"/>
          <a:stretch>
            <a:fillRect/>
          </a:stretch>
        </p:blipFill>
        <p:spPr>
          <a:xfrm>
            <a:off x="1295400" y="1295400"/>
            <a:ext cx="4953000" cy="3230562"/>
          </a:xfrm>
          <a:prstGeom prst="rect">
            <a:avLst/>
          </a:prstGeom>
        </p:spPr>
      </p:pic>
      <p:sp>
        <p:nvSpPr>
          <p:cNvPr id="7" name="TextBox 6"/>
          <p:cNvSpPr txBox="1"/>
          <p:nvPr/>
        </p:nvSpPr>
        <p:spPr>
          <a:xfrm>
            <a:off x="1981200" y="4648200"/>
            <a:ext cx="3916457" cy="461665"/>
          </a:xfrm>
          <a:prstGeom prst="rect">
            <a:avLst/>
          </a:prstGeom>
          <a:noFill/>
        </p:spPr>
        <p:txBody>
          <a:bodyPr wrap="none" rtlCol="0">
            <a:spAutoFit/>
          </a:bodyPr>
          <a:lstStyle/>
          <a:p>
            <a:r>
              <a:rPr lang="en-US" sz="2400" dirty="0" smtClean="0"/>
              <a:t>In pence/lb. 1600, 1602, 1620</a:t>
            </a:r>
            <a:endParaRPr lang="en-US" sz="2400" dirty="0"/>
          </a:p>
        </p:txBody>
      </p:sp>
      <p:pic>
        <p:nvPicPr>
          <p:cNvPr id="8" name="Picture 7"/>
          <p:cNvPicPr>
            <a:picLocks noChangeAspect="1"/>
          </p:cNvPicPr>
          <p:nvPr/>
        </p:nvPicPr>
        <p:blipFill>
          <a:blip r:embed="rId4"/>
          <a:stretch>
            <a:fillRect/>
          </a:stretch>
        </p:blipFill>
        <p:spPr>
          <a:xfrm>
            <a:off x="6096000" y="2362200"/>
            <a:ext cx="2476500" cy="2349500"/>
          </a:xfrm>
          <a:prstGeom prst="rect">
            <a:avLst/>
          </a:prstGeom>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Rectangle 2"/>
          <p:cNvSpPr/>
          <p:nvPr/>
        </p:nvSpPr>
        <p:spPr>
          <a:xfrm>
            <a:off x="1524000" y="1417638"/>
            <a:ext cx="6400800" cy="2554545"/>
          </a:xfrm>
          <a:prstGeom prst="rect">
            <a:avLst/>
          </a:prstGeom>
        </p:spPr>
        <p:txBody>
          <a:bodyPr wrap="square">
            <a:spAutoFit/>
          </a:bodyPr>
          <a:lstStyle/>
          <a:p>
            <a:r>
              <a:rPr lang="en-US" sz="4000" dirty="0" smtClean="0">
                <a:latin typeface="+mj-lt"/>
                <a:ea typeface="+mj-ea"/>
                <a:cs typeface="+mj-cs"/>
              </a:rPr>
              <a:t>Base: Price, Weight, Potency?</a:t>
            </a:r>
          </a:p>
          <a:p>
            <a:r>
              <a:rPr lang="en-US" sz="4000" dirty="0" smtClean="0">
                <a:latin typeface="+mj-lt"/>
                <a:ea typeface="+mj-ea"/>
                <a:cs typeface="+mj-cs"/>
              </a:rPr>
              <a:t>Special rules? </a:t>
            </a:r>
          </a:p>
          <a:p>
            <a:r>
              <a:rPr lang="en-US" sz="4000" dirty="0" smtClean="0">
                <a:latin typeface="+mj-lt"/>
                <a:ea typeface="+mj-ea"/>
                <a:cs typeface="+mj-cs"/>
              </a:rPr>
              <a:t>Rates?</a:t>
            </a:r>
          </a:p>
          <a:p>
            <a:r>
              <a:rPr lang="en-US" sz="4000" b="1" dirty="0" smtClean="0">
                <a:latin typeface="+mj-lt"/>
                <a:ea typeface="+mj-ea"/>
                <a:cs typeface="+mj-cs"/>
              </a:rPr>
              <a:t>Who writes?</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98450" y="571500"/>
            <a:ext cx="8547100" cy="5715000"/>
          </a:xfrm>
          <a:prstGeom prst="rect">
            <a:avLst/>
          </a:prstGeom>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Marijuana activists?</a:t>
            </a:r>
            <a:endParaRPr lang="en-US" dirty="0"/>
          </a:p>
        </p:txBody>
      </p:sp>
      <p:pic>
        <p:nvPicPr>
          <p:cNvPr id="4" name="Picture 3"/>
          <p:cNvPicPr>
            <a:picLocks noChangeAspect="1"/>
          </p:cNvPicPr>
          <p:nvPr/>
        </p:nvPicPr>
        <p:blipFill>
          <a:blip r:embed="rId3"/>
          <a:stretch>
            <a:fillRect/>
          </a:stretch>
        </p:blipFill>
        <p:spPr>
          <a:xfrm>
            <a:off x="1295400" y="1600200"/>
            <a:ext cx="6477000" cy="4889500"/>
          </a:xfrm>
          <a:prstGeom prst="rect">
            <a:avLst/>
          </a:prstGeom>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So far, funded by</a:t>
            </a:r>
            <a:endParaRPr lang="en-US" dirty="0"/>
          </a:p>
        </p:txBody>
      </p:sp>
      <p:sp>
        <p:nvSpPr>
          <p:cNvPr id="3" name="Content Placeholder 2"/>
          <p:cNvSpPr>
            <a:spLocks noGrp="1"/>
          </p:cNvSpPr>
          <p:nvPr>
            <p:ph idx="4294967295"/>
          </p:nvPr>
        </p:nvSpPr>
        <p:spPr>
          <a:xfrm>
            <a:off x="0" y="1417638"/>
            <a:ext cx="8229600" cy="4708525"/>
          </a:xfrm>
        </p:spPr>
        <p:txBody>
          <a:bodyPr/>
          <a:lstStyle/>
          <a:p>
            <a:r>
              <a:rPr lang="en-US" dirty="0" smtClean="0"/>
              <a:t>Billionaires paying for signature collection</a:t>
            </a:r>
          </a:p>
          <a:p>
            <a:endParaRPr lang="en-US" dirty="0"/>
          </a:p>
        </p:txBody>
      </p:sp>
      <p:pic>
        <p:nvPicPr>
          <p:cNvPr id="4" name="Picture 3"/>
          <p:cNvPicPr>
            <a:picLocks noChangeAspect="1"/>
          </p:cNvPicPr>
          <p:nvPr/>
        </p:nvPicPr>
        <p:blipFill>
          <a:blip r:embed="rId3"/>
          <a:stretch>
            <a:fillRect/>
          </a:stretch>
        </p:blipFill>
        <p:spPr>
          <a:xfrm>
            <a:off x="1524000" y="2133600"/>
            <a:ext cx="2760760" cy="3479800"/>
          </a:xfrm>
          <a:prstGeom prst="rect">
            <a:avLst/>
          </a:prstGeom>
        </p:spPr>
      </p:pic>
      <p:pic>
        <p:nvPicPr>
          <p:cNvPr id="5" name="Picture 4"/>
          <p:cNvPicPr>
            <a:picLocks noChangeAspect="1"/>
          </p:cNvPicPr>
          <p:nvPr/>
        </p:nvPicPr>
        <p:blipFill>
          <a:blip r:embed="rId4"/>
          <a:stretch>
            <a:fillRect/>
          </a:stretch>
        </p:blipFill>
        <p:spPr>
          <a:xfrm>
            <a:off x="5715000" y="2133600"/>
            <a:ext cx="2616200" cy="3429000"/>
          </a:xfrm>
          <a:prstGeom prst="rect">
            <a:avLst/>
          </a:prstGeom>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Sent to voters</a:t>
            </a:r>
            <a:endParaRPr lang="en-US" dirty="0"/>
          </a:p>
        </p:txBody>
      </p:sp>
      <p:pic>
        <p:nvPicPr>
          <p:cNvPr id="4" name="Picture 3"/>
          <p:cNvPicPr>
            <a:picLocks noChangeAspect="1"/>
          </p:cNvPicPr>
          <p:nvPr/>
        </p:nvPicPr>
        <p:blipFill>
          <a:blip r:embed="rId3"/>
          <a:stretch>
            <a:fillRect/>
          </a:stretch>
        </p:blipFill>
        <p:spPr>
          <a:xfrm>
            <a:off x="2057400" y="1638770"/>
            <a:ext cx="5029200" cy="3390430"/>
          </a:xfrm>
          <a:prstGeom prst="rect">
            <a:avLst/>
          </a:prstGeom>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Up or down</a:t>
            </a:r>
            <a:endParaRPr lang="en-US" dirty="0"/>
          </a:p>
        </p:txBody>
      </p:sp>
      <p:pic>
        <p:nvPicPr>
          <p:cNvPr id="4" name="Picture 3"/>
          <p:cNvPicPr>
            <a:picLocks noChangeAspect="1"/>
          </p:cNvPicPr>
          <p:nvPr/>
        </p:nvPicPr>
        <p:blipFill>
          <a:blip r:embed="rId2"/>
          <a:stretch>
            <a:fillRect/>
          </a:stretch>
        </p:blipFill>
        <p:spPr>
          <a:xfrm>
            <a:off x="1828800" y="1905000"/>
            <a:ext cx="5435600" cy="2984500"/>
          </a:xfrm>
          <a:prstGeom prst="rect">
            <a:avLst/>
          </a:prstGeom>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Legislature amend initiative?</a:t>
            </a:r>
            <a:endParaRPr lang="en-US" dirty="0"/>
          </a:p>
        </p:txBody>
      </p:sp>
      <p:sp>
        <p:nvSpPr>
          <p:cNvPr id="3" name="Content Placeholder 2"/>
          <p:cNvSpPr>
            <a:spLocks noGrp="1"/>
          </p:cNvSpPr>
          <p:nvPr>
            <p:ph idx="1"/>
          </p:nvPr>
        </p:nvSpPr>
        <p:spPr/>
        <p:txBody>
          <a:bodyPr/>
          <a:lstStyle/>
          <a:p>
            <a:r>
              <a:rPr lang="en-US" dirty="0" smtClean="0"/>
              <a:t>CA: never</a:t>
            </a:r>
          </a:p>
          <a:p>
            <a:r>
              <a:rPr lang="en-US" dirty="0" smtClean="0"/>
              <a:t>CO: not if Constitutional amendment</a:t>
            </a:r>
          </a:p>
          <a:p>
            <a:r>
              <a:rPr lang="en-US" dirty="0" smtClean="0"/>
              <a:t>WA:  2/3 of each House until after 2 years</a:t>
            </a:r>
          </a:p>
          <a:p>
            <a:r>
              <a:rPr lang="en-US" dirty="0" smtClean="0"/>
              <a:t>OR:  immediately</a:t>
            </a:r>
            <a:endParaRPr lang="en-US"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In all states . . . Legislatures</a:t>
            </a:r>
            <a:endParaRPr lang="en-US" dirty="0"/>
          </a:p>
        </p:txBody>
      </p:sp>
      <p:pic>
        <p:nvPicPr>
          <p:cNvPr id="4" name="Picture 3"/>
          <p:cNvPicPr>
            <a:picLocks noChangeAspect="1"/>
          </p:cNvPicPr>
          <p:nvPr/>
        </p:nvPicPr>
        <p:blipFill>
          <a:blip r:embed="rId3"/>
          <a:stretch>
            <a:fillRect/>
          </a:stretch>
        </p:blipFill>
        <p:spPr>
          <a:xfrm>
            <a:off x="1066800" y="1417638"/>
            <a:ext cx="7162800" cy="4573836"/>
          </a:xfrm>
          <a:prstGeom prst="rect">
            <a:avLst/>
          </a:prstGeom>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417638"/>
            <a:ext cx="8839200" cy="3048000"/>
          </a:xfrm>
          <a:prstGeom prst="rect">
            <a:avLst/>
          </a:prstGeom>
        </p:spPr>
      </p:pic>
      <p:sp>
        <p:nvSpPr>
          <p:cNvPr id="3" name="Title 2"/>
          <p:cNvSpPr>
            <a:spLocks noGrp="1"/>
          </p:cNvSpPr>
          <p:nvPr>
            <p:ph type="title"/>
          </p:nvPr>
        </p:nvSpPr>
        <p:spPr/>
        <p:txBody>
          <a:bodyPr/>
          <a:lstStyle/>
          <a:p>
            <a:r>
              <a:rPr lang="en-US" dirty="0" smtClean="0"/>
              <a:t>A.D. 20xx?  2025?</a:t>
            </a:r>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19200" y="1417638"/>
            <a:ext cx="6858000" cy="4525963"/>
          </a:xfrm>
        </p:spPr>
        <p:txBody>
          <a:bodyPr/>
          <a:lstStyle/>
          <a:p>
            <a:r>
              <a:rPr lang="en-US" dirty="0" smtClean="0"/>
              <a:t>Learning</a:t>
            </a:r>
          </a:p>
          <a:p>
            <a:r>
              <a:rPr lang="en-US" dirty="0" smtClean="0"/>
              <a:t>Monopoly experience with alcohol</a:t>
            </a:r>
          </a:p>
          <a:p>
            <a:r>
              <a:rPr lang="en-US" dirty="0" smtClean="0"/>
              <a:t>Legislature only</a:t>
            </a:r>
          </a:p>
          <a:p>
            <a:r>
              <a:rPr lang="en-US" dirty="0" smtClean="0"/>
              <a:t>Tobacco heritage</a:t>
            </a:r>
          </a:p>
          <a:p>
            <a:endParaRPr lang="en-US" dirty="0" smtClean="0"/>
          </a:p>
          <a:p>
            <a:endParaRPr lang="en-US" dirty="0"/>
          </a:p>
        </p:txBody>
      </p:sp>
      <p:sp>
        <p:nvSpPr>
          <p:cNvPr id="2" name="Title 1"/>
          <p:cNvSpPr>
            <a:spLocks noGrp="1"/>
          </p:cNvSpPr>
          <p:nvPr>
            <p:ph type="title" idx="4294967295"/>
          </p:nvPr>
        </p:nvSpPr>
        <p:spPr>
          <a:xfrm>
            <a:off x="0" y="274638"/>
            <a:ext cx="8229600" cy="1143000"/>
          </a:xfrm>
        </p:spPr>
        <p:txBody>
          <a:bodyPr/>
          <a:lstStyle/>
          <a:p>
            <a:r>
              <a:rPr lang="en-US" dirty="0" smtClean="0"/>
              <a:t> NC Advantages</a:t>
            </a:r>
            <a:endParaRPr lang="en-US" dirty="0"/>
          </a:p>
        </p:txBody>
      </p:sp>
      <p:pic>
        <p:nvPicPr>
          <p:cNvPr id="6" name="Picture 5"/>
          <p:cNvPicPr>
            <a:picLocks noChangeAspect="1"/>
          </p:cNvPicPr>
          <p:nvPr/>
        </p:nvPicPr>
        <p:blipFill>
          <a:blip r:embed="rId3"/>
          <a:stretch>
            <a:fillRect/>
          </a:stretch>
        </p:blipFill>
        <p:spPr>
          <a:xfrm>
            <a:off x="4800600" y="4114800"/>
            <a:ext cx="2197153" cy="1495848"/>
          </a:xfrm>
          <a:prstGeom prst="rect">
            <a:avLst/>
          </a:prstGeom>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19200" y="1417638"/>
            <a:ext cx="6858000" cy="4525963"/>
          </a:xfrm>
        </p:spPr>
        <p:txBody>
          <a:bodyPr/>
          <a:lstStyle/>
          <a:p>
            <a:r>
              <a:rPr lang="en-US" dirty="0" smtClean="0"/>
              <a:t>No medical yet</a:t>
            </a:r>
          </a:p>
          <a:p>
            <a:r>
              <a:rPr lang="en-US" dirty="0" smtClean="0"/>
              <a:t>Leapfrog</a:t>
            </a:r>
          </a:p>
          <a:p>
            <a:endParaRPr lang="en-US" dirty="0"/>
          </a:p>
        </p:txBody>
      </p:sp>
      <p:sp>
        <p:nvSpPr>
          <p:cNvPr id="2" name="Title 1"/>
          <p:cNvSpPr>
            <a:spLocks noGrp="1"/>
          </p:cNvSpPr>
          <p:nvPr>
            <p:ph type="title" idx="4294967295"/>
          </p:nvPr>
        </p:nvSpPr>
        <p:spPr>
          <a:xfrm>
            <a:off x="0" y="274638"/>
            <a:ext cx="8229600" cy="1143000"/>
          </a:xfrm>
        </p:spPr>
        <p:txBody>
          <a:bodyPr/>
          <a:lstStyle/>
          <a:p>
            <a:r>
              <a:rPr lang="en-US" dirty="0" smtClean="0"/>
              <a:t>Another NC Advantage?</a:t>
            </a:r>
            <a:endParaRPr lang="en-US" dirty="0"/>
          </a:p>
        </p:txBody>
      </p:sp>
      <p:pic>
        <p:nvPicPr>
          <p:cNvPr id="4" name="Picture 3"/>
          <p:cNvPicPr>
            <a:picLocks noChangeAspect="1"/>
          </p:cNvPicPr>
          <p:nvPr/>
        </p:nvPicPr>
        <p:blipFill>
          <a:blip r:embed="rId3"/>
          <a:stretch>
            <a:fillRect/>
          </a:stretch>
        </p:blipFill>
        <p:spPr>
          <a:xfrm>
            <a:off x="6079108" y="1314356"/>
            <a:ext cx="2150492" cy="1581244"/>
          </a:xfrm>
          <a:prstGeom prst="rect">
            <a:avLst/>
          </a:prstGeom>
        </p:spPr>
      </p:pic>
      <p:pic>
        <p:nvPicPr>
          <p:cNvPr id="8" name="Picture 7"/>
          <p:cNvPicPr>
            <a:picLocks noChangeAspect="1"/>
          </p:cNvPicPr>
          <p:nvPr/>
        </p:nvPicPr>
        <p:blipFill>
          <a:blip r:embed="rId4"/>
          <a:stretch>
            <a:fillRect/>
          </a:stretch>
        </p:blipFill>
        <p:spPr>
          <a:xfrm>
            <a:off x="2186827" y="2895600"/>
            <a:ext cx="3892281" cy="3048000"/>
          </a:xfrm>
          <a:prstGeom prst="rect">
            <a:avLst/>
          </a:prstGeom>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2286000" y="1059121"/>
            <a:ext cx="4572000" cy="4524315"/>
          </a:xfrm>
          <a:prstGeom prst="rect">
            <a:avLst/>
          </a:prstGeom>
        </p:spPr>
        <p:txBody>
          <a:bodyPr>
            <a:spAutoFit/>
          </a:bodyPr>
          <a:lstStyle/>
          <a:p>
            <a:pPr>
              <a:buNone/>
            </a:pPr>
            <a:r>
              <a:rPr lang="en-US" sz="3200" dirty="0" smtClean="0"/>
              <a:t>“If marijuana were legal in NC, do you think it should be taxed and sold in state-owned stores the way liquor is, or in private retail stores, like beer and wine are?”</a:t>
            </a:r>
          </a:p>
          <a:p>
            <a:pPr>
              <a:buNone/>
            </a:pPr>
            <a:endParaRPr lang="en-US" sz="3200" dirty="0" smtClean="0"/>
          </a:p>
          <a:p>
            <a:pPr>
              <a:buNone/>
            </a:pPr>
            <a:r>
              <a:rPr lang="en-US" sz="3200" dirty="0" smtClean="0"/>
              <a:t>(What do you think?)</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905000"/>
            <a:ext cx="8229600" cy="4525963"/>
          </a:xfrm>
        </p:spPr>
        <p:txBody>
          <a:bodyPr/>
          <a:lstStyle/>
          <a:p>
            <a:r>
              <a:rPr lang="en-US" dirty="0" smtClean="0"/>
              <a:t>State-owned stores . 58%</a:t>
            </a:r>
          </a:p>
          <a:p>
            <a:r>
              <a:rPr lang="en-US" dirty="0" smtClean="0"/>
              <a:t>Private stores......... . 19%</a:t>
            </a:r>
          </a:p>
          <a:p>
            <a:pPr>
              <a:buNone/>
            </a:pPr>
            <a:r>
              <a:rPr lang="en-US" dirty="0" smtClean="0"/>
              <a:t>NC poll</a:t>
            </a:r>
          </a:p>
          <a:p>
            <a:pPr>
              <a:buNone/>
            </a:pPr>
            <a:r>
              <a:rPr lang="en-US" dirty="0" smtClean="0"/>
              <a:t>March 2013, Center for New Revenue</a:t>
            </a:r>
          </a:p>
          <a:p>
            <a:endParaRPr lang="en-US" dirty="0"/>
          </a:p>
        </p:txBody>
      </p:sp>
      <p:pic>
        <p:nvPicPr>
          <p:cNvPr id="4" name="Picture 3"/>
          <p:cNvPicPr>
            <a:picLocks noChangeAspect="1"/>
          </p:cNvPicPr>
          <p:nvPr/>
        </p:nvPicPr>
        <p:blipFill>
          <a:blip r:embed="rId3"/>
          <a:stretch>
            <a:fillRect/>
          </a:stretch>
        </p:blipFill>
        <p:spPr>
          <a:xfrm>
            <a:off x="2514600" y="0"/>
            <a:ext cx="5105400" cy="1536700"/>
          </a:xfrm>
          <a:prstGeom prst="rect">
            <a:avLst/>
          </a:prstGeom>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14400" y="1524000"/>
            <a:ext cx="7391400" cy="4495800"/>
          </a:xfrm>
          <a:prstGeom prst="rect">
            <a:avLst/>
          </a:prstGeom>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54150" y="914400"/>
            <a:ext cx="6235700" cy="4343400"/>
          </a:xfrm>
          <a:prstGeom prst="rect">
            <a:avLst/>
          </a:prstGeom>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43050" y="1771650"/>
            <a:ext cx="6057900" cy="3314700"/>
          </a:xfrm>
          <a:prstGeom prst="rect">
            <a:avLst/>
          </a:prstGeom>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19150" y="908050"/>
            <a:ext cx="7505700" cy="5041900"/>
          </a:xfrm>
          <a:prstGeom prst="rect">
            <a:avLst/>
          </a:prstGeom>
        </p:spPr>
      </p:pic>
      <p:sp>
        <p:nvSpPr>
          <p:cNvPr id="3" name="Title 2"/>
          <p:cNvSpPr>
            <a:spLocks noGrp="1"/>
          </p:cNvSpPr>
          <p:nvPr>
            <p:ph type="title"/>
          </p:nvPr>
        </p:nvSpPr>
        <p:spPr>
          <a:xfrm>
            <a:off x="457200" y="274638"/>
            <a:ext cx="8229600" cy="487362"/>
          </a:xfrm>
        </p:spPr>
        <p:txBody>
          <a:bodyPr>
            <a:normAutofit fontScale="90000"/>
          </a:bodyPr>
          <a:lstStyle/>
          <a:p>
            <a:r>
              <a:rPr lang="en-US" dirty="0" smtClean="0"/>
              <a:t>National data 1994-present</a:t>
            </a:r>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 on the green eyeshade</a:t>
            </a:r>
            <a:endParaRPr lang="en-US" dirty="0"/>
          </a:p>
        </p:txBody>
      </p:sp>
      <p:pic>
        <p:nvPicPr>
          <p:cNvPr id="3" name="Picture 2"/>
          <p:cNvPicPr>
            <a:picLocks noChangeAspect="1"/>
          </p:cNvPicPr>
          <p:nvPr/>
        </p:nvPicPr>
        <p:blipFill>
          <a:blip r:embed="rId3"/>
          <a:stretch>
            <a:fillRect/>
          </a:stretch>
        </p:blipFill>
        <p:spPr>
          <a:xfrm>
            <a:off x="1841260" y="1752599"/>
            <a:ext cx="5473940" cy="3360449"/>
          </a:xfrm>
          <a:prstGeom prst="rect">
            <a:avLst/>
          </a:prstGeom>
        </p:spPr>
      </p:pic>
      <p:sp>
        <p:nvSpPr>
          <p:cNvPr id="4" name="TextBox 3"/>
          <p:cNvSpPr txBox="1"/>
          <p:nvPr/>
        </p:nvSpPr>
        <p:spPr>
          <a:xfrm>
            <a:off x="2819400" y="5453390"/>
            <a:ext cx="3773289" cy="523220"/>
          </a:xfrm>
          <a:prstGeom prst="rect">
            <a:avLst/>
          </a:prstGeom>
          <a:noFill/>
        </p:spPr>
        <p:txBody>
          <a:bodyPr wrap="none" rtlCol="0">
            <a:spAutoFit/>
          </a:bodyPr>
          <a:lstStyle/>
          <a:p>
            <a:r>
              <a:rPr lang="en-US" sz="2800" dirty="0" smtClean="0"/>
              <a:t>Revenue estimating land</a:t>
            </a:r>
            <a:endParaRPr lang="en-US" sz="2800"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$30 billion a year market size</a:t>
            </a:r>
            <a:endParaRPr lang="en-US" dirty="0"/>
          </a:p>
        </p:txBody>
      </p:sp>
      <p:pic>
        <p:nvPicPr>
          <p:cNvPr id="3" name="Picture 2"/>
          <p:cNvPicPr>
            <a:picLocks noChangeAspect="1"/>
          </p:cNvPicPr>
          <p:nvPr/>
        </p:nvPicPr>
        <p:blipFill>
          <a:blip r:embed="rId2"/>
          <a:stretch>
            <a:fillRect/>
          </a:stretch>
        </p:blipFill>
        <p:spPr>
          <a:xfrm>
            <a:off x="2438400" y="1733550"/>
            <a:ext cx="3263900" cy="4133850"/>
          </a:xfrm>
          <a:prstGeom prst="rect">
            <a:avLst/>
          </a:prstGeom>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80% x $30 billion = $24 billion</a:t>
            </a:r>
            <a:endParaRPr lang="en-US" dirty="0"/>
          </a:p>
        </p:txBody>
      </p:sp>
      <p:pic>
        <p:nvPicPr>
          <p:cNvPr id="4" name="Picture 3"/>
          <p:cNvPicPr>
            <a:picLocks noChangeAspect="1"/>
          </p:cNvPicPr>
          <p:nvPr/>
        </p:nvPicPr>
        <p:blipFill>
          <a:blip r:embed="rId2"/>
          <a:stretch>
            <a:fillRect/>
          </a:stretch>
        </p:blipFill>
        <p:spPr>
          <a:xfrm>
            <a:off x="1981200" y="1417638"/>
            <a:ext cx="5257800" cy="5137294"/>
          </a:xfrm>
          <a:prstGeom prst="rect">
            <a:avLst/>
          </a:prstGeom>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smtClean="0"/>
              <a:t>Miron/Cato estimate $8.7 billion</a:t>
            </a:r>
            <a:br>
              <a:rPr lang="en-US" dirty="0" smtClean="0"/>
            </a:br>
            <a:endParaRPr lang="en-US" dirty="0"/>
          </a:p>
        </p:txBody>
      </p:sp>
      <p:sp>
        <p:nvSpPr>
          <p:cNvPr id="3" name="TextBox 2"/>
          <p:cNvSpPr txBox="1"/>
          <p:nvPr/>
        </p:nvSpPr>
        <p:spPr>
          <a:xfrm>
            <a:off x="2438400" y="1981200"/>
            <a:ext cx="4207702" cy="1938992"/>
          </a:xfrm>
          <a:prstGeom prst="rect">
            <a:avLst/>
          </a:prstGeom>
          <a:noFill/>
        </p:spPr>
        <p:txBody>
          <a:bodyPr wrap="none" rtlCol="0">
            <a:spAutoFit/>
          </a:bodyPr>
          <a:lstStyle/>
          <a:p>
            <a:r>
              <a:rPr lang="en-US" sz="4000" dirty="0" smtClean="0"/>
              <a:t>&lt;$30 billion market</a:t>
            </a:r>
          </a:p>
          <a:p>
            <a:r>
              <a:rPr lang="en-US" sz="4000" dirty="0" smtClean="0"/>
              <a:t>&lt;80 % rate</a:t>
            </a:r>
          </a:p>
          <a:p>
            <a:r>
              <a:rPr lang="en-US" sz="4000" dirty="0" smtClean="0"/>
              <a:t>2008 dollars</a:t>
            </a:r>
            <a:endParaRPr lang="en-US" sz="4000"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371600" y="1417638"/>
            <a:ext cx="6477000" cy="2554545"/>
          </a:xfrm>
          <a:prstGeom prst="rect">
            <a:avLst/>
          </a:prstGeom>
        </p:spPr>
        <p:txBody>
          <a:bodyPr wrap="square">
            <a:spAutoFit/>
          </a:bodyPr>
          <a:lstStyle/>
          <a:p>
            <a:pPr>
              <a:buFont typeface="Arial"/>
              <a:buChar char="•"/>
            </a:pPr>
            <a:r>
              <a:rPr lang="en-US" sz="3200" dirty="0" smtClean="0"/>
              <a:t>WA:  $564 million a year</a:t>
            </a:r>
          </a:p>
          <a:p>
            <a:pPr>
              <a:buFont typeface="Arial"/>
              <a:buChar char="•"/>
            </a:pPr>
            <a:r>
              <a:rPr lang="en-US" sz="3200" dirty="0" smtClean="0"/>
              <a:t>&lt;7 million people</a:t>
            </a:r>
            <a:endParaRPr lang="en-US" sz="3200" b="1" dirty="0" smtClean="0"/>
          </a:p>
          <a:p>
            <a:pPr>
              <a:buFont typeface="Arial"/>
              <a:buChar char="•"/>
            </a:pPr>
            <a:r>
              <a:rPr lang="en-US" sz="3200" dirty="0" smtClean="0"/>
              <a:t>NC:  9.7 million people</a:t>
            </a:r>
          </a:p>
          <a:p>
            <a:pPr>
              <a:buFont typeface="Arial"/>
              <a:buChar char="•"/>
            </a:pPr>
            <a:r>
              <a:rPr lang="en-US" sz="3200" dirty="0" smtClean="0"/>
              <a:t>NC:  Nearly $800 million per year</a:t>
            </a:r>
          </a:p>
          <a:p>
            <a:pPr>
              <a:buFont typeface="Arial"/>
              <a:buChar char="•"/>
            </a:pPr>
            <a:r>
              <a:rPr lang="en-US" sz="3200" b="1" dirty="0" smtClean="0"/>
              <a:t>??????</a:t>
            </a:r>
            <a:endParaRPr lang="en-US" sz="3200" b="1" dirty="0"/>
          </a:p>
        </p:txBody>
      </p:sp>
      <p:pic>
        <p:nvPicPr>
          <p:cNvPr id="4" name="Picture 3"/>
          <p:cNvPicPr>
            <a:picLocks noChangeAspect="1"/>
          </p:cNvPicPr>
          <p:nvPr/>
        </p:nvPicPr>
        <p:blipFill>
          <a:blip r:embed="rId3"/>
          <a:stretch>
            <a:fillRect/>
          </a:stretch>
        </p:blipFill>
        <p:spPr>
          <a:xfrm>
            <a:off x="1371600" y="762000"/>
            <a:ext cx="5397500" cy="444500"/>
          </a:xfrm>
          <a:prstGeom prst="rect">
            <a:avLst/>
          </a:prstGeom>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 </a:t>
            </a:r>
            <a:endParaRPr lang="en-US" dirty="0"/>
          </a:p>
        </p:txBody>
      </p:sp>
      <p:pic>
        <p:nvPicPr>
          <p:cNvPr id="4" name="Picture 3"/>
          <p:cNvPicPr>
            <a:picLocks noChangeAspect="1"/>
          </p:cNvPicPr>
          <p:nvPr/>
        </p:nvPicPr>
        <p:blipFill>
          <a:blip r:embed="rId3"/>
          <a:stretch>
            <a:fillRect/>
          </a:stretch>
        </p:blipFill>
        <p:spPr>
          <a:xfrm>
            <a:off x="800100" y="1417638"/>
            <a:ext cx="7543800" cy="1917700"/>
          </a:xfrm>
          <a:prstGeom prst="rect">
            <a:avLst/>
          </a:prstGeom>
        </p:spPr>
      </p:pic>
      <p:sp>
        <p:nvSpPr>
          <p:cNvPr id="5" name="Rectangle 4"/>
          <p:cNvSpPr/>
          <p:nvPr/>
        </p:nvSpPr>
        <p:spPr>
          <a:xfrm>
            <a:off x="2286000" y="3724870"/>
            <a:ext cx="4572000" cy="923330"/>
          </a:xfrm>
          <a:prstGeom prst="rect">
            <a:avLst/>
          </a:prstGeom>
        </p:spPr>
        <p:txBody>
          <a:bodyPr>
            <a:spAutoFit/>
          </a:bodyPr>
          <a:lstStyle/>
          <a:p>
            <a:r>
              <a:rPr lang="en-US" dirty="0" smtClean="0">
                <a:hlinkClick r:id="rId4"/>
              </a:rPr>
              <a:t>http://www.huffingtonpost.com/2013/04/20/marijuana-per-ounce-price_n_3094520.html</a:t>
            </a:r>
            <a:endParaRPr lang="en-US" dirty="0" smtClean="0"/>
          </a:p>
          <a:p>
            <a:endParaRPr lang="en-US"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$79.92 - $0.62 = $79.30/oz.</a:t>
            </a:r>
            <a:endParaRPr lang="en-US" dirty="0"/>
          </a:p>
        </p:txBody>
      </p:sp>
      <p:pic>
        <p:nvPicPr>
          <p:cNvPr id="5" name="Picture 4"/>
          <p:cNvPicPr>
            <a:picLocks noChangeAspect="1"/>
          </p:cNvPicPr>
          <p:nvPr/>
        </p:nvPicPr>
        <p:blipFill>
          <a:blip r:embed="rId3"/>
          <a:stretch>
            <a:fillRect/>
          </a:stretch>
        </p:blipFill>
        <p:spPr>
          <a:xfrm>
            <a:off x="914400" y="1813002"/>
            <a:ext cx="6985000" cy="4003598"/>
          </a:xfrm>
          <a:prstGeom prst="rect">
            <a:avLst/>
          </a:prstGeom>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447800" y="609600"/>
            <a:ext cx="6045200" cy="4038600"/>
          </a:xfrm>
          <a:prstGeom prst="rect">
            <a:avLst/>
          </a:prstGeom>
        </p:spPr>
      </p:pic>
      <p:pic>
        <p:nvPicPr>
          <p:cNvPr id="5" name="Picture 4"/>
          <p:cNvPicPr>
            <a:picLocks noChangeAspect="1"/>
          </p:cNvPicPr>
          <p:nvPr/>
        </p:nvPicPr>
        <p:blipFill>
          <a:blip r:embed="rId4"/>
          <a:stretch>
            <a:fillRect/>
          </a:stretch>
        </p:blipFill>
        <p:spPr>
          <a:xfrm>
            <a:off x="1003300" y="5016500"/>
            <a:ext cx="7137400" cy="952500"/>
          </a:xfrm>
          <a:prstGeom prst="rect">
            <a:avLst/>
          </a:prstGeom>
        </p:spPr>
      </p:pic>
      <p:sp>
        <p:nvSpPr>
          <p:cNvPr id="6" name="TextBox 5"/>
          <p:cNvSpPr txBox="1"/>
          <p:nvPr/>
        </p:nvSpPr>
        <p:spPr>
          <a:xfrm>
            <a:off x="3194285" y="5016501"/>
            <a:ext cx="4946415" cy="1015663"/>
          </a:xfrm>
          <a:prstGeom prst="rect">
            <a:avLst/>
          </a:prstGeom>
          <a:noFill/>
        </p:spPr>
        <p:txBody>
          <a:bodyPr wrap="square" rtlCol="0">
            <a:spAutoFit/>
          </a:bodyPr>
          <a:lstStyle/>
          <a:p>
            <a:r>
              <a:rPr lang="en-US" sz="6000" dirty="0" smtClean="0"/>
              <a:t>???????????</a:t>
            </a: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gets the profit?  Gangs?</a:t>
            </a:r>
            <a:endParaRPr lang="en-US" dirty="0"/>
          </a:p>
        </p:txBody>
      </p:sp>
      <p:pic>
        <p:nvPicPr>
          <p:cNvPr id="3" name="Picture 2"/>
          <p:cNvPicPr>
            <a:picLocks noChangeAspect="1"/>
          </p:cNvPicPr>
          <p:nvPr/>
        </p:nvPicPr>
        <p:blipFill>
          <a:blip r:embed="rId2"/>
          <a:stretch>
            <a:fillRect/>
          </a:stretch>
        </p:blipFill>
        <p:spPr>
          <a:xfrm>
            <a:off x="1270000" y="1417638"/>
            <a:ext cx="6604000" cy="5041900"/>
          </a:xfrm>
          <a:prstGeom prst="rect">
            <a:avLst/>
          </a:prstGeom>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gets the profit?  Ganjapreneurs?</a:t>
            </a:r>
            <a:endParaRPr lang="en-US" dirty="0"/>
          </a:p>
        </p:txBody>
      </p:sp>
      <p:pic>
        <p:nvPicPr>
          <p:cNvPr id="3" name="Picture 2"/>
          <p:cNvPicPr>
            <a:picLocks noChangeAspect="1"/>
          </p:cNvPicPr>
          <p:nvPr/>
        </p:nvPicPr>
        <p:blipFill>
          <a:blip r:embed="rId2"/>
          <a:stretch>
            <a:fillRect/>
          </a:stretch>
        </p:blipFill>
        <p:spPr>
          <a:xfrm>
            <a:off x="717550" y="1417638"/>
            <a:ext cx="7708900" cy="4646612"/>
          </a:xfrm>
          <a:prstGeom prst="rect">
            <a:avLst/>
          </a:prstGeom>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gets the profit?  Government?</a:t>
            </a:r>
            <a:endParaRPr lang="en-US" dirty="0"/>
          </a:p>
        </p:txBody>
      </p:sp>
      <p:pic>
        <p:nvPicPr>
          <p:cNvPr id="4" name="Picture 3"/>
          <p:cNvPicPr>
            <a:picLocks noChangeAspect="1"/>
          </p:cNvPicPr>
          <p:nvPr/>
        </p:nvPicPr>
        <p:blipFill>
          <a:blip r:embed="rId2"/>
          <a:stretch>
            <a:fillRect/>
          </a:stretch>
        </p:blipFill>
        <p:spPr>
          <a:xfrm>
            <a:off x="609600" y="1498600"/>
            <a:ext cx="7924800" cy="3860800"/>
          </a:xfrm>
          <a:prstGeom prst="rect">
            <a:avLst/>
          </a:prstGeom>
        </p:spPr>
      </p:pic>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738"/>
            <a:ext cx="8229600" cy="1363662"/>
          </a:xfrm>
        </p:spPr>
        <p:txBody>
          <a:bodyPr/>
          <a:lstStyle/>
          <a:p>
            <a:endParaRPr lang="en-US" dirty="0"/>
          </a:p>
        </p:txBody>
      </p:sp>
      <p:sp>
        <p:nvSpPr>
          <p:cNvPr id="3" name="Content Placeholder 2"/>
          <p:cNvSpPr>
            <a:spLocks noGrp="1"/>
          </p:cNvSpPr>
          <p:nvPr>
            <p:ph idx="1"/>
          </p:nvPr>
        </p:nvSpPr>
        <p:spPr>
          <a:xfrm>
            <a:off x="457200" y="1981200"/>
            <a:ext cx="8229600" cy="3687763"/>
          </a:xfrm>
        </p:spPr>
        <p:txBody>
          <a:bodyPr>
            <a:normAutofit/>
          </a:bodyPr>
          <a:lstStyle/>
          <a:p>
            <a:pPr marL="514350" indent="-514350">
              <a:buFont typeface="Wingdings" charset="2"/>
              <a:buAutoNum type="arabicPlain"/>
            </a:pPr>
            <a:r>
              <a:rPr lang="en-US" sz="4400" dirty="0" smtClean="0"/>
              <a:t>Tax policy:  Balancing conflicts</a:t>
            </a:r>
          </a:p>
          <a:p>
            <a:pPr marL="514350" indent="-514350">
              <a:buFont typeface="Wingdings" charset="2"/>
              <a:buAutoNum type="arabicPlain"/>
            </a:pPr>
            <a:r>
              <a:rPr lang="en-US" sz="4400" dirty="0" smtClean="0"/>
              <a:t>Models:  existing and proposed</a:t>
            </a:r>
          </a:p>
          <a:p>
            <a:pPr marL="514350" indent="-514350">
              <a:buFont typeface="Wingdings" charset="2"/>
              <a:buAutoNum type="arabicPlain"/>
            </a:pPr>
            <a:r>
              <a:rPr lang="en-US" sz="4400" dirty="0" smtClean="0"/>
              <a:t>Design issues</a:t>
            </a:r>
          </a:p>
          <a:p>
            <a:pPr marL="514350" indent="-514350">
              <a:buFont typeface="Wingdings" charset="2"/>
              <a:buAutoNum type="arabicPlain"/>
            </a:pPr>
            <a:r>
              <a:rPr lang="en-US" sz="4400" dirty="0" smtClean="0"/>
              <a:t>NC </a:t>
            </a:r>
            <a:endParaRPr lang="en-US" sz="4400" dirty="0"/>
          </a:p>
        </p:txBody>
      </p:sp>
      <p:pic>
        <p:nvPicPr>
          <p:cNvPr id="4" name="Picture 3"/>
          <p:cNvPicPr>
            <a:picLocks noChangeAspect="1"/>
          </p:cNvPicPr>
          <p:nvPr/>
        </p:nvPicPr>
        <p:blipFill>
          <a:blip r:embed="rId2"/>
          <a:stretch>
            <a:fillRect/>
          </a:stretch>
        </p:blipFill>
        <p:spPr>
          <a:xfrm>
            <a:off x="1066800" y="383949"/>
            <a:ext cx="6324600" cy="1292451"/>
          </a:xfrm>
          <a:prstGeom prst="rect">
            <a:avLst/>
          </a:prstGeom>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Goals: for you to see</a:t>
            </a:r>
            <a:endParaRPr lang="en-US" dirty="0"/>
          </a:p>
        </p:txBody>
      </p:sp>
      <p:sp>
        <p:nvSpPr>
          <p:cNvPr id="3" name="TextBox 2"/>
          <p:cNvSpPr txBox="1"/>
          <p:nvPr/>
        </p:nvSpPr>
        <p:spPr>
          <a:xfrm>
            <a:off x="962660" y="1828800"/>
            <a:ext cx="4557658" cy="3108543"/>
          </a:xfrm>
          <a:prstGeom prst="rect">
            <a:avLst/>
          </a:prstGeom>
          <a:noFill/>
        </p:spPr>
        <p:txBody>
          <a:bodyPr wrap="none" rtlCol="0">
            <a:spAutoFit/>
          </a:bodyPr>
          <a:lstStyle/>
          <a:p>
            <a:pPr>
              <a:buFont typeface="Arial"/>
              <a:buChar char="•"/>
            </a:pPr>
            <a:r>
              <a:rPr lang="en-US" sz="4400" dirty="0" smtClean="0"/>
              <a:t>Role of revenue</a:t>
            </a:r>
          </a:p>
          <a:p>
            <a:pPr>
              <a:buFont typeface="Arial"/>
              <a:buChar char="•"/>
            </a:pPr>
            <a:r>
              <a:rPr lang="en-US" sz="4400" dirty="0" smtClean="0"/>
              <a:t>Options for NC </a:t>
            </a:r>
          </a:p>
          <a:p>
            <a:pPr>
              <a:buFont typeface="Arial"/>
              <a:buChar char="•"/>
            </a:pPr>
            <a:r>
              <a:rPr lang="en-US" sz="4400" dirty="0" smtClean="0"/>
              <a:t>Conflict in the raw</a:t>
            </a:r>
          </a:p>
          <a:p>
            <a:endParaRPr lang="en-US" sz="3200" dirty="0" smtClean="0"/>
          </a:p>
          <a:p>
            <a:endParaRPr lang="en-US" sz="3200" dirty="0"/>
          </a:p>
        </p:txBody>
      </p:sp>
      <p:pic>
        <p:nvPicPr>
          <p:cNvPr id="5" name="Picture 4"/>
          <p:cNvPicPr>
            <a:picLocks noChangeAspect="1"/>
          </p:cNvPicPr>
          <p:nvPr/>
        </p:nvPicPr>
        <p:blipFill>
          <a:blip r:embed="rId2"/>
          <a:stretch>
            <a:fillRect/>
          </a:stretch>
        </p:blipFill>
        <p:spPr>
          <a:xfrm>
            <a:off x="6138405" y="3581400"/>
            <a:ext cx="2228846" cy="1588053"/>
          </a:xfrm>
          <a:prstGeom prst="rect">
            <a:avLst/>
          </a:prstGeom>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28800" y="914400"/>
            <a:ext cx="5257800" cy="3473450"/>
          </a:xfrm>
          <a:prstGeom prst="rect">
            <a:avLst/>
          </a:prstGeom>
        </p:spPr>
      </p:pic>
      <p:sp>
        <p:nvSpPr>
          <p:cNvPr id="4" name="TextBox 3"/>
          <p:cNvSpPr txBox="1"/>
          <p:nvPr/>
        </p:nvSpPr>
        <p:spPr>
          <a:xfrm>
            <a:off x="3581400" y="4842301"/>
            <a:ext cx="1379104" cy="830997"/>
          </a:xfrm>
          <a:prstGeom prst="rect">
            <a:avLst/>
          </a:prstGeom>
          <a:noFill/>
        </p:spPr>
        <p:txBody>
          <a:bodyPr wrap="none" rtlCol="0">
            <a:spAutoFit/>
          </a:bodyPr>
          <a:lstStyle/>
          <a:p>
            <a:r>
              <a:rPr lang="en-US" sz="4800" dirty="0" smtClean="0"/>
              <a:t>20??</a:t>
            </a:r>
            <a:endParaRPr lang="en-US" sz="4800"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1219200" y="3429000"/>
            <a:ext cx="6324600" cy="1938992"/>
          </a:xfrm>
          <a:prstGeom prst="rect">
            <a:avLst/>
          </a:prstGeom>
        </p:spPr>
        <p:txBody>
          <a:bodyPr wrap="square">
            <a:spAutoFit/>
          </a:bodyPr>
          <a:lstStyle/>
          <a:p>
            <a:r>
              <a:rPr lang="en-US" sz="4000" dirty="0" smtClean="0">
                <a:hlinkClick r:id="rId2"/>
              </a:rPr>
              <a:t>po@newrevenue.org</a:t>
            </a:r>
            <a:endParaRPr lang="en-US" sz="4000" dirty="0" smtClean="0"/>
          </a:p>
          <a:p>
            <a:r>
              <a:rPr lang="en-US" sz="4000" dirty="0" smtClean="0"/>
              <a:t>Thank you!  </a:t>
            </a:r>
          </a:p>
          <a:p>
            <a:r>
              <a:rPr lang="en-US" sz="4000" dirty="0" smtClean="0"/>
              <a:t>Questions and comments?</a:t>
            </a:r>
          </a:p>
        </p:txBody>
      </p:sp>
      <p:pic>
        <p:nvPicPr>
          <p:cNvPr id="4" name="Picture 3"/>
          <p:cNvPicPr>
            <a:picLocks noChangeAspect="1"/>
          </p:cNvPicPr>
          <p:nvPr/>
        </p:nvPicPr>
        <p:blipFill>
          <a:blip r:embed="rId3"/>
          <a:stretch>
            <a:fillRect/>
          </a:stretch>
        </p:blipFill>
        <p:spPr>
          <a:xfrm>
            <a:off x="1447800" y="1016000"/>
            <a:ext cx="4572000" cy="2413000"/>
          </a:xfrm>
          <a:prstGeom prst="rect">
            <a:avLst/>
          </a:prstGeom>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52800" y="914400"/>
            <a:ext cx="2590800" cy="3258519"/>
          </a:xfrm>
          <a:prstGeom prst="rect">
            <a:avLst/>
          </a:prstGeom>
        </p:spPr>
      </p:pic>
      <p:sp>
        <p:nvSpPr>
          <p:cNvPr id="5" name="TextBox 4"/>
          <p:cNvSpPr txBox="1"/>
          <p:nvPr/>
        </p:nvSpPr>
        <p:spPr>
          <a:xfrm>
            <a:off x="1981200" y="4825424"/>
            <a:ext cx="5190644" cy="584776"/>
          </a:xfrm>
          <a:prstGeom prst="rect">
            <a:avLst/>
          </a:prstGeom>
          <a:noFill/>
        </p:spPr>
        <p:txBody>
          <a:bodyPr wrap="none" rtlCol="0">
            <a:spAutoFit/>
          </a:bodyPr>
          <a:lstStyle/>
          <a:p>
            <a:r>
              <a:rPr lang="en-US" sz="3200" dirty="0" smtClean="0"/>
              <a:t>“Small things with great love.”</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71653</TotalTime>
  <Words>6050</Words>
  <Application>Microsoft Macintosh PowerPoint</Application>
  <PresentationFormat>On-screen Show (4:3)</PresentationFormat>
  <Paragraphs>862</Paragraphs>
  <Slides>162</Slides>
  <Notes>140</Notes>
  <HiddenSlides>0</HiddenSlides>
  <MMClips>0</MMClips>
  <ScaleCrop>false</ScaleCrop>
  <HeadingPairs>
    <vt:vector size="4" baseType="variant">
      <vt:variant>
        <vt:lpstr>Design Template</vt:lpstr>
      </vt:variant>
      <vt:variant>
        <vt:i4>1</vt:i4>
      </vt:variant>
      <vt:variant>
        <vt:lpstr>Slide Titles</vt:lpstr>
      </vt:variant>
      <vt:variant>
        <vt:i4>162</vt:i4>
      </vt:variant>
    </vt:vector>
  </HeadingPairs>
  <TitlesOfParts>
    <vt:vector size="163" baseType="lpstr">
      <vt:lpstr>Office Theme</vt:lpstr>
      <vt:lpstr>Marijuana Revenue</vt:lpstr>
      <vt:lpstr>Slide 2</vt:lpstr>
      <vt:lpstr>Slide 3</vt:lpstr>
      <vt:lpstr>Slide 4</vt:lpstr>
      <vt:lpstr>Slide 5</vt:lpstr>
      <vt:lpstr>Slide 6</vt:lpstr>
      <vt:lpstr>Slide 7</vt:lpstr>
      <vt:lpstr>Slide 8</vt:lpstr>
      <vt:lpstr>Slide 9</vt:lpstr>
      <vt:lpstr>Marijuana Revenue  Goals: for you to see</vt:lpstr>
      <vt:lpstr>Pick a date 20??</vt:lpstr>
      <vt:lpstr>Slide 12</vt:lpstr>
      <vt:lpstr>Goal of tax is revenue</vt:lpstr>
      <vt:lpstr>NC teachers of the year</vt:lpstr>
      <vt:lpstr>Tax Policy: Making a System Work</vt:lpstr>
      <vt:lpstr>Slide 16</vt:lpstr>
      <vt:lpstr>Should we discourage marijuana with taxes? Paternalism  </vt:lpstr>
      <vt:lpstr>Should we discourage marijuana with taxes?  Externalities</vt:lpstr>
      <vt:lpstr>Will taxes discourage use?  Win-win?  </vt:lpstr>
      <vt:lpstr>Problems with taxing marijuana</vt:lpstr>
      <vt:lpstr>Problem: Public in cahoots with “sin”? </vt:lpstr>
      <vt:lpstr>Problems with taxing marijuana</vt:lpstr>
      <vt:lpstr>Goal of drug policy is control?  </vt:lpstr>
      <vt:lpstr>Slide 24</vt:lpstr>
      <vt:lpstr>Current General Taxes</vt:lpstr>
      <vt:lpstr>General Taxes on Medical Marijuana</vt:lpstr>
      <vt:lpstr>45% tax on electricity usage over 600% of Baseline – Arcata CA</vt:lpstr>
      <vt:lpstr>Specific “marijuana” taxes on the books</vt:lpstr>
      <vt:lpstr>Slide 29</vt:lpstr>
      <vt:lpstr>              :medical   : recreational</vt:lpstr>
      <vt:lpstr>Revenue being collected</vt:lpstr>
      <vt:lpstr>Slide 32</vt:lpstr>
      <vt:lpstr>Slide 33</vt:lpstr>
      <vt:lpstr>     Patient licenses     </vt:lpstr>
      <vt:lpstr>     Patient licenses</vt:lpstr>
      <vt:lpstr>Being collected</vt:lpstr>
      <vt:lpstr>Revenue being collected</vt:lpstr>
      <vt:lpstr>World’s first marijuana tax</vt:lpstr>
      <vt:lpstr>November 2010 Price-Based Taxes</vt:lpstr>
      <vt:lpstr>“Laws” p. 257:  Non-price tax bases</vt:lpstr>
      <vt:lpstr>“Laws” p. 257:  Non-price tax base</vt:lpstr>
      <vt:lpstr>Mendocino:  $50 per plant</vt:lpstr>
      <vt:lpstr>Internal Revenue Code rule        </vt:lpstr>
      <vt:lpstr>Slide 44</vt:lpstr>
      <vt:lpstr>Federal nondeductibility</vt:lpstr>
      <vt:lpstr>Slide 46</vt:lpstr>
      <vt:lpstr>Where we are</vt:lpstr>
      <vt:lpstr>Recreational taxes in limbo</vt:lpstr>
      <vt:lpstr>Washington State </vt:lpstr>
      <vt:lpstr>Washington State in limbo</vt:lpstr>
      <vt:lpstr>WA – less than cigarettes  </vt:lpstr>
      <vt:lpstr>Colorado in limbo</vt:lpstr>
      <vt:lpstr>Possible CO tax burden</vt:lpstr>
      <vt:lpstr>Possible CO tax</vt:lpstr>
      <vt:lpstr>Dedicated Revenue</vt:lpstr>
      <vt:lpstr>WA, CO: What will the Federal Government do?</vt:lpstr>
      <vt:lpstr>WA, CO: Will taxes be nimble enough?</vt:lpstr>
      <vt:lpstr>Can’t make states ban possession</vt:lpstr>
      <vt:lpstr>Prediction</vt:lpstr>
      <vt:lpstr>NCGS § 105-113.107.  Unreal  </vt:lpstr>
      <vt:lpstr>Square footage taxes</vt:lpstr>
      <vt:lpstr>Unenacted proposals</vt:lpstr>
      <vt:lpstr>California:  wide open – for now</vt:lpstr>
      <vt:lpstr>Slide 64</vt:lpstr>
      <vt:lpstr>Slide 65</vt:lpstr>
      <vt:lpstr>California Medical Ass’n: “Help!”</vt:lpstr>
      <vt:lpstr>Other proposals</vt:lpstr>
      <vt:lpstr>Other models – Federal taxes</vt:lpstr>
      <vt:lpstr>Tobacco</vt:lpstr>
      <vt:lpstr>Beer </vt:lpstr>
      <vt:lpstr>Federal Liquor -- $13.50 per proof gallon</vt:lpstr>
      <vt:lpstr>Wine – Potency by Steps or Cliffs</vt:lpstr>
      <vt:lpstr>Slide 73</vt:lpstr>
      <vt:lpstr>Alcohol potency results</vt:lpstr>
      <vt:lpstr>Roadmap</vt:lpstr>
      <vt:lpstr>Monopoly</vt:lpstr>
      <vt:lpstr>Monopoly 2012:  46 percent yes</vt:lpstr>
      <vt:lpstr>Slide 78</vt:lpstr>
      <vt:lpstr>Profit Motive</vt:lpstr>
      <vt:lpstr>Vigorous, entrepreneurial marijuana industry</vt:lpstr>
      <vt:lpstr>Monopoly is nimble</vt:lpstr>
      <vt:lpstr>Where we are -- Outline</vt:lpstr>
      <vt:lpstr>Issues</vt:lpstr>
      <vt:lpstr>Review: Base: Percentage of price only:</vt:lpstr>
      <vt:lpstr>Marijuana Potency?</vt:lpstr>
      <vt:lpstr>Base: Correlation with (excessive) intoxication</vt:lpstr>
      <vt:lpstr>Price base?</vt:lpstr>
      <vt:lpstr>Weight?</vt:lpstr>
      <vt:lpstr>Potency?</vt:lpstr>
      <vt:lpstr>Why not potency?</vt:lpstr>
      <vt:lpstr>Slide 91</vt:lpstr>
      <vt:lpstr>Why not potency?</vt:lpstr>
      <vt:lpstr>Slide 93</vt:lpstr>
      <vt:lpstr>Fungible concentrate – Use potency? </vt:lpstr>
      <vt:lpstr>Fungible liquid or wax – Use potency? </vt:lpstr>
      <vt:lpstr>“So high that the user passes out” – sfweekly.com</vt:lpstr>
      <vt:lpstr>Issues</vt:lpstr>
      <vt:lpstr>Slide 98</vt:lpstr>
      <vt:lpstr>Issues: Special rules after legalization? </vt:lpstr>
      <vt:lpstr>Tax break for medical?</vt:lpstr>
      <vt:lpstr>Argument for tax break</vt:lpstr>
      <vt:lpstr>Slide 102</vt:lpstr>
      <vt:lpstr>Arguments against tax break for medical</vt:lpstr>
      <vt:lpstr>Argument against medical tax break -- Revenue</vt:lpstr>
      <vt:lpstr>Argument against medical tax break --  Faking sickness</vt:lpstr>
      <vt:lpstr>Argument against medical tax break --  Administrability</vt:lpstr>
      <vt:lpstr>Argument against medical tax break -- affordability </vt:lpstr>
      <vt:lpstr> </vt:lpstr>
      <vt:lpstr>Argument against medical tax break -- affordability </vt:lpstr>
      <vt:lpstr>Argument against medical tax break --  Self-Victimization</vt:lpstr>
      <vt:lpstr>Issues: Special rules? </vt:lpstr>
      <vt:lpstr>Slide 112</vt:lpstr>
      <vt:lpstr>Slide 113</vt:lpstr>
      <vt:lpstr>Rancho Cordova -- enacted</vt:lpstr>
      <vt:lpstr>Issues: Special rules? </vt:lpstr>
      <vt:lpstr>Homegrown exception?</vt:lpstr>
      <vt:lpstr>Issues: Special rules? </vt:lpstr>
      <vt:lpstr>Slide 118</vt:lpstr>
      <vt:lpstr>Slide 119</vt:lpstr>
      <vt:lpstr>Issues</vt:lpstr>
      <vt:lpstr>Rates </vt:lpstr>
      <vt:lpstr>Too high: Junior Johnson’s heyday</vt:lpstr>
      <vt:lpstr>Too low?</vt:lpstr>
      <vt:lpstr>Rates depend on . . . how much enforcement </vt:lpstr>
      <vt:lpstr>Leakage before collection</vt:lpstr>
      <vt:lpstr>How much can we tax a weed? </vt:lpstr>
      <vt:lpstr>Homemade or store-bought?</vt:lpstr>
      <vt:lpstr>Tax evaders</vt:lpstr>
      <vt:lpstr>Adjusting rates – English tobacco tax </vt:lpstr>
      <vt:lpstr>Issues</vt:lpstr>
      <vt:lpstr>Slide 131</vt:lpstr>
      <vt:lpstr>Marijuana activists?</vt:lpstr>
      <vt:lpstr>So far, funded by</vt:lpstr>
      <vt:lpstr>Sent to voters</vt:lpstr>
      <vt:lpstr>Up or down</vt:lpstr>
      <vt:lpstr>Can Legislature amend initiative?</vt:lpstr>
      <vt:lpstr>In all states . . . Legislatures</vt:lpstr>
      <vt:lpstr>A.D. 20xx?  2025?</vt:lpstr>
      <vt:lpstr> NC Advantages</vt:lpstr>
      <vt:lpstr>Another NC Advantage?</vt:lpstr>
      <vt:lpstr>Slide 141</vt:lpstr>
      <vt:lpstr>Slide 142</vt:lpstr>
      <vt:lpstr>Slide 143</vt:lpstr>
      <vt:lpstr>Slide 144</vt:lpstr>
      <vt:lpstr>Slide 145</vt:lpstr>
      <vt:lpstr>National data 1994-present</vt:lpstr>
      <vt:lpstr>Put on the green eyeshade</vt:lpstr>
      <vt:lpstr>$30 billion a year market size</vt:lpstr>
      <vt:lpstr>80% x $30 billion = $24 billion</vt:lpstr>
      <vt:lpstr>Miron/Cato estimate $8.7 billion </vt:lpstr>
      <vt:lpstr>Slide 151</vt:lpstr>
      <vt:lpstr>Revenue </vt:lpstr>
      <vt:lpstr>$79.92 - $0.62 = $79.30/oz.</vt:lpstr>
      <vt:lpstr>Slide 154</vt:lpstr>
      <vt:lpstr>Who gets the profit?  Gangs?</vt:lpstr>
      <vt:lpstr>Who gets the profit?  Ganjapreneurs?</vt:lpstr>
      <vt:lpstr>Who gets the profit?  Government?</vt:lpstr>
      <vt:lpstr>Slide 158</vt:lpstr>
      <vt:lpstr>Goals: for you to see</vt:lpstr>
      <vt:lpstr>Slide 160</vt:lpstr>
      <vt:lpstr>Slide 161</vt:lpstr>
      <vt:lpstr>Slide 162</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Marijuana Revenue</dc:title>
  <dc:creator>PAT OGLESBY</dc:creator>
  <cp:lastModifiedBy>PAT OGLESBY</cp:lastModifiedBy>
  <cp:revision>250</cp:revision>
  <dcterms:created xsi:type="dcterms:W3CDTF">2013-05-08T13:55:44Z</dcterms:created>
  <dcterms:modified xsi:type="dcterms:W3CDTF">2013-05-09T12:38:21Z</dcterms:modified>
</cp:coreProperties>
</file>