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17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6" r:id="rId3"/>
    <p:sldId id="291" r:id="rId4"/>
    <p:sldId id="296" r:id="rId5"/>
    <p:sldId id="297" r:id="rId6"/>
    <p:sldId id="319" r:id="rId7"/>
    <p:sldId id="290" r:id="rId8"/>
    <p:sldId id="285" r:id="rId9"/>
    <p:sldId id="305" r:id="rId10"/>
    <p:sldId id="314" r:id="rId11"/>
    <p:sldId id="315" r:id="rId12"/>
    <p:sldId id="318" r:id="rId13"/>
    <p:sldId id="316" r:id="rId14"/>
    <p:sldId id="293" r:id="rId15"/>
    <p:sldId id="287" r:id="rId16"/>
    <p:sldId id="294" r:id="rId17"/>
    <p:sldId id="289" r:id="rId18"/>
    <p:sldId id="28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06" d="100"/>
          <a:sy n="106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615E3-D4D6-C649-8AC5-3D668FBBA9D7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C3E68-757E-D241-872E-59276C03C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8C540-3BFC-C04B-9593-47D305842BDC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7B043-87FF-BA46-861A-2DE7A07761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B043-87FF-BA46-861A-2DE7A077613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742B-2053-B54B-90BE-79CA23D46997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E710-28C4-724C-89B7-9F042744D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81906-10F4-3E4A-A2EC-171A4D9CFE53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E710-28C4-724C-89B7-9F042744D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9BA3-C8E3-B746-8522-211BB764F9B8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E710-28C4-724C-89B7-9F042744D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4F7E1-1F00-3947-B557-13139FED4DF7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E710-28C4-724C-89B7-9F042744D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0B8B-9821-7446-B3F2-270D4BFC300C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E710-28C4-724C-89B7-9F042744D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FCC7-7DE3-F048-88F4-EEDC6972CD5D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E710-28C4-724C-89B7-9F042744D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EB7AA-AF4A-3043-8073-1A65A0656E4C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E710-28C4-724C-89B7-9F042744D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9FF26-B314-7849-B707-87CF6A777CCC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E710-28C4-724C-89B7-9F042744D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B2138-2D14-2848-AE3D-D0B78B795696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E710-28C4-724C-89B7-9F042744D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96BFC-CF8C-3547-B9B6-8FAC76B6B832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E710-28C4-724C-89B7-9F042744D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1D42-CF29-7740-8A5D-143F0724C07B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E710-28C4-724C-89B7-9F042744D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4775-607A-C245-A2FD-1E00E0953D72}" type="datetime1">
              <a:rPr lang="en-US" smtClean="0"/>
              <a:pPr/>
              <a:t>5/22/14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8E710-28C4-724C-89B7-9F042744D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newrevenue.org" TargetMode="Externa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ewrevenue.org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po@newrevenue.org" TargetMode="External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ewrevenue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5334000" cy="365125"/>
          </a:xfrm>
        </p:spPr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447800" y="3476625"/>
            <a:ext cx="6400800" cy="1752600"/>
          </a:xfrm>
        </p:spPr>
        <p:txBody>
          <a:bodyPr>
            <a:normAutofit/>
          </a:bodyPr>
          <a:lstStyle/>
          <a:p>
            <a:endParaRPr lang="en-US" sz="2824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en-US" sz="2824" dirty="0" smtClean="0">
                <a:solidFill>
                  <a:schemeClr val="tx1"/>
                </a:solidFill>
              </a:rPr>
              <a:t>Pat Oglesby </a:t>
            </a:r>
            <a:r>
              <a:rPr lang="en-US" sz="2824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ISSDP Rome2014</a:t>
            </a:r>
          </a:p>
          <a:p>
            <a:pPr algn="ctr">
              <a:buNone/>
            </a:pPr>
            <a:r>
              <a:rPr lang="en-US" sz="2824" dirty="0" smtClean="0">
                <a:solidFill>
                  <a:schemeClr val="tx1"/>
                </a:solidFill>
                <a:latin typeface="+mj-lt"/>
                <a:ea typeface="+mj-ea"/>
                <a:cs typeface="+mj-cs"/>
                <a:hlinkClick r:id="rId2"/>
              </a:rPr>
              <a:t>www.newrevenue.org</a:t>
            </a:r>
            <a:endParaRPr lang="en-US" sz="2824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en-US" sz="2824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5" y="752476"/>
            <a:ext cx="793750" cy="9334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752600" y="2286000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prstClr val="black"/>
                </a:solidFill>
                <a:ea typeface="+mj-ea"/>
                <a:cs typeface="+mj-cs"/>
              </a:rPr>
              <a:t>Revenue from Cannabis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Big Questions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Tax: Whether: Yes or No?	</a:t>
            </a:r>
          </a:p>
          <a:p>
            <a:r>
              <a:rPr lang="en-US" dirty="0" smtClean="0"/>
              <a:t>If Yes:</a:t>
            </a:r>
          </a:p>
          <a:p>
            <a:pPr lvl="1"/>
            <a:r>
              <a:rPr lang="en-US" dirty="0" smtClean="0"/>
              <a:t>How much?  </a:t>
            </a:r>
          </a:p>
          <a:p>
            <a:pPr lvl="1"/>
            <a:r>
              <a:rPr lang="en-US" dirty="0" smtClean="0"/>
              <a:t>How? Measure $ (€, £, ¥)? Gm? THC?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76400" y="6356350"/>
            <a:ext cx="5562600" cy="365125"/>
          </a:xfrm>
        </p:spPr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Whether?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 smtClean="0"/>
              <a:t>Non-commercial alternatives: pages 12-13 </a:t>
            </a:r>
          </a:p>
          <a:p>
            <a:r>
              <a:rPr lang="en-US" dirty="0" smtClean="0"/>
              <a:t>Monopoly alternative: pp. 3-5</a:t>
            </a:r>
          </a:p>
          <a:p>
            <a:pPr lvl="1"/>
            <a:r>
              <a:rPr lang="en-US" dirty="0" smtClean="0"/>
              <a:t>Liquor monopolies </a:t>
            </a:r>
          </a:p>
          <a:p>
            <a:pPr lvl="1"/>
            <a:r>
              <a:rPr lang="en-US" dirty="0" smtClean="0"/>
              <a:t>Reversible</a:t>
            </a:r>
          </a:p>
          <a:p>
            <a:pPr lvl="1"/>
            <a:r>
              <a:rPr lang="en-US" dirty="0" smtClean="0"/>
              <a:t>Nimble pricing</a:t>
            </a:r>
          </a:p>
          <a:p>
            <a:pPr lvl="1"/>
            <a:r>
              <a:rPr lang="en-US" dirty="0" smtClean="0"/>
              <a:t>Limits profit motive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2667000"/>
            <a:ext cx="4084842" cy="2831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638"/>
            <a:ext cx="8077200" cy="5618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0" y="838200"/>
            <a:ext cx="5969000" cy="58102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1447800"/>
            <a:ext cx="7200900" cy="2476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28800" y="533400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611 respondents, March 7-10, 2013, Public Policy Polling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¡Uruguay, Si!  ¡Taxes, No</a:t>
            </a:r>
            <a:r>
              <a:rPr lang="en-US" dirty="0" smtClean="0"/>
              <a:t>!?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But</a:t>
            </a:r>
            <a:r>
              <a:rPr lang="en-US" dirty="0" smtClean="0"/>
              <a:t> U.S. Federal law prevents state monopoly</a:t>
            </a:r>
          </a:p>
          <a:p>
            <a:r>
              <a:rPr lang="en-US" b="1" dirty="0" smtClean="0"/>
              <a:t>Anyway</a:t>
            </a:r>
            <a:r>
              <a:rPr lang="en-US" dirty="0" smtClean="0"/>
              <a:t>, assuming tax model: How much?</a:t>
            </a:r>
          </a:p>
          <a:p>
            <a:pPr lvl="1"/>
            <a:r>
              <a:rPr lang="en-US" dirty="0" smtClean="0"/>
              <a:t>A story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much tax?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(Pre-tax Prices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Post-tax price:</a:t>
            </a:r>
          </a:p>
          <a:p>
            <a:pPr lvl="1"/>
            <a:r>
              <a:rPr lang="en-US" dirty="0" smtClean="0"/>
              <a:t>Not too high</a:t>
            </a:r>
          </a:p>
          <a:p>
            <a:pPr lvl="1"/>
            <a:r>
              <a:rPr lang="en-US" dirty="0" smtClean="0"/>
              <a:t>Not too low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600200"/>
            <a:ext cx="3454400" cy="241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as % of final price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Cigarettes in Europe:  70% and more	</a:t>
            </a:r>
          </a:p>
          <a:p>
            <a:r>
              <a:rPr lang="en-US" dirty="0" smtClean="0"/>
              <a:t>Marijuana in Washington ≈ 35% to 40%</a:t>
            </a:r>
          </a:p>
          <a:p>
            <a:r>
              <a:rPr lang="en-US" dirty="0" smtClean="0"/>
              <a:t>Marijuana in Colorado ≈ 20%</a:t>
            </a:r>
          </a:p>
          <a:p>
            <a:pPr marL="342900" lvl="1" indent="-342900">
              <a:buFont typeface="Arial"/>
              <a:buChar char="•"/>
            </a:pPr>
            <a:r>
              <a:rPr lang="en-US" sz="3200" dirty="0" smtClean="0"/>
              <a:t>Showing those % numbers: 2 next slides at </a:t>
            </a:r>
            <a:r>
              <a:rPr lang="en-US" sz="3200" dirty="0" smtClean="0">
                <a:hlinkClick r:id="rId2"/>
              </a:rPr>
              <a:t>www.newrevenue.org</a:t>
            </a:r>
            <a:r>
              <a:rPr lang="en-US" sz="3200" dirty="0" smtClean="0"/>
              <a:t> show rough relationship by assuming, rightly or wrongly:</a:t>
            </a:r>
          </a:p>
          <a:p>
            <a:pPr lvl="1"/>
            <a:r>
              <a:rPr lang="en-US" dirty="0" smtClean="0"/>
              <a:t>Certain markups </a:t>
            </a:r>
          </a:p>
          <a:p>
            <a:pPr lvl="1"/>
            <a:r>
              <a:rPr lang="en-US" dirty="0" smtClean="0"/>
              <a:t>$20 price per unit (1/8 oz.?) at wholesale</a:t>
            </a:r>
          </a:p>
          <a:p>
            <a:pPr lvl="1"/>
            <a:r>
              <a:rPr lang="en-US" dirty="0" smtClean="0"/>
              <a:t>$40 price per unit at retail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05000" y="6356350"/>
            <a:ext cx="5562600" cy="365125"/>
          </a:xfrm>
        </p:spPr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84300" y="457200"/>
          <a:ext cx="6311901" cy="4114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09997"/>
                <a:gridCol w="1249103"/>
                <a:gridCol w="1114717"/>
                <a:gridCol w="880145"/>
                <a:gridCol w="1357939"/>
              </a:tblGrid>
              <a:tr h="685800"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/>
                        <a:t>Washington 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  <a:tr h="685800"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/>
                        <a:t>Pre-tax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/>
                        <a:t>Rate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/>
                        <a:t>Tax</a:t>
                      </a:r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/>
                        <a:t>After-tax</a:t>
                      </a:r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  <a:tr h="685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/>
                        <a:t>Producer 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/>
                        <a:t>$10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/>
                        <a:t>25%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/>
                        <a:t>$2.5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/>
                        <a:t>$12.5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  <a:tr h="685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/>
                        <a:t>Wholesaler </a:t>
                      </a:r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$20</a:t>
                      </a:r>
                      <a:endParaRPr lang="en-US" sz="24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/>
                        <a:t>25%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/>
                        <a:t>$5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/>
                        <a:t>$25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  <a:tr h="685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/>
                        <a:t>Retailer </a:t>
                      </a:r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$40</a:t>
                      </a:r>
                      <a:endParaRPr lang="en-US" sz="24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/>
                        <a:t>25%</a:t>
                      </a:r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/>
                        <a:t>$10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/>
                        <a:t>$</a:t>
                      </a:r>
                      <a:r>
                        <a:rPr lang="en-US" sz="2400" b="1" u="none" strike="noStrike" dirty="0" smtClean="0"/>
                        <a:t>50</a:t>
                      </a:r>
                      <a:endParaRPr lang="en-US" sz="2400" b="1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  <a:tr h="685800"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/>
                        <a:t>$</a:t>
                      </a:r>
                      <a:r>
                        <a:rPr lang="en-US" sz="2400" b="1" u="none" strike="noStrike" dirty="0" smtClean="0"/>
                        <a:t>17.5</a:t>
                      </a:r>
                      <a:endParaRPr lang="en-US" sz="2400" b="1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286000" y="4721662"/>
            <a:ext cx="4648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Tax = $17.5/$50 = 35%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533400"/>
          <a:ext cx="6248400" cy="44196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05000"/>
                <a:gridCol w="1032495"/>
                <a:gridCol w="1095337"/>
                <a:gridCol w="871291"/>
                <a:gridCol w="1344277"/>
              </a:tblGrid>
              <a:tr h="883920"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kern="1200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12700" marR="12700" marT="1270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/>
                        <a:t>Colorado 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  <a:tr h="883920"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/>
                        <a:t>Pre-tax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/>
                        <a:t>Rate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/>
                        <a:t>Tax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/>
                        <a:t>After-tax</a:t>
                      </a:r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  <a:tr h="8839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/>
                        <a:t>Wholesaler </a:t>
                      </a:r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$20</a:t>
                      </a:r>
                      <a:endParaRPr lang="en-US" sz="24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/>
                        <a:t>15%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/>
                        <a:t>$3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/>
                        <a:t>$23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  <a:tr h="8839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/>
                        <a:t>Retailer </a:t>
                      </a:r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$40</a:t>
                      </a:r>
                      <a:endParaRPr lang="en-US" sz="24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/>
                        <a:t>12.9%</a:t>
                      </a:r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/>
                        <a:t>$5.16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/>
                        <a:t>$</a:t>
                      </a:r>
                      <a:r>
                        <a:rPr lang="en-US" sz="2400" b="1" u="none" strike="noStrike" dirty="0" smtClean="0"/>
                        <a:t>45.16</a:t>
                      </a:r>
                      <a:endParaRPr lang="en-US" sz="2400" b="1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  <a:tr h="883920"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/>
                        <a:t>$</a:t>
                      </a:r>
                      <a:r>
                        <a:rPr lang="en-US" sz="2400" b="1" u="none" strike="noStrike" dirty="0" smtClean="0"/>
                        <a:t>8.16</a:t>
                      </a:r>
                      <a:endParaRPr lang="en-US" sz="2400" b="1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396036" y="5460326"/>
            <a:ext cx="36143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Tax = $8.16/$45.16 = 18%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350" y="838200"/>
            <a:ext cx="7099300" cy="44831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95400" y="304801"/>
            <a:ext cx="68262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884 respondents, March 6-9, 2014, Public Policy Polling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447800" y="838200"/>
            <a:ext cx="6629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Tax breaks:  Medical and homegrown?</a:t>
            </a:r>
          </a:p>
          <a:p>
            <a:pPr lvl="1">
              <a:buFont typeface="Arial"/>
              <a:buChar char="•"/>
            </a:pPr>
            <a:r>
              <a:rPr lang="en-US" sz="2800" dirty="0" smtClean="0"/>
              <a:t>Colorado: 64% of market still medical, ≈ tax-free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tax?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Potency: </a:t>
            </a:r>
            <a:r>
              <a:rPr lang="en-US" b="1" dirty="0" err="1" smtClean="0"/>
              <a:t>p</a:t>
            </a:r>
            <a:r>
              <a:rPr lang="en-US" b="1" dirty="0" smtClean="0"/>
              <a:t>. 6-7</a:t>
            </a:r>
          </a:p>
          <a:p>
            <a:r>
              <a:rPr lang="en-US" dirty="0" smtClean="0"/>
              <a:t>(Price)</a:t>
            </a:r>
          </a:p>
          <a:p>
            <a:r>
              <a:rPr lang="en-US" dirty="0" smtClean="0"/>
              <a:t>(Weight)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160" y="1981200"/>
            <a:ext cx="3503048" cy="3009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Price Tax Base: Problems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en-US" dirty="0" smtClean="0"/>
              <a:t>Bundling: </a:t>
            </a:r>
            <a:r>
              <a:rPr lang="en-US" dirty="0" err="1" smtClean="0"/>
              <a:t>p</a:t>
            </a:r>
            <a:r>
              <a:rPr lang="en-US" dirty="0" smtClean="0"/>
              <a:t>. 9 at bottom</a:t>
            </a:r>
          </a:p>
          <a:p>
            <a:r>
              <a:rPr lang="en-US" dirty="0" smtClean="0"/>
              <a:t>Vertical Integration: </a:t>
            </a:r>
            <a:r>
              <a:rPr lang="en-US" dirty="0" err="1" smtClean="0"/>
              <a:t>p</a:t>
            </a:r>
            <a:r>
              <a:rPr lang="en-US" dirty="0" smtClean="0"/>
              <a:t>. 10 at </a:t>
            </a:r>
            <a:r>
              <a:rPr lang="en-US" dirty="0" err="1" smtClean="0"/>
              <a:t>n</a:t>
            </a:r>
            <a:r>
              <a:rPr lang="en-US" dirty="0" smtClean="0"/>
              <a:t>. 38</a:t>
            </a:r>
          </a:p>
          <a:p>
            <a:r>
              <a:rPr lang="en-US" dirty="0" smtClean="0"/>
              <a:t>Price base amplifies problem of price drop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/>
        </p:nvGraphicFramePr>
        <p:xfrm>
          <a:off x="1219200" y="3429000"/>
          <a:ext cx="6705600" cy="224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661"/>
                <a:gridCol w="1036739"/>
                <a:gridCol w="1447800"/>
                <a:gridCol w="990600"/>
                <a:gridCol w="1447800"/>
              </a:tblGrid>
              <a:tr h="5736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latin typeface="Verdana"/>
                        </a:rPr>
                        <a:t>Tax rate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latin typeface="Verdana"/>
                        </a:rPr>
                        <a:t>100%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latin typeface="Verdana"/>
                        </a:rPr>
                        <a:t>$5/gram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latin typeface="Verdana"/>
                        </a:rPr>
                        <a:t>100%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latin typeface="Verdana"/>
                        </a:rPr>
                        <a:t>$5/gram</a:t>
                      </a:r>
                    </a:p>
                  </a:txBody>
                  <a:tcPr marL="12700" marR="12700" marT="12700" marB="0" anchor="b"/>
                </a:tc>
              </a:tr>
              <a:tr h="11281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latin typeface="Verdana"/>
                        </a:rPr>
                        <a:t>Pre-tax price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$5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$5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$1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$1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  <a:tr h="5736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latin typeface="Verdana"/>
                        </a:rPr>
                        <a:t>Tax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$5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$5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$1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$5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  <a:tr h="11281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latin typeface="Verdana"/>
                        </a:rPr>
                        <a:t>After-tax price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$10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latin typeface="Verdana"/>
                        </a:rPr>
                        <a:t>$10</a:t>
                      </a:r>
                      <a:endParaRPr lang="en-US" sz="24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Verdana"/>
                        </a:rPr>
                        <a:t>$2</a:t>
                      </a:r>
                      <a:endParaRPr lang="en-US" sz="2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Verdan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Verdana"/>
                        </a:rPr>
                        <a:t>$6</a:t>
                      </a:r>
                      <a:endParaRPr lang="en-US" sz="2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Verdana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Weight: P. 7-8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3119"/>
            <a:ext cx="8229600" cy="4708525"/>
          </a:xfrm>
        </p:spPr>
        <p:txBody>
          <a:bodyPr/>
          <a:lstStyle/>
          <a:p>
            <a:pPr lvl="1"/>
            <a:r>
              <a:rPr lang="en-US" dirty="0" smtClean="0"/>
              <a:t>Incentive for potent marijuana </a:t>
            </a:r>
          </a:p>
          <a:p>
            <a:pPr lvl="1"/>
            <a:r>
              <a:rPr lang="en-US" dirty="0" smtClean="0"/>
              <a:t>So . . . new ideas:</a:t>
            </a:r>
          </a:p>
          <a:p>
            <a:pPr lvl="2"/>
            <a:r>
              <a:rPr lang="en-US" dirty="0" smtClean="0"/>
              <a:t>Bud vs. Trim:  CO now:  62¢/gm vs. 10¢/gm</a:t>
            </a:r>
          </a:p>
          <a:p>
            <a:pPr lvl="2"/>
            <a:r>
              <a:rPr lang="en-US" dirty="0" smtClean="0"/>
              <a:t>Dry vs. Concentrated: NY proposed: $1.76 vs. $7.05/gm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3124200"/>
            <a:ext cx="3752850" cy="28753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429000"/>
            <a:ext cx="15240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Questions: P. 11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to collect?  Early in supply chain</a:t>
            </a:r>
          </a:p>
          <a:p>
            <a:r>
              <a:rPr lang="en-US" dirty="0" smtClean="0"/>
              <a:t>Environmental friendliness?</a:t>
            </a:r>
          </a:p>
          <a:p>
            <a:r>
              <a:rPr lang="en-US" dirty="0" smtClean="0"/>
              <a:t>Small business?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Revenue:  For Gangs, Ganjapreneurs, or Government? 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Surprises are coming.  Nimbleness is needed.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More at </a:t>
            </a:r>
            <a:r>
              <a:rPr lang="en-US" dirty="0" smtClean="0">
                <a:hlinkClick r:id="rId2"/>
              </a:rPr>
              <a:t>www.newrevenue.org</a:t>
            </a:r>
            <a:r>
              <a:rPr lang="en-US" dirty="0" smtClean="0"/>
              <a:t>.</a:t>
            </a:r>
          </a:p>
          <a:p>
            <a:r>
              <a:rPr lang="en-US" dirty="0" smtClean="0"/>
              <a:t>Suggestions to </a:t>
            </a:r>
            <a:r>
              <a:rPr lang="en-US" dirty="0" smtClean="0">
                <a:hlinkClick r:id="rId3"/>
              </a:rPr>
              <a:t>po@newrevenue.org</a:t>
            </a:r>
            <a:r>
              <a:rPr lang="en-US" dirty="0" smtClean="0"/>
              <a:t>.  Thank you.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Ace in the Game Pat Oglesby www.newrevenue.org ISSDP Rome  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2133600"/>
            <a:ext cx="4232693" cy="2598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4829</TotalTime>
  <Words>692</Words>
  <Application>Microsoft Macintosh PowerPoint</Application>
  <PresentationFormat>On-screen Show (4:3)</PresentationFormat>
  <Paragraphs>142</Paragraphs>
  <Slides>18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3 Big Questions </vt:lpstr>
      <vt:lpstr>Whether? </vt:lpstr>
      <vt:lpstr>Slide 4</vt:lpstr>
      <vt:lpstr>Slide 5</vt:lpstr>
      <vt:lpstr>Slide 6</vt:lpstr>
      <vt:lpstr>¡Uruguay, Si!  ¡Taxes, No!?</vt:lpstr>
      <vt:lpstr>How much tax?</vt:lpstr>
      <vt:lpstr>Tax as % of final price </vt:lpstr>
      <vt:lpstr>Slide 10</vt:lpstr>
      <vt:lpstr>Slide 11</vt:lpstr>
      <vt:lpstr>Slide 12</vt:lpstr>
      <vt:lpstr>Slide 13</vt:lpstr>
      <vt:lpstr>What to tax?</vt:lpstr>
      <vt:lpstr>Price Tax Base: Problems  </vt:lpstr>
      <vt:lpstr>Weight: P. 7-8 </vt:lpstr>
      <vt:lpstr>Other Questions: P. 11 </vt:lpstr>
      <vt:lpstr>Revenue:  For Gangs, Ganjapreneurs, or Government?  </vt:lpstr>
    </vt:vector>
  </TitlesOfParts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PAT OGLESBY</dc:creator>
  <cp:lastModifiedBy>PAT OGLESBY</cp:lastModifiedBy>
  <cp:revision>75</cp:revision>
  <dcterms:created xsi:type="dcterms:W3CDTF">2014-05-22T13:56:39Z</dcterms:created>
  <dcterms:modified xsi:type="dcterms:W3CDTF">2014-05-22T13:58:13Z</dcterms:modified>
</cp:coreProperties>
</file>