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Default Extension="pict" ContentType="image/pict"/>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diagrams/colors1.xml" ContentType="application/vnd.openxmlformats-officedocument.drawingml.diagramColors+xml"/>
  <Override PartName="/ppt/notesSlides/notesSlide9.xml" ContentType="application/vnd.openxmlformats-officedocument.presentationml.notesSlide+xml"/>
  <Override PartName="/ppt/notesSlides/notesSlide16.xml" ContentType="application/vnd.openxmlformats-officedocument.presentationml.notesSlide+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rels" ContentType="application/vnd.openxmlformats-package.relationship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Default Extension="png" ContentType="image/png"/>
  <Override PartName="/ppt/slides/slide23.xml" ContentType="application/vnd.openxmlformats-officedocument.presentationml.slide+xml"/>
  <Override PartName="/ppt/slides/slide31.xml" ContentType="application/vnd.openxmlformats-officedocument.presentationml.slide+xml"/>
  <Override PartName="/ppt/diagrams/layout1.xml" ContentType="application/vnd.openxmlformats-officedocument.drawingml.diagramLayout+xml"/>
  <Override PartName="/ppt/diagrams/quickStyle1.xml" ContentType="application/vnd.openxmlformats-officedocument.drawingml.diagramStyl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s/slide28.xml" ContentType="application/vnd.openxmlformats-officedocument.presentationml.slide+xml"/>
  <Override PartName="/ppt/notesSlides/notesSlide14.xml" ContentType="application/vnd.openxmlformats-officedocument.presentationml.notes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35"/>
  </p:notesMasterIdLst>
  <p:handoutMasterIdLst>
    <p:handoutMasterId r:id="rId36"/>
  </p:handoutMasterIdLst>
  <p:sldIdLst>
    <p:sldId id="256" r:id="rId2"/>
    <p:sldId id="978" r:id="rId3"/>
    <p:sldId id="967" r:id="rId4"/>
    <p:sldId id="961" r:id="rId5"/>
    <p:sldId id="918" r:id="rId6"/>
    <p:sldId id="929" r:id="rId7"/>
    <p:sldId id="968" r:id="rId8"/>
    <p:sldId id="969" r:id="rId9"/>
    <p:sldId id="970" r:id="rId10"/>
    <p:sldId id="975" r:id="rId11"/>
    <p:sldId id="971" r:id="rId12"/>
    <p:sldId id="936" r:id="rId13"/>
    <p:sldId id="949" r:id="rId14"/>
    <p:sldId id="937" r:id="rId15"/>
    <p:sldId id="956" r:id="rId16"/>
    <p:sldId id="977" r:id="rId17"/>
    <p:sldId id="959" r:id="rId18"/>
    <p:sldId id="948" r:id="rId19"/>
    <p:sldId id="957" r:id="rId20"/>
    <p:sldId id="934" r:id="rId21"/>
    <p:sldId id="960" r:id="rId22"/>
    <p:sldId id="933" r:id="rId23"/>
    <p:sldId id="924" r:id="rId24"/>
    <p:sldId id="935" r:id="rId25"/>
    <p:sldId id="947" r:id="rId26"/>
    <p:sldId id="950" r:id="rId27"/>
    <p:sldId id="951" r:id="rId28"/>
    <p:sldId id="979" r:id="rId29"/>
    <p:sldId id="966" r:id="rId30"/>
    <p:sldId id="963" r:id="rId31"/>
    <p:sldId id="964" r:id="rId32"/>
    <p:sldId id="926" r:id="rId33"/>
    <p:sldId id="712"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1024" autoAdjust="0"/>
    <p:restoredTop sz="94660"/>
  </p:normalViewPr>
  <p:slideViewPr>
    <p:cSldViewPr snapToObjects="1">
      <p:cViewPr>
        <p:scale>
          <a:sx n="66" d="100"/>
          <a:sy n="66" d="100"/>
        </p:scale>
        <p:origin x="-2184" y="-616"/>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38743D-698E-1F46-A9B0-0629C63BDC39}"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A2661F28-3A5A-9745-90CC-5E60238F4AFA}">
      <dgm:prSet phldrT="[Text]"/>
      <dgm:spPr>
        <a:blipFill rotWithShape="0">
          <a:blip xmlns:r="http://schemas.openxmlformats.org/officeDocument/2006/relationships" r:embed="rId1"/>
          <a:stretch>
            <a:fillRect/>
          </a:stretch>
        </a:blipFill>
      </dgm:spPr>
      <dgm:t>
        <a:bodyPr/>
        <a:lstStyle/>
        <a:p>
          <a:endParaRPr lang="en-US" dirty="0"/>
        </a:p>
      </dgm:t>
    </dgm:pt>
    <dgm:pt modelId="{60FED7D2-9EA2-B64D-B2CA-1506C65029B5}" type="parTrans" cxnId="{9510DA31-B5D9-454E-B7F0-A3B81728E0E6}">
      <dgm:prSet/>
      <dgm:spPr/>
      <dgm:t>
        <a:bodyPr/>
        <a:lstStyle/>
        <a:p>
          <a:endParaRPr lang="en-US"/>
        </a:p>
      </dgm:t>
    </dgm:pt>
    <dgm:pt modelId="{B9813CDB-DA24-8E4E-B3DD-90CA5389501E}" type="sibTrans" cxnId="{9510DA31-B5D9-454E-B7F0-A3B81728E0E6}">
      <dgm:prSet/>
      <dgm:spPr/>
      <dgm:t>
        <a:bodyPr/>
        <a:lstStyle/>
        <a:p>
          <a:endParaRPr lang="en-US"/>
        </a:p>
      </dgm:t>
    </dgm:pt>
    <dgm:pt modelId="{C14403BC-425B-A44E-9488-5EB21B3C768E}">
      <dgm:prSet/>
      <dgm:spPr>
        <a:blipFill rotWithShape="0">
          <a:blip xmlns:r="http://schemas.openxmlformats.org/officeDocument/2006/relationships" r:embed="rId2"/>
          <a:stretch>
            <a:fillRect/>
          </a:stretch>
        </a:blipFill>
      </dgm:spPr>
      <dgm:t>
        <a:bodyPr/>
        <a:lstStyle/>
        <a:p>
          <a:endParaRPr lang="en-US" dirty="0"/>
        </a:p>
      </dgm:t>
    </dgm:pt>
    <dgm:pt modelId="{9A72E875-0607-844C-99DC-E772E1766C56}" type="parTrans" cxnId="{74047C54-1558-BB49-B6CA-AAD23E2249E7}">
      <dgm:prSet/>
      <dgm:spPr/>
      <dgm:t>
        <a:bodyPr/>
        <a:lstStyle/>
        <a:p>
          <a:endParaRPr lang="en-US"/>
        </a:p>
      </dgm:t>
    </dgm:pt>
    <dgm:pt modelId="{302EA9FE-FD74-4E4D-8872-DCCE58B28067}" type="sibTrans" cxnId="{74047C54-1558-BB49-B6CA-AAD23E2249E7}">
      <dgm:prSet/>
      <dgm:spPr/>
      <dgm:t>
        <a:bodyPr/>
        <a:lstStyle/>
        <a:p>
          <a:endParaRPr lang="en-US"/>
        </a:p>
      </dgm:t>
    </dgm:pt>
    <dgm:pt modelId="{052C56FB-9944-174D-8058-634F5ADE9A15}" type="pres">
      <dgm:prSet presAssocID="{9838743D-698E-1F46-A9B0-0629C63BDC39}" presName="hierChild1" presStyleCnt="0">
        <dgm:presLayoutVars>
          <dgm:chPref val="1"/>
          <dgm:dir/>
          <dgm:animOne val="branch"/>
          <dgm:animLvl val="lvl"/>
          <dgm:resizeHandles/>
        </dgm:presLayoutVars>
      </dgm:prSet>
      <dgm:spPr/>
      <dgm:t>
        <a:bodyPr/>
        <a:lstStyle/>
        <a:p>
          <a:endParaRPr lang="en-US"/>
        </a:p>
      </dgm:t>
    </dgm:pt>
    <dgm:pt modelId="{FFC92600-869D-9A4F-8486-A3917E612B56}" type="pres">
      <dgm:prSet presAssocID="{A2661F28-3A5A-9745-90CC-5E60238F4AFA}" presName="hierRoot1" presStyleCnt="0"/>
      <dgm:spPr/>
    </dgm:pt>
    <dgm:pt modelId="{3807DE74-101D-B949-88B5-35EF8403AC9E}" type="pres">
      <dgm:prSet presAssocID="{A2661F28-3A5A-9745-90CC-5E60238F4AFA}" presName="composite" presStyleCnt="0"/>
      <dgm:spPr/>
    </dgm:pt>
    <dgm:pt modelId="{F6070AE2-8837-8D4E-AA49-5F42A5932EB2}" type="pres">
      <dgm:prSet presAssocID="{A2661F28-3A5A-9745-90CC-5E60238F4AFA}" presName="background" presStyleLbl="node0" presStyleIdx="0" presStyleCnt="1"/>
      <dgm:spPr/>
    </dgm:pt>
    <dgm:pt modelId="{280FEE70-17FD-0D47-8CB2-9F7A0B06DE82}" type="pres">
      <dgm:prSet presAssocID="{A2661F28-3A5A-9745-90CC-5E60238F4AFA}" presName="text" presStyleLbl="fgAcc0" presStyleIdx="0" presStyleCnt="1">
        <dgm:presLayoutVars>
          <dgm:chPref val="3"/>
        </dgm:presLayoutVars>
      </dgm:prSet>
      <dgm:spPr/>
      <dgm:t>
        <a:bodyPr/>
        <a:lstStyle/>
        <a:p>
          <a:endParaRPr lang="en-US"/>
        </a:p>
      </dgm:t>
    </dgm:pt>
    <dgm:pt modelId="{0440E899-75B2-6745-AFF0-B70E50217C5C}" type="pres">
      <dgm:prSet presAssocID="{A2661F28-3A5A-9745-90CC-5E60238F4AFA}" presName="hierChild2" presStyleCnt="0"/>
      <dgm:spPr/>
    </dgm:pt>
    <dgm:pt modelId="{EAAC0639-43C6-F842-A3D8-F6AC5AABD943}" type="pres">
      <dgm:prSet presAssocID="{9A72E875-0607-844C-99DC-E772E1766C56}" presName="Name10" presStyleLbl="parChTrans1D2" presStyleIdx="0" presStyleCnt="1"/>
      <dgm:spPr/>
      <dgm:t>
        <a:bodyPr/>
        <a:lstStyle/>
        <a:p>
          <a:endParaRPr lang="en-US"/>
        </a:p>
      </dgm:t>
    </dgm:pt>
    <dgm:pt modelId="{B01124E7-EA03-934F-8A39-D38BEA48DE63}" type="pres">
      <dgm:prSet presAssocID="{C14403BC-425B-A44E-9488-5EB21B3C768E}" presName="hierRoot2" presStyleCnt="0"/>
      <dgm:spPr/>
    </dgm:pt>
    <dgm:pt modelId="{BB736B42-02C5-BB49-BB70-4B683AFBEAB7}" type="pres">
      <dgm:prSet presAssocID="{C14403BC-425B-A44E-9488-5EB21B3C768E}" presName="composite2" presStyleCnt="0"/>
      <dgm:spPr/>
    </dgm:pt>
    <dgm:pt modelId="{CA84285B-77F7-9C4A-8DB3-4762C5DC599D}" type="pres">
      <dgm:prSet presAssocID="{C14403BC-425B-A44E-9488-5EB21B3C768E}" presName="background2" presStyleLbl="node2" presStyleIdx="0" presStyleCnt="1"/>
      <dgm:spPr/>
    </dgm:pt>
    <dgm:pt modelId="{B589CACA-CBF9-F54C-87BE-1E9E085DC468}" type="pres">
      <dgm:prSet presAssocID="{C14403BC-425B-A44E-9488-5EB21B3C768E}" presName="text2" presStyleLbl="fgAcc2" presStyleIdx="0" presStyleCnt="1" custScaleX="102030" custScaleY="179124" custLinFactNeighborX="-5556" custLinFactNeighborY="8350">
        <dgm:presLayoutVars>
          <dgm:chPref val="3"/>
        </dgm:presLayoutVars>
      </dgm:prSet>
      <dgm:spPr/>
      <dgm:t>
        <a:bodyPr/>
        <a:lstStyle/>
        <a:p>
          <a:endParaRPr lang="en-US"/>
        </a:p>
      </dgm:t>
    </dgm:pt>
    <dgm:pt modelId="{15C88A54-62F4-6B4B-92E7-518DAC908C6F}" type="pres">
      <dgm:prSet presAssocID="{C14403BC-425B-A44E-9488-5EB21B3C768E}" presName="hierChild3" presStyleCnt="0"/>
      <dgm:spPr/>
    </dgm:pt>
  </dgm:ptLst>
  <dgm:cxnLst>
    <dgm:cxn modelId="{E270FBDD-9772-B14C-BD8E-3D182F8BDC66}" type="presOf" srcId="{9838743D-698E-1F46-A9B0-0629C63BDC39}" destId="{052C56FB-9944-174D-8058-634F5ADE9A15}" srcOrd="0" destOrd="0" presId="urn:microsoft.com/office/officeart/2005/8/layout/hierarchy1"/>
    <dgm:cxn modelId="{74047C54-1558-BB49-B6CA-AAD23E2249E7}" srcId="{A2661F28-3A5A-9745-90CC-5E60238F4AFA}" destId="{C14403BC-425B-A44E-9488-5EB21B3C768E}" srcOrd="0" destOrd="0" parTransId="{9A72E875-0607-844C-99DC-E772E1766C56}" sibTransId="{302EA9FE-FD74-4E4D-8872-DCCE58B28067}"/>
    <dgm:cxn modelId="{C0B8D9B5-4343-D640-9551-E699A367673C}" type="presOf" srcId="{9A72E875-0607-844C-99DC-E772E1766C56}" destId="{EAAC0639-43C6-F842-A3D8-F6AC5AABD943}" srcOrd="0" destOrd="0" presId="urn:microsoft.com/office/officeart/2005/8/layout/hierarchy1"/>
    <dgm:cxn modelId="{65111B59-8892-CF46-9C5A-8D8B1A8BC48D}" type="presOf" srcId="{C14403BC-425B-A44E-9488-5EB21B3C768E}" destId="{B589CACA-CBF9-F54C-87BE-1E9E085DC468}" srcOrd="0" destOrd="0" presId="urn:microsoft.com/office/officeart/2005/8/layout/hierarchy1"/>
    <dgm:cxn modelId="{9510DA31-B5D9-454E-B7F0-A3B81728E0E6}" srcId="{9838743D-698E-1F46-A9B0-0629C63BDC39}" destId="{A2661F28-3A5A-9745-90CC-5E60238F4AFA}" srcOrd="0" destOrd="0" parTransId="{60FED7D2-9EA2-B64D-B2CA-1506C65029B5}" sibTransId="{B9813CDB-DA24-8E4E-B3DD-90CA5389501E}"/>
    <dgm:cxn modelId="{0B3B0478-BD63-F442-BD3D-3539709D31ED}" type="presOf" srcId="{A2661F28-3A5A-9745-90CC-5E60238F4AFA}" destId="{280FEE70-17FD-0D47-8CB2-9F7A0B06DE82}" srcOrd="0" destOrd="0" presId="urn:microsoft.com/office/officeart/2005/8/layout/hierarchy1"/>
    <dgm:cxn modelId="{A4BC2D33-5A3C-EC4F-8695-96D84C640972}" type="presParOf" srcId="{052C56FB-9944-174D-8058-634F5ADE9A15}" destId="{FFC92600-869D-9A4F-8486-A3917E612B56}" srcOrd="0" destOrd="0" presId="urn:microsoft.com/office/officeart/2005/8/layout/hierarchy1"/>
    <dgm:cxn modelId="{EF4CBAA9-EB3D-8C43-B4C9-2E8B5439F030}" type="presParOf" srcId="{FFC92600-869D-9A4F-8486-A3917E612B56}" destId="{3807DE74-101D-B949-88B5-35EF8403AC9E}" srcOrd="0" destOrd="0" presId="urn:microsoft.com/office/officeart/2005/8/layout/hierarchy1"/>
    <dgm:cxn modelId="{45E6F876-5998-B149-8AF7-396A4F6D5D3B}" type="presParOf" srcId="{3807DE74-101D-B949-88B5-35EF8403AC9E}" destId="{F6070AE2-8837-8D4E-AA49-5F42A5932EB2}" srcOrd="0" destOrd="0" presId="urn:microsoft.com/office/officeart/2005/8/layout/hierarchy1"/>
    <dgm:cxn modelId="{115C9C5E-70F6-A34D-94CF-F378145FEC6A}" type="presParOf" srcId="{3807DE74-101D-B949-88B5-35EF8403AC9E}" destId="{280FEE70-17FD-0D47-8CB2-9F7A0B06DE82}" srcOrd="1" destOrd="0" presId="urn:microsoft.com/office/officeart/2005/8/layout/hierarchy1"/>
    <dgm:cxn modelId="{E9765263-DBBD-A949-BABC-31F251CA43E8}" type="presParOf" srcId="{FFC92600-869D-9A4F-8486-A3917E612B56}" destId="{0440E899-75B2-6745-AFF0-B70E50217C5C}" srcOrd="1" destOrd="0" presId="urn:microsoft.com/office/officeart/2005/8/layout/hierarchy1"/>
    <dgm:cxn modelId="{7696FFC5-59B6-404F-9C22-FBBFAF7B5607}" type="presParOf" srcId="{0440E899-75B2-6745-AFF0-B70E50217C5C}" destId="{EAAC0639-43C6-F842-A3D8-F6AC5AABD943}" srcOrd="0" destOrd="0" presId="urn:microsoft.com/office/officeart/2005/8/layout/hierarchy1"/>
    <dgm:cxn modelId="{6BD61A7B-C580-FA4D-812B-FF64EE24A069}" type="presParOf" srcId="{0440E899-75B2-6745-AFF0-B70E50217C5C}" destId="{B01124E7-EA03-934F-8A39-D38BEA48DE63}" srcOrd="1" destOrd="0" presId="urn:microsoft.com/office/officeart/2005/8/layout/hierarchy1"/>
    <dgm:cxn modelId="{745D33C7-0520-124B-AEF0-4AC1017BC8BA}" type="presParOf" srcId="{B01124E7-EA03-934F-8A39-D38BEA48DE63}" destId="{BB736B42-02C5-BB49-BB70-4B683AFBEAB7}" srcOrd="0" destOrd="0" presId="urn:microsoft.com/office/officeart/2005/8/layout/hierarchy1"/>
    <dgm:cxn modelId="{35D728D7-5910-0646-8B71-B5D7097B66E4}" type="presParOf" srcId="{BB736B42-02C5-BB49-BB70-4B683AFBEAB7}" destId="{CA84285B-77F7-9C4A-8DB3-4762C5DC599D}" srcOrd="0" destOrd="0" presId="urn:microsoft.com/office/officeart/2005/8/layout/hierarchy1"/>
    <dgm:cxn modelId="{B9D9AF31-8931-C44A-892F-56AFA0C8D6FD}" type="presParOf" srcId="{BB736B42-02C5-BB49-BB70-4B683AFBEAB7}" destId="{B589CACA-CBF9-F54C-87BE-1E9E085DC468}" srcOrd="1" destOrd="0" presId="urn:microsoft.com/office/officeart/2005/8/layout/hierarchy1"/>
    <dgm:cxn modelId="{3ECA7415-F157-C242-9813-80C779F38BD1}" type="presParOf" srcId="{B01124E7-EA03-934F-8A39-D38BEA48DE63}" destId="{15C88A54-62F4-6B4B-92E7-518DAC908C6F}"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910E7BE-813F-434D-A4C0-467824CD0207}" type="datetimeFigureOut">
              <a:rPr lang="en-US" smtClean="0"/>
              <a:pPr/>
              <a:t>8/18/14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C0681D-5EF0-6C41-A70C-F06170238A35}"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E353D4-744A-374B-A933-C97A6E173F79}" type="datetimeFigureOut">
              <a:rPr lang="en-US" smtClean="0"/>
              <a:pPr/>
              <a:t>8/18/14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8546DD-6882-7D41-A830-053C9110247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lawyers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 put it in the spectrometer.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material</a:t>
            </a:r>
            <a:r>
              <a:rPr lang="en-US" baseline="0" dirty="0" smtClean="0"/>
              <a:t> can be used for cooking – for edibles – or smoked.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how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Indoor</a:t>
            </a:r>
            <a:r>
              <a:rPr lang="en-US" baseline="0" dirty="0" smtClean="0"/>
              <a:t> growing – the industry standard – takes a lot of power.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just lights;  Dehumidification</a:t>
            </a:r>
          </a:p>
          <a:p>
            <a:r>
              <a:rPr lang="en-US" dirty="0" smtClean="0"/>
              <a:t>Ventilation</a:t>
            </a:r>
          </a:p>
          <a:p>
            <a:r>
              <a:rPr lang="en-US" dirty="0" smtClean="0"/>
              <a:t>Last</a:t>
            </a:r>
            <a:r>
              <a:rPr lang="en-US" baseline="0" dirty="0" smtClean="0"/>
              <a:t> line:  data center like Google has in Lenoir: notoriously energy intensive.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a  RFID</a:t>
            </a:r>
            <a:r>
              <a:rPr lang="en-US" baseline="0" dirty="0" smtClean="0"/>
              <a:t> zip-tie tag on each plant, and charge for it.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Taxes on grow areas.  They</a:t>
            </a:r>
            <a:r>
              <a:rPr lang="en-US" baseline="0" dirty="0" smtClean="0"/>
              <a:t> can grow a lot of profitable product in a tiny area.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consumer will not be paying tax on this shoplifted merchandise.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22</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can say whether</a:t>
            </a:r>
            <a:r>
              <a:rPr lang="en-US" baseline="0" dirty="0" smtClean="0"/>
              <a:t> someone’s pain rises to these statutory thresholds?  The pain question is harder than qualification for SS disability, which requires huge numbers of lawyers.  At least the stakes aren’t as high for a tax break.  But maybe states will do like CA and give up.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brew 100 gallons</a:t>
            </a:r>
            <a:r>
              <a:rPr lang="en-US" baseline="0" dirty="0" smtClean="0"/>
              <a:t> tax free.  Similar for wine, but zero tolerance for liquor.</a:t>
            </a:r>
          </a:p>
          <a:p>
            <a:r>
              <a:rPr lang="en-US" baseline="0" dirty="0" smtClean="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Berkeley, though, favors bigger operators</a:t>
            </a:r>
            <a:r>
              <a:rPr lang="en-US" baseline="0" dirty="0" smtClean="0"/>
              <a:t> – ones it can get its arms around to regulate and tax.  Collecting tax from a handful of businesses easier than collecting from hundreds.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early 1950s when the federal tax alone on liquor was $10.50 a proof gallon, the future stars of NASCAR were beating the system.  But</a:t>
            </a:r>
            <a:r>
              <a:rPr lang="en-US" baseline="0" dirty="0" smtClean="0"/>
              <a:t> even with a huge price advantage for moonshine, most people bought tax paid liquor.  Now after legalization, states will probably require testing, so bootleg marijuana may have pesticides and fungi that won’t be tolerated in the legal product.  Still, bootleg marijuana won’t kill you like bad moonshine could.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almost inevitable that we will get rates wrong.  There was</a:t>
            </a:r>
            <a:r>
              <a:rPr lang="en-US" baseline="0" dirty="0" smtClean="0"/>
              <a:t> another case when a new smoking material hit the market.  </a:t>
            </a:r>
            <a:r>
              <a:rPr lang="en-US" dirty="0" smtClean="0"/>
              <a:t>King</a:t>
            </a:r>
            <a:r>
              <a:rPr lang="en-US" baseline="0" dirty="0" smtClean="0"/>
              <a:t> James I hated tobacco, so he raised the tax from 2 pence to 78 pence in 1602.  Tax evasion was so widespread that the rate went down to 12 pence in 1620.</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C904ED-30D2-7342-85CD-4FA6A284E963}" type="datetime1">
              <a:rPr lang="en-US" smtClean="0"/>
              <a:pPr/>
              <a:t>8/18/14</a:t>
            </a:fld>
            <a:endParaRPr lang="en-US"/>
          </a:p>
        </p:txBody>
      </p:sp>
      <p:sp>
        <p:nvSpPr>
          <p:cNvPr id="5" name="Footer Placeholder 4"/>
          <p:cNvSpPr>
            <a:spLocks noGrp="1"/>
          </p:cNvSpPr>
          <p:nvPr>
            <p:ph type="ftr" sz="quarter" idx="11"/>
          </p:nvPr>
        </p:nvSpPr>
        <p:spPr/>
        <p:txBody>
          <a:bodyPr/>
          <a:lstStyle/>
          <a:p>
            <a:r>
              <a:rPr lang="en-US" smtClean="0"/>
              <a:t>Pat Oglesby newrevenue.org FTA 2014</a:t>
            </a:r>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9244BF-E4DB-B045-9808-9E3B46718F1C}" type="datetime1">
              <a:rPr lang="en-US" smtClean="0"/>
              <a:pPr/>
              <a:t>8/18/14</a:t>
            </a:fld>
            <a:endParaRPr lang="en-US"/>
          </a:p>
        </p:txBody>
      </p:sp>
      <p:sp>
        <p:nvSpPr>
          <p:cNvPr id="5" name="Footer Placeholder 4"/>
          <p:cNvSpPr>
            <a:spLocks noGrp="1"/>
          </p:cNvSpPr>
          <p:nvPr>
            <p:ph type="ftr" sz="quarter" idx="11"/>
          </p:nvPr>
        </p:nvSpPr>
        <p:spPr/>
        <p:txBody>
          <a:bodyPr/>
          <a:lstStyle/>
          <a:p>
            <a:r>
              <a:rPr lang="en-US" smtClean="0"/>
              <a:t>Pat Oglesby newrevenue.org FTA 2014</a:t>
            </a:r>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35759E-744C-7C4F-B370-6EA565A2E243}" type="datetime1">
              <a:rPr lang="en-US" smtClean="0"/>
              <a:pPr/>
              <a:t>8/18/14</a:t>
            </a:fld>
            <a:endParaRPr lang="en-US"/>
          </a:p>
        </p:txBody>
      </p:sp>
      <p:sp>
        <p:nvSpPr>
          <p:cNvPr id="5" name="Footer Placeholder 4"/>
          <p:cNvSpPr>
            <a:spLocks noGrp="1"/>
          </p:cNvSpPr>
          <p:nvPr>
            <p:ph type="ftr" sz="quarter" idx="11"/>
          </p:nvPr>
        </p:nvSpPr>
        <p:spPr/>
        <p:txBody>
          <a:bodyPr/>
          <a:lstStyle/>
          <a:p>
            <a:r>
              <a:rPr lang="en-US" smtClean="0"/>
              <a:t>Pat Oglesby newrevenue.org FTA 2014</a:t>
            </a:r>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60A9B1-815C-CB42-9671-2795E997E71F}" type="datetime1">
              <a:rPr lang="en-US" smtClean="0"/>
              <a:pPr/>
              <a:t>8/18/14</a:t>
            </a:fld>
            <a:endParaRPr lang="en-US"/>
          </a:p>
        </p:txBody>
      </p:sp>
      <p:sp>
        <p:nvSpPr>
          <p:cNvPr id="6" name="Footer Placeholder 5"/>
          <p:cNvSpPr>
            <a:spLocks noGrp="1"/>
          </p:cNvSpPr>
          <p:nvPr>
            <p:ph type="ftr" sz="quarter" idx="11"/>
          </p:nvPr>
        </p:nvSpPr>
        <p:spPr/>
        <p:txBody>
          <a:bodyPr/>
          <a:lstStyle/>
          <a:p>
            <a:r>
              <a:rPr lang="en-US" smtClean="0"/>
              <a:t>Pat Oglesby newrevenue.org FTA 2014</a:t>
            </a:r>
            <a:endParaRPr lang="en-US"/>
          </a:p>
        </p:txBody>
      </p:sp>
      <p:sp>
        <p:nvSpPr>
          <p:cNvPr id="7" name="Slide Number Placeholder 6"/>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BAA4C7-A248-E343-9D1B-82194BA842F7}" type="datetime1">
              <a:rPr lang="en-US" smtClean="0"/>
              <a:pPr/>
              <a:t>8/18/14</a:t>
            </a:fld>
            <a:endParaRPr lang="en-US"/>
          </a:p>
        </p:txBody>
      </p:sp>
      <p:sp>
        <p:nvSpPr>
          <p:cNvPr id="8" name="Footer Placeholder 7"/>
          <p:cNvSpPr>
            <a:spLocks noGrp="1"/>
          </p:cNvSpPr>
          <p:nvPr>
            <p:ph type="ftr" sz="quarter" idx="11"/>
          </p:nvPr>
        </p:nvSpPr>
        <p:spPr/>
        <p:txBody>
          <a:bodyPr/>
          <a:lstStyle/>
          <a:p>
            <a:r>
              <a:rPr lang="en-US" smtClean="0"/>
              <a:t>Pat Oglesby newrevenue.org FTA 2014</a:t>
            </a:r>
            <a:endParaRPr lang="en-US"/>
          </a:p>
        </p:txBody>
      </p:sp>
      <p:sp>
        <p:nvSpPr>
          <p:cNvPr id="9" name="Slide Number Placeholder 8"/>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5CAF9B-C66B-6D44-8987-6FD0904035BF}" type="datetime1">
              <a:rPr lang="en-US" smtClean="0"/>
              <a:pPr/>
              <a:t>8/18/14</a:t>
            </a:fld>
            <a:endParaRPr lang="en-US"/>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
        <p:nvSpPr>
          <p:cNvPr id="5" name="Slide Number Placeholder 4"/>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C94FAC-288A-F64F-9F0D-A759A04BF6E3}" type="datetime1">
              <a:rPr lang="en-US" smtClean="0"/>
              <a:pPr/>
              <a:t>8/18/14</a:t>
            </a:fld>
            <a:endParaRPr lang="en-US"/>
          </a:p>
        </p:txBody>
      </p:sp>
      <p:sp>
        <p:nvSpPr>
          <p:cNvPr id="3" name="Footer Placeholder 2"/>
          <p:cNvSpPr>
            <a:spLocks noGrp="1"/>
          </p:cNvSpPr>
          <p:nvPr>
            <p:ph type="ftr" sz="quarter" idx="11"/>
          </p:nvPr>
        </p:nvSpPr>
        <p:spPr/>
        <p:txBody>
          <a:bodyPr/>
          <a:lstStyle/>
          <a:p>
            <a:r>
              <a:rPr lang="en-US" smtClean="0"/>
              <a:t>Pat Oglesby newrevenue.org FTA 2014</a:t>
            </a:r>
            <a:endParaRPr lang="en-US"/>
          </a:p>
        </p:txBody>
      </p:sp>
      <p:sp>
        <p:nvSpPr>
          <p:cNvPr id="4" name="Slide Number Placeholder 3"/>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66B84A-9712-E24D-A27B-A0FA993B98F4}" type="datetime1">
              <a:rPr lang="en-US" smtClean="0"/>
              <a:pPr/>
              <a:t>8/18/14</a:t>
            </a:fld>
            <a:endParaRPr lang="en-US"/>
          </a:p>
        </p:txBody>
      </p:sp>
      <p:sp>
        <p:nvSpPr>
          <p:cNvPr id="6" name="Footer Placeholder 5"/>
          <p:cNvSpPr>
            <a:spLocks noGrp="1"/>
          </p:cNvSpPr>
          <p:nvPr>
            <p:ph type="ftr" sz="quarter" idx="11"/>
          </p:nvPr>
        </p:nvSpPr>
        <p:spPr/>
        <p:txBody>
          <a:bodyPr/>
          <a:lstStyle/>
          <a:p>
            <a:r>
              <a:rPr lang="en-US" smtClean="0"/>
              <a:t>Pat Oglesby newrevenue.org FTA 2014</a:t>
            </a:r>
            <a:endParaRPr lang="en-US"/>
          </a:p>
        </p:txBody>
      </p:sp>
      <p:sp>
        <p:nvSpPr>
          <p:cNvPr id="7" name="Slide Number Placeholder 6"/>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554C1F-1226-8E4E-8644-C5031C987A93}" type="datetime1">
              <a:rPr lang="en-US" smtClean="0"/>
              <a:pPr/>
              <a:t>8/18/14</a:t>
            </a:fld>
            <a:endParaRPr lang="en-US"/>
          </a:p>
        </p:txBody>
      </p:sp>
      <p:sp>
        <p:nvSpPr>
          <p:cNvPr id="6" name="Footer Placeholder 5"/>
          <p:cNvSpPr>
            <a:spLocks noGrp="1"/>
          </p:cNvSpPr>
          <p:nvPr>
            <p:ph type="ftr" sz="quarter" idx="11"/>
          </p:nvPr>
        </p:nvSpPr>
        <p:spPr/>
        <p:txBody>
          <a:bodyPr/>
          <a:lstStyle/>
          <a:p>
            <a:r>
              <a:rPr lang="en-US" smtClean="0"/>
              <a:t>Pat Oglesby newrevenue.org FTA 2014</a:t>
            </a:r>
            <a:endParaRPr lang="en-US"/>
          </a:p>
        </p:txBody>
      </p:sp>
      <p:sp>
        <p:nvSpPr>
          <p:cNvPr id="7" name="Slide Number Placeholder 6"/>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17272-EB56-6F41-9962-AE5214A7AC74}" type="datetime1">
              <a:rPr lang="en-US" smtClean="0"/>
              <a:pPr/>
              <a:t>8/18/14</a:t>
            </a:fld>
            <a:endParaRPr lang="en-US"/>
          </a:p>
        </p:txBody>
      </p:sp>
      <p:sp>
        <p:nvSpPr>
          <p:cNvPr id="5" name="Footer Placeholder 4"/>
          <p:cNvSpPr>
            <a:spLocks noGrp="1"/>
          </p:cNvSpPr>
          <p:nvPr>
            <p:ph type="ftr" sz="quarter" idx="11"/>
          </p:nvPr>
        </p:nvSpPr>
        <p:spPr/>
        <p:txBody>
          <a:bodyPr/>
          <a:lstStyle/>
          <a:p>
            <a:r>
              <a:rPr lang="en-US" smtClean="0"/>
              <a:t>Pat Oglesby newrevenue.org FTA 2014</a:t>
            </a:r>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E59296-1871-2E4F-9778-EDB395864B8B}" type="datetime1">
              <a:rPr lang="en-US" smtClean="0"/>
              <a:pPr/>
              <a:t>8/18/14</a:t>
            </a:fld>
            <a:endParaRPr lang="en-US"/>
          </a:p>
        </p:txBody>
      </p:sp>
      <p:sp>
        <p:nvSpPr>
          <p:cNvPr id="5" name="Footer Placeholder 4"/>
          <p:cNvSpPr>
            <a:spLocks noGrp="1"/>
          </p:cNvSpPr>
          <p:nvPr>
            <p:ph type="ftr" sz="quarter" idx="11"/>
          </p:nvPr>
        </p:nvSpPr>
        <p:spPr/>
        <p:txBody>
          <a:bodyPr/>
          <a:lstStyle/>
          <a:p>
            <a:r>
              <a:rPr lang="en-US" smtClean="0"/>
              <a:t>Pat Oglesby newrevenue.org FTA 2014</a:t>
            </a:r>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EFB4A0-0F08-D44E-B707-9D2195BB3F2D}" type="datetime1">
              <a:rPr lang="en-US" smtClean="0"/>
              <a:pPr/>
              <a:t>8/18/14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Pat Oglesby newrevenue.org FTA 2014</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F89C9-B226-2249-BA98-02F5B6DF17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newrevenu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6.xml"/><Relationship Id="rId3" Type="http://schemas.openxmlformats.org/officeDocument/2006/relationships/oleObject" Target="Macintosh%20HD:To%20do.docx!OLE_LINK4" TargetMode="Externa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6.xml"/><Relationship Id="rId3" Type="http://schemas.openxmlformats.org/officeDocument/2006/relationships/oleObject" Target="Document15!OLE_LINK2"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hyperlink" Target="http://evan-mills.com/energy-associates/Indoor_files/420-HSU-Talk-abbreviated.pdf" TargetMode="External"/><Relationship Id="rId4"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7.xml"/><Relationship Id="rId3" Type="http://schemas.openxmlformats.org/officeDocument/2006/relationships/oleObject" Target="Document12!OLE_LINK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po@newrevenue.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066800"/>
            <a:ext cx="7772400" cy="1470025"/>
          </a:xfrm>
        </p:spPr>
        <p:txBody>
          <a:bodyPr>
            <a:normAutofit/>
          </a:bodyPr>
          <a:lstStyle/>
          <a:p>
            <a:r>
              <a:rPr lang="en-US" sz="4000" dirty="0" smtClean="0">
                <a:latin typeface="+mn-lt"/>
                <a:ea typeface="+mn-ea"/>
                <a:cs typeface="+mn-cs"/>
              </a:rPr>
              <a:t>Marijuana Revenue</a:t>
            </a:r>
            <a:endParaRPr lang="en-US" sz="4000" dirty="0">
              <a:latin typeface="+mn-lt"/>
              <a:ea typeface="+mn-ea"/>
              <a:cs typeface="+mn-cs"/>
            </a:endParaRPr>
          </a:p>
        </p:txBody>
      </p:sp>
      <p:sp>
        <p:nvSpPr>
          <p:cNvPr id="3" name="Subtitle 2"/>
          <p:cNvSpPr>
            <a:spLocks noGrp="1"/>
          </p:cNvSpPr>
          <p:nvPr>
            <p:ph type="subTitle" idx="1"/>
          </p:nvPr>
        </p:nvSpPr>
        <p:spPr>
          <a:xfrm>
            <a:off x="1371600" y="2536825"/>
            <a:ext cx="6400800" cy="1752600"/>
          </a:xfrm>
        </p:spPr>
        <p:txBody>
          <a:bodyPr>
            <a:normAutofit/>
          </a:bodyPr>
          <a:lstStyle/>
          <a:p>
            <a:r>
              <a:rPr lang="en-US" dirty="0" smtClean="0">
                <a:solidFill>
                  <a:schemeClr val="tx1"/>
                </a:solidFill>
              </a:rPr>
              <a:t>Pat Oglesby </a:t>
            </a:r>
          </a:p>
          <a:p>
            <a:r>
              <a:rPr lang="en-US" dirty="0" smtClean="0">
                <a:solidFill>
                  <a:schemeClr val="tx1"/>
                </a:solidFill>
                <a:hlinkClick r:id="rId3"/>
              </a:rPr>
              <a:t>newrevenue.org</a:t>
            </a:r>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p:txBody>
      </p:sp>
      <p:sp>
        <p:nvSpPr>
          <p:cNvPr id="5" name="TextBox 4"/>
          <p:cNvSpPr txBox="1"/>
          <p:nvPr/>
        </p:nvSpPr>
        <p:spPr>
          <a:xfrm>
            <a:off x="3276600" y="4800600"/>
            <a:ext cx="2819400" cy="461665"/>
          </a:xfrm>
          <a:prstGeom prst="rect">
            <a:avLst/>
          </a:prstGeom>
          <a:noFill/>
        </p:spPr>
        <p:txBody>
          <a:bodyPr wrap="square" rtlCol="0">
            <a:spAutoFit/>
          </a:bodyPr>
          <a:lstStyle/>
          <a:p>
            <a:r>
              <a:rPr lang="en-US" sz="2400" dirty="0" smtClean="0"/>
              <a:t>FTA August 18, 2014</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Pat Oglesby newrevenue.org FTA 2014</a:t>
            </a:r>
            <a:endParaRPr lang="en-US"/>
          </a:p>
        </p:txBody>
      </p:sp>
      <p:pic>
        <p:nvPicPr>
          <p:cNvPr id="5" name="Picture 4"/>
          <p:cNvPicPr>
            <a:picLocks noChangeAspect="1"/>
          </p:cNvPicPr>
          <p:nvPr/>
        </p:nvPicPr>
        <p:blipFill>
          <a:blip r:embed="rId2"/>
          <a:stretch>
            <a:fillRect/>
          </a:stretch>
        </p:blipFill>
        <p:spPr>
          <a:xfrm>
            <a:off x="2559050" y="508000"/>
            <a:ext cx="4025900" cy="5842000"/>
          </a:xfrm>
          <a:prstGeom prst="rect">
            <a:avLst/>
          </a:prstGeom>
        </p:spPr>
      </p:pic>
      <p:pic>
        <p:nvPicPr>
          <p:cNvPr id="6" name="Picture 5"/>
          <p:cNvPicPr/>
          <p:nvPr/>
        </p:nvPicPr>
        <p:blipFill>
          <a:blip r:embed="rId3"/>
          <a:srcRect/>
          <a:stretch>
            <a:fillRect/>
          </a:stretch>
        </p:blipFill>
        <p:spPr bwMode="auto">
          <a:xfrm>
            <a:off x="2286000" y="4873608"/>
            <a:ext cx="5486400" cy="908016"/>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71600" y="2819400"/>
            <a:ext cx="6591300" cy="3200400"/>
          </a:xfrm>
          <a:prstGeom prst="rect">
            <a:avLst/>
          </a:prstGeom>
        </p:spPr>
      </p:pic>
      <p:sp>
        <p:nvSpPr>
          <p:cNvPr id="6" name="Rectangle 5"/>
          <p:cNvSpPr/>
          <p:nvPr/>
        </p:nvSpPr>
        <p:spPr>
          <a:xfrm>
            <a:off x="1676400" y="1794301"/>
            <a:ext cx="5943600" cy="954107"/>
          </a:xfrm>
          <a:prstGeom prst="rect">
            <a:avLst/>
          </a:prstGeom>
        </p:spPr>
        <p:txBody>
          <a:bodyPr wrap="square">
            <a:spAutoFit/>
          </a:bodyPr>
          <a:lstStyle/>
          <a:p>
            <a:r>
              <a:rPr lang="en-US" sz="2800" dirty="0" smtClean="0"/>
              <a:t>Oakland, CA, July 21, 2009: 1.8 percent of gross receipts</a:t>
            </a:r>
          </a:p>
        </p:txBody>
      </p:sp>
      <p:sp>
        <p:nvSpPr>
          <p:cNvPr id="7" name="Title 6"/>
          <p:cNvSpPr>
            <a:spLocks noGrp="1"/>
          </p:cNvSpPr>
          <p:nvPr>
            <p:ph type="title"/>
          </p:nvPr>
        </p:nvSpPr>
        <p:spPr>
          <a:xfrm>
            <a:off x="457200" y="651301"/>
            <a:ext cx="8229600" cy="1143000"/>
          </a:xfrm>
        </p:spPr>
        <p:txBody>
          <a:bodyPr/>
          <a:lstStyle/>
          <a:p>
            <a:r>
              <a:rPr lang="en-US" dirty="0" smtClean="0"/>
              <a:t>First U.S. marijuana tax</a:t>
            </a:r>
            <a:endParaRPr lang="en-US" dirty="0"/>
          </a:p>
        </p:txBody>
      </p:sp>
      <p:sp>
        <p:nvSpPr>
          <p:cNvPr id="5" name="Footer Placeholder 4"/>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a:t>
            </a:r>
            <a:endParaRPr lang="en-US" dirty="0"/>
          </a:p>
        </p:txBody>
      </p:sp>
      <p:sp>
        <p:nvSpPr>
          <p:cNvPr id="3" name="Content Placeholder 2"/>
          <p:cNvSpPr>
            <a:spLocks noGrp="1"/>
          </p:cNvSpPr>
          <p:nvPr>
            <p:ph idx="1"/>
          </p:nvPr>
        </p:nvSpPr>
        <p:spPr/>
        <p:txBody>
          <a:bodyPr/>
          <a:lstStyle/>
          <a:p>
            <a:r>
              <a:rPr lang="en-US" dirty="0" smtClean="0"/>
              <a:t>Lots of bills</a:t>
            </a:r>
          </a:p>
          <a:p>
            <a:r>
              <a:rPr lang="en-US" dirty="0" smtClean="0"/>
              <a:t>November: Oregon and Alaska vote</a:t>
            </a:r>
          </a:p>
          <a:p>
            <a:r>
              <a:rPr lang="en-US" dirty="0" smtClean="0"/>
              <a:t>Vermont legislative study</a:t>
            </a:r>
          </a:p>
          <a:p>
            <a:r>
              <a:rPr lang="en-US" dirty="0" smtClean="0"/>
              <a:t>California Lt. Gov. Blue Ribbon Commission</a:t>
            </a:r>
          </a:p>
          <a:p>
            <a:endParaRPr lang="en-US" dirty="0"/>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Questions for marijuana tax</a:t>
            </a:r>
            <a:endParaRPr lang="en-US" dirty="0"/>
          </a:p>
        </p:txBody>
      </p:sp>
      <p:sp>
        <p:nvSpPr>
          <p:cNvPr id="12" name="Footer Placeholder 11"/>
          <p:cNvSpPr>
            <a:spLocks noGrp="1"/>
          </p:cNvSpPr>
          <p:nvPr>
            <p:ph type="ftr" sz="quarter" idx="11"/>
          </p:nvPr>
        </p:nvSpPr>
        <p:spPr/>
        <p:txBody>
          <a:bodyPr/>
          <a:lstStyle/>
          <a:p>
            <a:r>
              <a:rPr lang="en-US" smtClean="0"/>
              <a:t>Pat Oglesby newrevenue.org FTA 2014</a:t>
            </a:r>
            <a:endParaRPr lang="en-US"/>
          </a:p>
        </p:txBody>
      </p:sp>
      <p:sp>
        <p:nvSpPr>
          <p:cNvPr id="11" name="Content Placeholder 10"/>
          <p:cNvSpPr>
            <a:spLocks noGrp="1"/>
          </p:cNvSpPr>
          <p:nvPr>
            <p:ph idx="4294967295"/>
          </p:nvPr>
        </p:nvSpPr>
        <p:spPr>
          <a:xfrm>
            <a:off x="2209800" y="1493838"/>
            <a:ext cx="6934200" cy="5364162"/>
          </a:xfrm>
        </p:spPr>
        <p:txBody>
          <a:bodyPr>
            <a:normAutofit/>
          </a:bodyPr>
          <a:lstStyle/>
          <a:p>
            <a:r>
              <a:rPr lang="en-US" sz="4000" dirty="0" smtClean="0"/>
              <a:t>What base?</a:t>
            </a:r>
          </a:p>
          <a:p>
            <a:r>
              <a:rPr lang="en-US" sz="4000" dirty="0" smtClean="0"/>
              <a:t>Where collected?</a:t>
            </a:r>
          </a:p>
          <a:p>
            <a:r>
              <a:rPr lang="en-US" sz="4000" dirty="0" smtClean="0"/>
              <a:t>What exceptions?</a:t>
            </a:r>
          </a:p>
          <a:p>
            <a:r>
              <a:rPr lang="en-US" sz="4000" dirty="0" smtClean="0"/>
              <a:t>How much tax?</a:t>
            </a:r>
          </a:p>
          <a:p>
            <a:r>
              <a:rPr lang="en-US" sz="4000" dirty="0" smtClean="0"/>
              <a:t>What enforcement?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base?</a:t>
            </a:r>
            <a:endParaRPr lang="en-US" dirty="0"/>
          </a:p>
        </p:txBody>
      </p:sp>
      <p:sp>
        <p:nvSpPr>
          <p:cNvPr id="3" name="Content Placeholder 2"/>
          <p:cNvSpPr>
            <a:spLocks noGrp="1"/>
          </p:cNvSpPr>
          <p:nvPr>
            <p:ph idx="1"/>
          </p:nvPr>
        </p:nvSpPr>
        <p:spPr/>
        <p:txBody>
          <a:bodyPr/>
          <a:lstStyle/>
          <a:p>
            <a:r>
              <a:rPr lang="en-US" dirty="0" smtClean="0"/>
              <a:t>Potency (THC) ≈ tar or nicotine </a:t>
            </a:r>
          </a:p>
          <a:p>
            <a:r>
              <a:rPr lang="en-US" dirty="0" smtClean="0"/>
              <a:t>Price</a:t>
            </a:r>
          </a:p>
          <a:p>
            <a:r>
              <a:rPr lang="en-US" dirty="0" smtClean="0"/>
              <a:t>Weight		</a:t>
            </a:r>
          </a:p>
          <a:p>
            <a:r>
              <a:rPr lang="en-US" dirty="0" smtClean="0"/>
              <a:t>Hothouse electricity	</a:t>
            </a:r>
          </a:p>
          <a:p>
            <a:r>
              <a:rPr lang="en-US" dirty="0" smtClean="0"/>
              <a:t>Property taxes:  Plants or Square feet</a:t>
            </a:r>
          </a:p>
          <a:p>
            <a:r>
              <a:rPr lang="en-US" dirty="0" smtClean="0"/>
              <a:t>Or/and . . . State monopoly sales</a:t>
            </a:r>
            <a:endParaRPr lang="en-US" dirty="0"/>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THC </a:t>
            </a:r>
            <a:r>
              <a:rPr lang="en-US" dirty="0" smtClean="0"/>
              <a:t>potency?</a:t>
            </a:r>
            <a:endParaRPr lang="en-US" dirty="0"/>
          </a:p>
        </p:txBody>
      </p:sp>
      <p:pic>
        <p:nvPicPr>
          <p:cNvPr id="3" name="Picture 2"/>
          <p:cNvPicPr>
            <a:picLocks noChangeAspect="1"/>
          </p:cNvPicPr>
          <p:nvPr/>
        </p:nvPicPr>
        <p:blipFill>
          <a:blip r:embed="rId3"/>
          <a:stretch>
            <a:fillRect/>
          </a:stretch>
        </p:blipFill>
        <p:spPr>
          <a:xfrm>
            <a:off x="3769748" y="1417638"/>
            <a:ext cx="4500104" cy="3294153"/>
          </a:xfrm>
          <a:prstGeom prst="rect">
            <a:avLst/>
          </a:prstGeom>
        </p:spPr>
      </p:pic>
      <p:sp>
        <p:nvSpPr>
          <p:cNvPr id="4" name="Footer Placeholder 3"/>
          <p:cNvSpPr>
            <a:spLocks noGrp="1"/>
          </p:cNvSpPr>
          <p:nvPr>
            <p:ph type="ftr" sz="quarter" idx="11"/>
          </p:nvPr>
        </p:nvSpPr>
        <p:spPr/>
        <p:txBody>
          <a:bodyPr/>
          <a:lstStyle/>
          <a:p>
            <a:r>
              <a:rPr lang="en-US" smtClean="0"/>
              <a:t>Pat Oglesby newrevenue.org FTA 2014</a:t>
            </a:r>
            <a:endParaRPr lang="en-US"/>
          </a:p>
        </p:txBody>
      </p:sp>
      <p:pic>
        <p:nvPicPr>
          <p:cNvPr id="5" name="Picture 4"/>
          <p:cNvPicPr>
            <a:picLocks noChangeAspect="1"/>
          </p:cNvPicPr>
          <p:nvPr/>
        </p:nvPicPr>
        <p:blipFill>
          <a:blip r:embed="rId4"/>
          <a:stretch>
            <a:fillRect/>
          </a:stretch>
        </p:blipFill>
        <p:spPr>
          <a:xfrm>
            <a:off x="1104900" y="2824842"/>
            <a:ext cx="4457700" cy="271870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a:t>
            </a:r>
            <a:r>
              <a:rPr lang="en-US" dirty="0" smtClean="0"/>
              <a:t> THC base?</a:t>
            </a:r>
            <a:endParaRPr lang="en-US" dirty="0"/>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5219700"/>
          </a:xfrm>
          <a:prstGeom prst="rect">
            <a:avLst/>
          </a:prstGeom>
        </p:spPr>
      </p:pic>
      <p:sp>
        <p:nvSpPr>
          <p:cNvPr id="4" name="Rectangle 3"/>
          <p:cNvSpPr/>
          <p:nvPr/>
        </p:nvSpPr>
        <p:spPr>
          <a:xfrm>
            <a:off x="2819400" y="5550932"/>
            <a:ext cx="2659702" cy="369332"/>
          </a:xfrm>
          <a:prstGeom prst="rect">
            <a:avLst/>
          </a:prstGeom>
        </p:spPr>
        <p:txBody>
          <a:bodyPr wrap="none">
            <a:spAutoFit/>
          </a:bodyPr>
          <a:lstStyle/>
          <a:p>
            <a:r>
              <a:rPr lang="en-US" dirty="0" smtClean="0"/>
              <a:t>Dale </a:t>
            </a:r>
            <a:r>
              <a:rPr lang="en-US" dirty="0" err="1" smtClean="0"/>
              <a:t>Gieringer</a:t>
            </a:r>
            <a:r>
              <a:rPr lang="en-US" dirty="0" smtClean="0"/>
              <a:t>, CA NORML</a:t>
            </a:r>
            <a:endParaRPr lang="en-US" dirty="0"/>
          </a:p>
        </p:txBody>
      </p:sp>
      <p:sp>
        <p:nvSpPr>
          <p:cNvPr id="6" name="Footer Placeholder 5"/>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213350"/>
            <a:ext cx="8229600" cy="1143000"/>
          </a:xfrm>
        </p:spPr>
        <p:txBody>
          <a:bodyPr/>
          <a:lstStyle/>
          <a:p>
            <a:r>
              <a:rPr lang="en-US" sz="3200" dirty="0" smtClean="0"/>
              <a:t>BOTEC</a:t>
            </a:r>
            <a:r>
              <a:rPr lang="en-US" dirty="0" smtClean="0"/>
              <a:t> </a:t>
            </a:r>
            <a:endParaRPr lang="en-US" dirty="0"/>
          </a:p>
        </p:txBody>
      </p:sp>
      <p:sp>
        <p:nvSpPr>
          <p:cNvPr id="2" name="Footer Placeholder 1"/>
          <p:cNvSpPr>
            <a:spLocks noGrp="1"/>
          </p:cNvSpPr>
          <p:nvPr>
            <p:ph type="ftr" sz="quarter" idx="11"/>
          </p:nvPr>
        </p:nvSpPr>
        <p:spPr/>
        <p:txBody>
          <a:bodyPr/>
          <a:lstStyle/>
          <a:p>
            <a:r>
              <a:rPr lang="en-US" smtClean="0"/>
              <a:t>Pat Oglesby newrevenue.org FTA 2014</a:t>
            </a:r>
            <a:endParaRPr lang="en-US"/>
          </a:p>
        </p:txBody>
      </p:sp>
      <p:graphicFrame>
        <p:nvGraphicFramePr>
          <p:cNvPr id="439298" name="Object 2"/>
          <p:cNvGraphicFramePr>
            <a:graphicFrameLocks noChangeAspect="1"/>
          </p:cNvGraphicFramePr>
          <p:nvPr/>
        </p:nvGraphicFramePr>
        <p:xfrm>
          <a:off x="990600" y="914400"/>
          <a:ext cx="7391400" cy="4343400"/>
        </p:xfrm>
        <a:graphic>
          <a:graphicData uri="http://schemas.openxmlformats.org/presentationml/2006/ole">
            <p:oleObj spid="_x0000_s439298" name="Document" r:id="rId3" imgW="5486400" imgH="1346200" progId="Word.Document.12">
              <p:link updateAutomatic="1"/>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Diagram 3"/>
          <p:cNvGraphicFramePr/>
          <p:nvPr/>
        </p:nvGraphicFramePr>
        <p:xfrm>
          <a:off x="1524000" y="1397000"/>
          <a:ext cx="6553200" cy="46228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457200" y="533400"/>
            <a:ext cx="8229600" cy="884238"/>
          </a:xfrm>
        </p:spPr>
        <p:txBody>
          <a:bodyPr>
            <a:normAutofit fontScale="90000"/>
          </a:bodyPr>
          <a:lstStyle/>
          <a:p>
            <a:r>
              <a:rPr lang="en-US" dirty="0" smtClean="0"/>
              <a:t>Liquid or wax – Use potency?</a:t>
            </a:r>
            <a:br>
              <a:rPr lang="en-US" dirty="0" smtClean="0"/>
            </a:br>
            <a:endParaRPr lang="en-US" dirty="0"/>
          </a:p>
        </p:txBody>
      </p:sp>
      <p:sp>
        <p:nvSpPr>
          <p:cNvPr id="7" name="Footer Placeholder 6"/>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lstStyle/>
          <a:p>
            <a:r>
              <a:rPr lang="en-US" dirty="0" smtClean="0"/>
              <a:t>Ad valorem base?</a:t>
            </a:r>
            <a:endParaRPr lang="en-US" dirty="0"/>
          </a:p>
        </p:txBody>
      </p:sp>
      <p:sp>
        <p:nvSpPr>
          <p:cNvPr id="3" name="TextBox 2"/>
          <p:cNvSpPr txBox="1"/>
          <p:nvPr/>
        </p:nvSpPr>
        <p:spPr>
          <a:xfrm>
            <a:off x="1219200" y="1840389"/>
            <a:ext cx="4557658" cy="2616101"/>
          </a:xfrm>
          <a:prstGeom prst="rect">
            <a:avLst/>
          </a:prstGeom>
          <a:noFill/>
        </p:spPr>
        <p:txBody>
          <a:bodyPr wrap="none" rtlCol="0">
            <a:spAutoFit/>
          </a:bodyPr>
          <a:lstStyle/>
          <a:p>
            <a:pPr>
              <a:buFont typeface="Arial"/>
              <a:buChar char="•"/>
            </a:pPr>
            <a:r>
              <a:rPr lang="en-US" sz="3200" dirty="0" smtClean="0"/>
              <a:t> Price ≈ proxy for potency</a:t>
            </a:r>
          </a:p>
          <a:p>
            <a:pPr>
              <a:buFont typeface="Arial"/>
              <a:buChar char="•"/>
            </a:pPr>
            <a:r>
              <a:rPr lang="en-US" sz="3200" dirty="0" smtClean="0"/>
              <a:t> Don’t need indexing</a:t>
            </a:r>
          </a:p>
          <a:p>
            <a:pPr>
              <a:buFont typeface="Arial"/>
              <a:buChar char="•"/>
            </a:pPr>
            <a:r>
              <a:rPr lang="en-US" sz="3200" dirty="0" smtClean="0"/>
              <a:t> No new equipment</a:t>
            </a:r>
          </a:p>
          <a:p>
            <a:pPr>
              <a:buFont typeface="Arial"/>
              <a:buChar char="•"/>
            </a:pPr>
            <a:r>
              <a:rPr lang="en-US" sz="3200" dirty="0" smtClean="0"/>
              <a:t> But need 3d party price</a:t>
            </a:r>
          </a:p>
          <a:p>
            <a:pPr marL="342900" indent="-342900"/>
            <a:endParaRPr lang="en-US" dirty="0" smtClean="0"/>
          </a:p>
          <a:p>
            <a:pPr marL="342900" indent="-342900">
              <a:buAutoNum type="arabicPeriod"/>
            </a:pPr>
            <a:endParaRPr lang="en-US" dirty="0"/>
          </a:p>
        </p:txBody>
      </p:sp>
      <p:pic>
        <p:nvPicPr>
          <p:cNvPr id="4" name="Picture 3"/>
          <p:cNvPicPr>
            <a:picLocks noChangeAspect="1"/>
          </p:cNvPicPr>
          <p:nvPr/>
        </p:nvPicPr>
        <p:blipFill>
          <a:blip r:embed="rId3"/>
          <a:stretch>
            <a:fillRect/>
          </a:stretch>
        </p:blipFill>
        <p:spPr>
          <a:xfrm>
            <a:off x="6400800" y="1840389"/>
            <a:ext cx="2286000" cy="3998278"/>
          </a:xfrm>
          <a:prstGeom prst="rect">
            <a:avLst/>
          </a:prstGeom>
        </p:spPr>
      </p:pic>
      <p:sp>
        <p:nvSpPr>
          <p:cNvPr id="5" name="Footer Placeholder 4"/>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295400" y="1219200"/>
            <a:ext cx="6477000" cy="3816429"/>
          </a:xfrm>
          <a:prstGeom prst="rect">
            <a:avLst/>
          </a:prstGeom>
        </p:spPr>
        <p:txBody>
          <a:bodyPr wrap="square">
            <a:spAutoFit/>
          </a:bodyPr>
          <a:lstStyle/>
          <a:p>
            <a:pPr>
              <a:buFont typeface="Arial"/>
              <a:buChar char="•"/>
            </a:pPr>
            <a:r>
              <a:rPr lang="en-US" sz="3200" dirty="0" smtClean="0"/>
              <a:t>??</a:t>
            </a:r>
            <a:r>
              <a:rPr lang="en-US" sz="3200" dirty="0" smtClean="0"/>
              <a:t>: </a:t>
            </a:r>
            <a:r>
              <a:rPr lang="en-US" sz="3200" dirty="0" smtClean="0"/>
              <a:t>Wholesale tax on vertically integrated company </a:t>
            </a:r>
            <a:endParaRPr lang="en-US" sz="3200" dirty="0" smtClean="0"/>
          </a:p>
          <a:p>
            <a:pPr>
              <a:buFont typeface="Arial"/>
              <a:buChar char="•"/>
            </a:pPr>
            <a:r>
              <a:rPr lang="en-US" sz="3200" dirty="0" smtClean="0"/>
              <a:t>??</a:t>
            </a:r>
            <a:r>
              <a:rPr lang="en-US" sz="3200" dirty="0" smtClean="0"/>
              <a:t>: </a:t>
            </a:r>
            <a:r>
              <a:rPr lang="en-US" sz="3200" dirty="0" err="1" smtClean="0"/>
              <a:t>Craigslist</a:t>
            </a:r>
            <a:r>
              <a:rPr lang="en-US" sz="3200" dirty="0" smtClean="0"/>
              <a:t>: “Be 21 or older and </a:t>
            </a:r>
            <a:r>
              <a:rPr lang="en-US" sz="3200" b="1" dirty="0" smtClean="0"/>
              <a:t>receive a gift </a:t>
            </a:r>
            <a:r>
              <a:rPr lang="en-US" sz="3200" dirty="0" smtClean="0"/>
              <a:t>of 3 grams of marijuana (free) with a $30 purchase of glass, tobacco or related item not marijuana.” </a:t>
            </a:r>
          </a:p>
          <a:p>
            <a:endParaRPr lang="en-US" dirty="0" smtClean="0"/>
          </a:p>
        </p:txBody>
      </p:sp>
      <p:sp>
        <p:nvSpPr>
          <p:cNvPr id="5" name="Title 4"/>
          <p:cNvSpPr>
            <a:spLocks noGrp="1"/>
          </p:cNvSpPr>
          <p:nvPr>
            <p:ph type="title"/>
          </p:nvPr>
        </p:nvSpPr>
        <p:spPr/>
        <p:txBody>
          <a:bodyPr/>
          <a:lstStyle/>
          <a:p>
            <a:r>
              <a:rPr lang="en-US" dirty="0" smtClean="0"/>
              <a:t>3d Party price?</a:t>
            </a:r>
            <a:endParaRPr lang="en-US" dirty="0"/>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 base?</a:t>
            </a:r>
            <a:endParaRPr lang="en-US" dirty="0"/>
          </a:p>
        </p:txBody>
      </p:sp>
      <p:sp>
        <p:nvSpPr>
          <p:cNvPr id="3" name="Rectangle 2"/>
          <p:cNvSpPr/>
          <p:nvPr/>
        </p:nvSpPr>
        <p:spPr>
          <a:xfrm>
            <a:off x="762000" y="1690062"/>
            <a:ext cx="4572000" cy="2554545"/>
          </a:xfrm>
          <a:prstGeom prst="rect">
            <a:avLst/>
          </a:prstGeom>
        </p:spPr>
        <p:txBody>
          <a:bodyPr>
            <a:spAutoFit/>
          </a:bodyPr>
          <a:lstStyle/>
          <a:p>
            <a:pPr>
              <a:buFont typeface="Arial"/>
              <a:buChar char="•"/>
            </a:pPr>
            <a:r>
              <a:rPr lang="en-US" sz="4000" dirty="0" smtClean="0"/>
              <a:t>Weight base would encourage high potency. </a:t>
            </a:r>
          </a:p>
          <a:p>
            <a:endParaRPr lang="en-US" sz="4000" dirty="0" smtClean="0"/>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pic>
        <p:nvPicPr>
          <p:cNvPr id="6" name="Picture 5"/>
          <p:cNvPicPr>
            <a:picLocks noChangeAspect="1"/>
          </p:cNvPicPr>
          <p:nvPr/>
        </p:nvPicPr>
        <p:blipFill>
          <a:blip r:embed="rId4"/>
          <a:stretch>
            <a:fillRect/>
          </a:stretch>
        </p:blipFill>
        <p:spPr>
          <a:xfrm>
            <a:off x="2438400" y="4860161"/>
            <a:ext cx="2328399" cy="1036845"/>
          </a:xfrm>
          <a:prstGeom prst="rect">
            <a:avLst/>
          </a:prstGeom>
        </p:spPr>
      </p:pic>
      <p:pic>
        <p:nvPicPr>
          <p:cNvPr id="7" name="Picture 6"/>
          <p:cNvPicPr>
            <a:picLocks noChangeAspect="1"/>
          </p:cNvPicPr>
          <p:nvPr/>
        </p:nvPicPr>
        <p:blipFill>
          <a:blip r:embed="rId5"/>
          <a:stretch>
            <a:fillRect/>
          </a:stretch>
        </p:blipFill>
        <p:spPr>
          <a:xfrm>
            <a:off x="2971800" y="3276600"/>
            <a:ext cx="2362200" cy="1250951"/>
          </a:xfrm>
          <a:prstGeom prst="rect">
            <a:avLst/>
          </a:prstGeom>
        </p:spPr>
      </p:pic>
      <p:sp>
        <p:nvSpPr>
          <p:cNvPr id="8" name="Footer Placeholder 7"/>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 taxed more than trim?</a:t>
            </a:r>
            <a:endParaRPr lang="en-US" dirty="0"/>
          </a:p>
        </p:txBody>
      </p:sp>
      <p:graphicFrame>
        <p:nvGraphicFramePr>
          <p:cNvPr id="361474" name="Object 2"/>
          <p:cNvGraphicFramePr>
            <a:graphicFrameLocks noChangeAspect="1"/>
          </p:cNvGraphicFramePr>
          <p:nvPr/>
        </p:nvGraphicFramePr>
        <p:xfrm>
          <a:off x="1600200" y="1676400"/>
          <a:ext cx="6178163" cy="4675188"/>
        </p:xfrm>
        <a:graphic>
          <a:graphicData uri="http://schemas.openxmlformats.org/presentationml/2006/ole">
            <p:oleObj spid="_x0000_s364546" name="Document" r:id="rId3" imgW="5486400" imgH="4381500" progId="Word.Document.12">
              <p:link updateAutomatic="1"/>
            </p:oleObj>
          </a:graphicData>
        </a:graphic>
      </p:graphicFrame>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22350" y="1263650"/>
            <a:ext cx="7099300" cy="5092700"/>
          </a:xfrm>
          <a:prstGeom prst="rect">
            <a:avLst/>
          </a:prstGeom>
        </p:spPr>
      </p:pic>
      <p:sp>
        <p:nvSpPr>
          <p:cNvPr id="4" name="Title 3"/>
          <p:cNvSpPr>
            <a:spLocks noGrp="1"/>
          </p:cNvSpPr>
          <p:nvPr>
            <p:ph type="title"/>
          </p:nvPr>
        </p:nvSpPr>
        <p:spPr/>
        <p:txBody>
          <a:bodyPr/>
          <a:lstStyle/>
          <a:p>
            <a:r>
              <a:rPr lang="en-US" dirty="0" smtClean="0"/>
              <a:t>Hothouse electricity base</a:t>
            </a:r>
            <a:endParaRPr lang="en-US" dirty="0"/>
          </a:p>
        </p:txBody>
      </p:sp>
      <p:sp>
        <p:nvSpPr>
          <p:cNvPr id="3" name="Footer Placeholder 2"/>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00200" y="6225064"/>
            <a:ext cx="5562600" cy="276999"/>
          </a:xfrm>
          <a:prstGeom prst="rect">
            <a:avLst/>
          </a:prstGeom>
        </p:spPr>
        <p:txBody>
          <a:bodyPr wrap="square">
            <a:spAutoFit/>
          </a:bodyPr>
          <a:lstStyle/>
          <a:p>
            <a:r>
              <a:rPr lang="en-US" sz="1200" dirty="0" smtClean="0">
                <a:hlinkClick r:id="rId3"/>
              </a:rPr>
              <a:t>http://evan-mills.com/energy-associates/Indoor_files/420-HSU-Talk-abbreviated.pdf</a:t>
            </a:r>
            <a:endParaRPr lang="en-US" sz="1200" dirty="0" smtClean="0"/>
          </a:p>
        </p:txBody>
      </p:sp>
      <p:pic>
        <p:nvPicPr>
          <p:cNvPr id="3" name="Picture 2"/>
          <p:cNvPicPr>
            <a:picLocks noChangeAspect="1"/>
          </p:cNvPicPr>
          <p:nvPr/>
        </p:nvPicPr>
        <p:blipFill>
          <a:blip r:embed="rId4"/>
          <a:stretch>
            <a:fillRect/>
          </a:stretch>
        </p:blipFill>
        <p:spPr>
          <a:xfrm>
            <a:off x="1066800" y="533400"/>
            <a:ext cx="7239000" cy="5400772"/>
          </a:xfrm>
          <a:prstGeom prst="rect">
            <a:avLst/>
          </a:prstGeom>
        </p:spPr>
      </p:pic>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351234" name="Object 2"/>
          <p:cNvGraphicFramePr>
            <a:graphicFrameLocks noChangeAspect="1"/>
          </p:cNvGraphicFramePr>
          <p:nvPr/>
        </p:nvGraphicFramePr>
        <p:xfrm>
          <a:off x="1219200" y="685800"/>
          <a:ext cx="6553200" cy="5105400"/>
        </p:xfrm>
        <a:graphic>
          <a:graphicData uri="http://schemas.openxmlformats.org/presentationml/2006/ole">
            <p:oleObj spid="_x0000_s351234" name="Document" r:id="rId3" imgW="5486400" imgH="4114800" progId="Word.Document.12">
              <p:link updateAutomatic="1"/>
            </p:oleObj>
          </a:graphicData>
        </a:graphic>
      </p:graphicFrame>
      <p:sp>
        <p:nvSpPr>
          <p:cNvPr id="6" name="Footer Placeholder 5"/>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Mendocino CA:  $50 per </a:t>
            </a:r>
            <a:r>
              <a:rPr lang="en-US" smtClean="0"/>
              <a:t>plant base</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57200" y="1600200"/>
            <a:ext cx="8204200" cy="4584700"/>
          </a:xfrm>
          <a:prstGeom prst="rect">
            <a:avLst/>
          </a:prstGeom>
        </p:spPr>
      </p:pic>
      <p:sp>
        <p:nvSpPr>
          <p:cNvPr id="6" name="Footer Placeholder 5"/>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Square footage</a:t>
            </a:r>
            <a:r>
              <a:rPr lang="en-US" dirty="0" smtClean="0"/>
              <a:t> base</a:t>
            </a:r>
            <a:endParaRPr lang="en-US" dirty="0"/>
          </a:p>
        </p:txBody>
      </p:sp>
      <p:sp>
        <p:nvSpPr>
          <p:cNvPr id="3" name="Content Placeholder 2"/>
          <p:cNvSpPr>
            <a:spLocks noGrp="1"/>
          </p:cNvSpPr>
          <p:nvPr>
            <p:ph idx="1"/>
          </p:nvPr>
        </p:nvSpPr>
        <p:spPr/>
        <p:txBody>
          <a:bodyPr/>
          <a:lstStyle/>
          <a:p>
            <a:r>
              <a:rPr lang="en-US" dirty="0" smtClean="0"/>
              <a:t>Medical CA localities: from $10 to $25</a:t>
            </a:r>
          </a:p>
          <a:p>
            <a:r>
              <a:rPr lang="en-US" dirty="0" smtClean="0"/>
              <a:t>Rancho Cordova</a:t>
            </a:r>
            <a:r>
              <a:rPr lang="en-US" dirty="0" smtClean="0"/>
              <a:t> CA recreational</a:t>
            </a:r>
            <a:r>
              <a:rPr lang="en-US" dirty="0" smtClean="0"/>
              <a:t>:  $48 to $900</a:t>
            </a:r>
          </a:p>
          <a:p>
            <a:endParaRPr lang="en-US" dirty="0" smtClean="0"/>
          </a:p>
          <a:p>
            <a:endParaRPr lang="en-US" dirty="0"/>
          </a:p>
        </p:txBody>
      </p:sp>
      <p:pic>
        <p:nvPicPr>
          <p:cNvPr id="4" name="Picture 3"/>
          <p:cNvPicPr>
            <a:picLocks noChangeAspect="1"/>
          </p:cNvPicPr>
          <p:nvPr/>
        </p:nvPicPr>
        <p:blipFill>
          <a:blip r:embed="rId3"/>
          <a:stretch>
            <a:fillRect/>
          </a:stretch>
        </p:blipFill>
        <p:spPr>
          <a:xfrm>
            <a:off x="5715000" y="3337889"/>
            <a:ext cx="1676399" cy="1553821"/>
          </a:xfrm>
          <a:prstGeom prst="rect">
            <a:avLst/>
          </a:prstGeom>
        </p:spPr>
      </p:pic>
      <p:pic>
        <p:nvPicPr>
          <p:cNvPr id="5" name="Picture 4"/>
          <p:cNvPicPr>
            <a:picLocks noChangeAspect="1"/>
          </p:cNvPicPr>
          <p:nvPr/>
        </p:nvPicPr>
        <p:blipFill>
          <a:blip r:embed="rId4"/>
          <a:stretch>
            <a:fillRect/>
          </a:stretch>
        </p:blipFill>
        <p:spPr>
          <a:xfrm>
            <a:off x="1143000" y="3200400"/>
            <a:ext cx="3352800" cy="1898650"/>
          </a:xfrm>
          <a:prstGeom prst="rect">
            <a:avLst/>
          </a:prstGeom>
        </p:spPr>
      </p:pic>
      <p:sp>
        <p:nvSpPr>
          <p:cNvPr id="6" name="Footer Placeholder 5"/>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1752600" y="533400"/>
            <a:ext cx="8229600" cy="1143000"/>
          </a:xfrm>
        </p:spPr>
        <p:txBody>
          <a:bodyPr/>
          <a:lstStyle/>
          <a:p>
            <a:r>
              <a:rPr lang="en-US" dirty="0" smtClean="0"/>
              <a:t>State monopoly</a:t>
            </a:r>
            <a:endParaRPr lang="en-US" dirty="0"/>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pic>
        <p:nvPicPr>
          <p:cNvPr id="5" name="Picture 4"/>
          <p:cNvPicPr>
            <a:picLocks noChangeAspect="1"/>
          </p:cNvPicPr>
          <p:nvPr/>
        </p:nvPicPr>
        <p:blipFill>
          <a:blip r:embed="rId2"/>
          <a:stretch>
            <a:fillRect/>
          </a:stretch>
        </p:blipFill>
        <p:spPr>
          <a:xfrm>
            <a:off x="609600" y="1377950"/>
            <a:ext cx="3035300" cy="1104900"/>
          </a:xfrm>
          <a:prstGeom prst="rect">
            <a:avLst/>
          </a:prstGeom>
        </p:spPr>
      </p:pic>
      <p:pic>
        <p:nvPicPr>
          <p:cNvPr id="6" name="Picture 5"/>
          <p:cNvPicPr>
            <a:picLocks noChangeAspect="1"/>
          </p:cNvPicPr>
          <p:nvPr/>
        </p:nvPicPr>
        <p:blipFill>
          <a:blip r:embed="rId3"/>
          <a:stretch>
            <a:fillRect/>
          </a:stretch>
        </p:blipFill>
        <p:spPr>
          <a:xfrm>
            <a:off x="1752600" y="2482850"/>
            <a:ext cx="5829912" cy="38735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Title 2"/>
          <p:cNvSpPr>
            <a:spLocks noGrp="1"/>
          </p:cNvSpPr>
          <p:nvPr>
            <p:ph type="title"/>
          </p:nvPr>
        </p:nvSpPr>
        <p:spPr/>
        <p:txBody>
          <a:bodyPr/>
          <a:lstStyle/>
          <a:p>
            <a:r>
              <a:rPr lang="en-US" dirty="0" smtClean="0"/>
              <a:t>Collection</a:t>
            </a:r>
            <a:r>
              <a:rPr lang="en-US" dirty="0" smtClean="0"/>
              <a:t> (choke) point(s)</a:t>
            </a:r>
            <a:endParaRPr lang="en-US" dirty="0"/>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rules</a:t>
            </a:r>
            <a:endParaRPr lang="en-US" dirty="0"/>
          </a:p>
        </p:txBody>
      </p:sp>
      <p:sp>
        <p:nvSpPr>
          <p:cNvPr id="3" name="Content Placeholder 2"/>
          <p:cNvSpPr>
            <a:spLocks noGrp="1"/>
          </p:cNvSpPr>
          <p:nvPr>
            <p:ph idx="1"/>
          </p:nvPr>
        </p:nvSpPr>
        <p:spPr/>
        <p:txBody>
          <a:bodyPr/>
          <a:lstStyle/>
          <a:p>
            <a:r>
              <a:rPr lang="en-US" dirty="0" smtClean="0"/>
              <a:t>(Environmental)</a:t>
            </a:r>
          </a:p>
          <a:p>
            <a:r>
              <a:rPr lang="en-US" dirty="0" smtClean="0"/>
              <a:t>Medical </a:t>
            </a:r>
          </a:p>
          <a:p>
            <a:r>
              <a:rPr lang="en-US" dirty="0" smtClean="0"/>
              <a:t>Homegrown</a:t>
            </a:r>
          </a:p>
          <a:p>
            <a:r>
              <a:rPr lang="en-US" dirty="0" smtClean="0"/>
              <a:t>Small business – or large</a:t>
            </a:r>
          </a:p>
          <a:p>
            <a:endParaRPr lang="en-US" dirty="0"/>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0900" y="609600"/>
            <a:ext cx="7442200" cy="5207000"/>
          </a:xfrm>
          <a:prstGeom prst="rect">
            <a:avLst/>
          </a:prstGeom>
        </p:spPr>
      </p:pic>
      <p:sp>
        <p:nvSpPr>
          <p:cNvPr id="3" name="Footer Placeholder 2"/>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 get medical marijuana</a:t>
            </a:r>
            <a:endParaRPr lang="en-US" dirty="0"/>
          </a:p>
        </p:txBody>
      </p:sp>
      <p:pic>
        <p:nvPicPr>
          <p:cNvPr id="3" name="Picture 2"/>
          <p:cNvPicPr>
            <a:picLocks noChangeAspect="1"/>
          </p:cNvPicPr>
          <p:nvPr/>
        </p:nvPicPr>
        <p:blipFill>
          <a:blip r:embed="rId3"/>
          <a:stretch>
            <a:fillRect/>
          </a:stretch>
        </p:blipFill>
        <p:spPr>
          <a:xfrm>
            <a:off x="3549650" y="1676400"/>
            <a:ext cx="2044700" cy="1295400"/>
          </a:xfrm>
          <a:prstGeom prst="rect">
            <a:avLst/>
          </a:prstGeom>
        </p:spPr>
      </p:pic>
      <p:sp>
        <p:nvSpPr>
          <p:cNvPr id="4" name="TextBox 3"/>
          <p:cNvSpPr txBox="1"/>
          <p:nvPr/>
        </p:nvSpPr>
        <p:spPr>
          <a:xfrm>
            <a:off x="1676400" y="3454400"/>
            <a:ext cx="6101961" cy="1754327"/>
          </a:xfrm>
          <a:prstGeom prst="rect">
            <a:avLst/>
          </a:prstGeom>
          <a:noFill/>
        </p:spPr>
        <p:txBody>
          <a:bodyPr wrap="square" rtlCol="0">
            <a:spAutoFit/>
          </a:bodyPr>
          <a:lstStyle/>
          <a:p>
            <a:r>
              <a:rPr lang="en-US" sz="3600" dirty="0" smtClean="0"/>
              <a:t>Statutory pain levels: “chronic,” “severe,” “severe chronic,” “debilitating,” and “intractable”</a:t>
            </a:r>
            <a:endParaRPr lang="en-US" sz="3600" dirty="0"/>
          </a:p>
        </p:txBody>
      </p:sp>
      <p:sp>
        <p:nvSpPr>
          <p:cNvPr id="5" name="Footer Placeholder 4"/>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Homegrown exception?</a:t>
            </a:r>
            <a:endParaRPr lang="en-US" dirty="0"/>
          </a:p>
        </p:txBody>
      </p:sp>
      <p:pic>
        <p:nvPicPr>
          <p:cNvPr id="4" name="Picture 3"/>
          <p:cNvPicPr>
            <a:picLocks noChangeAspect="1"/>
          </p:cNvPicPr>
          <p:nvPr/>
        </p:nvPicPr>
        <p:blipFill>
          <a:blip r:embed="rId3"/>
          <a:stretch>
            <a:fillRect/>
          </a:stretch>
        </p:blipFill>
        <p:spPr>
          <a:xfrm>
            <a:off x="5118100" y="1828718"/>
            <a:ext cx="3111500" cy="3060700"/>
          </a:xfrm>
          <a:prstGeom prst="rect">
            <a:avLst/>
          </a:prstGeom>
        </p:spPr>
      </p:pic>
      <p:pic>
        <p:nvPicPr>
          <p:cNvPr id="6" name="Picture 5"/>
          <p:cNvPicPr>
            <a:picLocks noChangeAspect="1"/>
          </p:cNvPicPr>
          <p:nvPr/>
        </p:nvPicPr>
        <p:blipFill>
          <a:blip r:embed="rId4"/>
          <a:stretch>
            <a:fillRect/>
          </a:stretch>
        </p:blipFill>
        <p:spPr>
          <a:xfrm>
            <a:off x="914400" y="1904999"/>
            <a:ext cx="3276600" cy="2984419"/>
          </a:xfrm>
          <a:prstGeom prst="rect">
            <a:avLst/>
          </a:prstGeom>
        </p:spPr>
      </p:pic>
      <p:sp>
        <p:nvSpPr>
          <p:cNvPr id="7" name="TextBox 6"/>
          <p:cNvSpPr txBox="1"/>
          <p:nvPr/>
        </p:nvSpPr>
        <p:spPr>
          <a:xfrm>
            <a:off x="3410038" y="5334000"/>
            <a:ext cx="3037009" cy="584776"/>
          </a:xfrm>
          <a:prstGeom prst="rect">
            <a:avLst/>
          </a:prstGeom>
          <a:noFill/>
        </p:spPr>
        <p:txBody>
          <a:bodyPr wrap="none" rtlCol="0">
            <a:spAutoFit/>
          </a:bodyPr>
          <a:lstStyle/>
          <a:p>
            <a:r>
              <a:rPr lang="en-US" sz="3200" dirty="0" smtClean="0"/>
              <a:t>CO: yes;  WA: no.</a:t>
            </a:r>
            <a:endParaRPr lang="en-US" sz="3200" dirty="0"/>
          </a:p>
        </p:txBody>
      </p:sp>
      <p:sp>
        <p:nvSpPr>
          <p:cNvPr id="8" name="Footer Placeholder 7"/>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8200" y="2362200"/>
            <a:ext cx="7315200" cy="2133600"/>
          </a:xfrm>
          <a:prstGeom prst="rect">
            <a:avLst/>
          </a:prstGeom>
        </p:spPr>
      </p:pic>
      <p:sp>
        <p:nvSpPr>
          <p:cNvPr id="3" name="Rectangle 2"/>
          <p:cNvSpPr/>
          <p:nvPr/>
        </p:nvSpPr>
        <p:spPr>
          <a:xfrm>
            <a:off x="1981200" y="762000"/>
            <a:ext cx="4572000" cy="1384995"/>
          </a:xfrm>
          <a:prstGeom prst="rect">
            <a:avLst/>
          </a:prstGeom>
        </p:spPr>
        <p:txBody>
          <a:bodyPr>
            <a:spAutoFit/>
          </a:bodyPr>
          <a:lstStyle/>
          <a:p>
            <a:r>
              <a:rPr lang="en-US" sz="2800" dirty="0" smtClean="0"/>
              <a:t>Favoring big businesses</a:t>
            </a:r>
          </a:p>
          <a:p>
            <a:r>
              <a:rPr lang="en-US" sz="2800" dirty="0" smtClean="0"/>
              <a:t>Section 9.04.136 of the Berkeley CA Municipal Code</a:t>
            </a:r>
            <a:endParaRPr lang="en-US" sz="2800" dirty="0"/>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much?</a:t>
            </a:r>
            <a:endParaRPr lang="en-US" dirty="0"/>
          </a:p>
        </p:txBody>
      </p:sp>
      <p:sp>
        <p:nvSpPr>
          <p:cNvPr id="2" name="Footer Placeholder 1"/>
          <p:cNvSpPr>
            <a:spLocks noGrp="1"/>
          </p:cNvSpPr>
          <p:nvPr>
            <p:ph type="ftr" sz="quarter" idx="11"/>
          </p:nvPr>
        </p:nvSpPr>
        <p:spPr/>
        <p:txBody>
          <a:bodyPr/>
          <a:lstStyle/>
          <a:p>
            <a:r>
              <a:rPr lang="en-US" smtClean="0"/>
              <a:t>Pat Oglesby newrevenue.org FTA 2014</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Black market will be cheaper</a:t>
            </a:r>
            <a:endParaRPr lang="en-US" dirty="0"/>
          </a:p>
        </p:txBody>
      </p:sp>
      <p:sp>
        <p:nvSpPr>
          <p:cNvPr id="3" name="Rectangle 2"/>
          <p:cNvSpPr/>
          <p:nvPr/>
        </p:nvSpPr>
        <p:spPr>
          <a:xfrm>
            <a:off x="1600200" y="1417638"/>
            <a:ext cx="5257800" cy="2554545"/>
          </a:xfrm>
          <a:prstGeom prst="rect">
            <a:avLst/>
          </a:prstGeom>
        </p:spPr>
        <p:txBody>
          <a:bodyPr wrap="square">
            <a:spAutoFit/>
          </a:bodyPr>
          <a:lstStyle/>
          <a:p>
            <a:r>
              <a:rPr lang="en-US" sz="3200" dirty="0" smtClean="0"/>
              <a:t>“A gallon of whiskey [bore] $11 tax.  You could make it for 75 cents to a dollar and sell it for $3 or $4.” </a:t>
            </a:r>
            <a:r>
              <a:rPr lang="en-US" sz="3200" dirty="0" err="1" smtClean="0"/>
              <a:t>Golenbock</a:t>
            </a:r>
            <a:r>
              <a:rPr lang="en-US" sz="3200" dirty="0" smtClean="0"/>
              <a:t>, </a:t>
            </a:r>
            <a:r>
              <a:rPr lang="en-US" sz="3200" i="1" dirty="0" smtClean="0"/>
              <a:t>American Zoom</a:t>
            </a:r>
            <a:endParaRPr lang="en-US" sz="3200" i="1" dirty="0"/>
          </a:p>
        </p:txBody>
      </p:sp>
      <p:pic>
        <p:nvPicPr>
          <p:cNvPr id="5" name="Picture 4"/>
          <p:cNvPicPr>
            <a:picLocks noChangeAspect="1"/>
          </p:cNvPicPr>
          <p:nvPr/>
        </p:nvPicPr>
        <p:blipFill>
          <a:blip r:embed="rId3"/>
          <a:stretch>
            <a:fillRect/>
          </a:stretch>
        </p:blipFill>
        <p:spPr>
          <a:xfrm>
            <a:off x="4419600" y="3581400"/>
            <a:ext cx="3886200" cy="2438400"/>
          </a:xfrm>
          <a:prstGeom prst="rect">
            <a:avLst/>
          </a:prstGeom>
        </p:spPr>
      </p:pic>
      <p:sp>
        <p:nvSpPr>
          <p:cNvPr id="6" name="Footer Placeholder 5"/>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Goudy Old Style"/>
              </a:rPr>
              <a:t>Adjusting </a:t>
            </a:r>
            <a:r>
              <a:rPr lang="en-US" sz="4444" dirty="0" smtClean="0">
                <a:latin typeface="Goudy Old Style"/>
              </a:rPr>
              <a:t>rates – English tobacco tax </a:t>
            </a:r>
          </a:p>
        </p:txBody>
      </p:sp>
      <p:pic>
        <p:nvPicPr>
          <p:cNvPr id="6" name="Picture 5"/>
          <p:cNvPicPr>
            <a:picLocks noChangeAspect="1"/>
          </p:cNvPicPr>
          <p:nvPr/>
        </p:nvPicPr>
        <p:blipFill>
          <a:blip r:embed="rId3"/>
          <a:stretch>
            <a:fillRect/>
          </a:stretch>
        </p:blipFill>
        <p:spPr>
          <a:xfrm>
            <a:off x="1295400" y="1295399"/>
            <a:ext cx="5334000" cy="3886201"/>
          </a:xfrm>
          <a:prstGeom prst="rect">
            <a:avLst/>
          </a:prstGeom>
        </p:spPr>
      </p:pic>
      <p:sp>
        <p:nvSpPr>
          <p:cNvPr id="7" name="TextBox 6"/>
          <p:cNvSpPr txBox="1"/>
          <p:nvPr/>
        </p:nvSpPr>
        <p:spPr>
          <a:xfrm>
            <a:off x="1981200" y="5424785"/>
            <a:ext cx="3916457" cy="461665"/>
          </a:xfrm>
          <a:prstGeom prst="rect">
            <a:avLst/>
          </a:prstGeom>
          <a:noFill/>
        </p:spPr>
        <p:txBody>
          <a:bodyPr wrap="none" rtlCol="0">
            <a:spAutoFit/>
          </a:bodyPr>
          <a:lstStyle/>
          <a:p>
            <a:r>
              <a:rPr lang="en-US" sz="2400" dirty="0" smtClean="0"/>
              <a:t>In pence/lb. 1600, 1602, 1620</a:t>
            </a:r>
            <a:endParaRPr lang="en-US" sz="2400" dirty="0"/>
          </a:p>
        </p:txBody>
      </p:sp>
      <p:pic>
        <p:nvPicPr>
          <p:cNvPr id="8" name="Picture 7"/>
          <p:cNvPicPr>
            <a:picLocks noChangeAspect="1"/>
          </p:cNvPicPr>
          <p:nvPr/>
        </p:nvPicPr>
        <p:blipFill>
          <a:blip r:embed="rId4"/>
          <a:stretch>
            <a:fillRect/>
          </a:stretch>
        </p:blipFill>
        <p:spPr>
          <a:xfrm>
            <a:off x="7276584" y="4114800"/>
            <a:ext cx="1867415" cy="1771650"/>
          </a:xfrm>
          <a:prstGeom prst="rect">
            <a:avLst/>
          </a:prstGeom>
        </p:spPr>
      </p:pic>
      <p:sp>
        <p:nvSpPr>
          <p:cNvPr id="9" name="Footer Placeholder 8"/>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ubtitle 4"/>
          <p:cNvSpPr>
            <a:spLocks noGrp="1"/>
          </p:cNvSpPr>
          <p:nvPr>
            <p:ph type="subTitle" idx="4294967295"/>
          </p:nvPr>
        </p:nvSpPr>
        <p:spPr>
          <a:xfrm>
            <a:off x="838200" y="533400"/>
            <a:ext cx="7315200" cy="4343400"/>
          </a:xfrm>
        </p:spPr>
        <p:txBody>
          <a:bodyPr>
            <a:normAutofit fontScale="92500" lnSpcReduction="20000"/>
          </a:bodyPr>
          <a:lstStyle/>
          <a:p>
            <a:pPr>
              <a:buNone/>
            </a:pPr>
            <a:r>
              <a:rPr lang="en-US" sz="4400" dirty="0" smtClean="0">
                <a:solidFill>
                  <a:schemeClr val="tx1"/>
                </a:solidFill>
                <a:latin typeface="+mj-lt"/>
                <a:ea typeface="+mj-ea"/>
                <a:cs typeface="+mj-cs"/>
              </a:rPr>
              <a:t>U.S. Marijuana market:</a:t>
            </a:r>
          </a:p>
          <a:p>
            <a:pPr>
              <a:buNone/>
            </a:pPr>
            <a:r>
              <a:rPr lang="en-US" sz="4400" dirty="0" smtClean="0">
                <a:latin typeface="+mj-lt"/>
                <a:ea typeface="+mj-ea"/>
                <a:cs typeface="+mj-cs"/>
              </a:rPr>
              <a:t>	</a:t>
            </a:r>
            <a:r>
              <a:rPr lang="en-US" sz="4400" dirty="0" smtClean="0">
                <a:solidFill>
                  <a:schemeClr val="tx1"/>
                </a:solidFill>
                <a:latin typeface="+mj-lt"/>
                <a:ea typeface="+mj-ea"/>
                <a:cs typeface="+mj-cs"/>
              </a:rPr>
              <a:t> -- $30 to $40 billion?</a:t>
            </a:r>
          </a:p>
          <a:p>
            <a:pPr>
              <a:buNone/>
            </a:pPr>
            <a:r>
              <a:rPr lang="en-US" sz="4400" dirty="0" smtClean="0">
                <a:latin typeface="+mj-lt"/>
                <a:ea typeface="+mj-ea"/>
                <a:cs typeface="+mj-cs"/>
              </a:rPr>
              <a:t>	-- At $200/oz., about 5,000 tons.</a:t>
            </a:r>
          </a:p>
          <a:p>
            <a:pPr>
              <a:buNone/>
            </a:pPr>
            <a:r>
              <a:rPr lang="en-US" sz="4400" dirty="0" smtClean="0"/>
              <a:t>(World tobacco market</a:t>
            </a:r>
          </a:p>
          <a:p>
            <a:pPr>
              <a:buNone/>
            </a:pPr>
            <a:r>
              <a:rPr lang="en-US" sz="4400" dirty="0" smtClean="0"/>
              <a:t>	-- $500 billion?</a:t>
            </a:r>
          </a:p>
          <a:p>
            <a:pPr>
              <a:buNone/>
            </a:pPr>
            <a:r>
              <a:rPr lang="en-US" sz="4400" dirty="0" smtClean="0"/>
              <a:t>	 -- 7 million tons?)</a:t>
            </a:r>
          </a:p>
          <a:p>
            <a:pPr>
              <a:buNone/>
            </a:pPr>
            <a:endParaRPr lang="en-US" sz="4400" dirty="0" smtClean="0">
              <a:latin typeface="+mj-lt"/>
              <a:ea typeface="+mj-ea"/>
              <a:cs typeface="+mj-cs"/>
            </a:endParaRPr>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Enforcement against Evaders</a:t>
            </a:r>
            <a:endParaRPr lang="en-US" dirty="0"/>
          </a:p>
        </p:txBody>
      </p:sp>
      <p:sp>
        <p:nvSpPr>
          <p:cNvPr id="3" name="Content Placeholder 2"/>
          <p:cNvSpPr>
            <a:spLocks noGrp="1"/>
          </p:cNvSpPr>
          <p:nvPr>
            <p:ph idx="1"/>
          </p:nvPr>
        </p:nvSpPr>
        <p:spPr/>
        <p:txBody>
          <a:bodyPr/>
          <a:lstStyle/>
          <a:p>
            <a:r>
              <a:rPr lang="en-US" dirty="0" smtClean="0"/>
              <a:t>Illegal to possess non-tax paid marijuana?</a:t>
            </a:r>
          </a:p>
          <a:p>
            <a:r>
              <a:rPr lang="en-US" dirty="0" smtClean="0"/>
              <a:t>Lots of small producers? Leakage?</a:t>
            </a:r>
          </a:p>
          <a:p>
            <a:r>
              <a:rPr lang="en-US" dirty="0" smtClean="0"/>
              <a:t>Genetic markers?</a:t>
            </a:r>
          </a:p>
          <a:p>
            <a:r>
              <a:rPr lang="en-US" dirty="0" smtClean="0"/>
              <a:t>1933 plan – wipe out </a:t>
            </a:r>
            <a:r>
              <a:rPr lang="en-US" i="1" dirty="0" smtClean="0"/>
              <a:t>efficient </a:t>
            </a:r>
            <a:r>
              <a:rPr lang="en-US" dirty="0" smtClean="0"/>
              <a:t>bootleggers</a:t>
            </a:r>
          </a:p>
          <a:p>
            <a:endParaRPr lang="en-US" dirty="0"/>
          </a:p>
        </p:txBody>
      </p:sp>
      <p:sp>
        <p:nvSpPr>
          <p:cNvPr id="4" name="Footer Placeholder 3"/>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914400" y="762000"/>
            <a:ext cx="6324600" cy="4401205"/>
          </a:xfrm>
          <a:prstGeom prst="rect">
            <a:avLst/>
          </a:prstGeom>
        </p:spPr>
        <p:txBody>
          <a:bodyPr wrap="square">
            <a:spAutoFit/>
          </a:bodyPr>
          <a:lstStyle/>
          <a:p>
            <a:r>
              <a:rPr lang="en-US" sz="4000" dirty="0" smtClean="0"/>
              <a:t>Please send corrections, questions, and comments to </a:t>
            </a:r>
            <a:r>
              <a:rPr lang="en-US" sz="4000" dirty="0" smtClean="0">
                <a:hlinkClick r:id="rId2"/>
              </a:rPr>
              <a:t>po@newrevenue.org</a:t>
            </a:r>
            <a:r>
              <a:rPr lang="en-US" sz="4000" dirty="0" smtClean="0"/>
              <a:t>.</a:t>
            </a:r>
          </a:p>
          <a:p>
            <a:endParaRPr lang="en-US" sz="4000" dirty="0" smtClean="0"/>
          </a:p>
          <a:p>
            <a:r>
              <a:rPr lang="en-US" sz="4000" dirty="0" smtClean="0"/>
              <a:t>Thank you.</a:t>
            </a:r>
          </a:p>
          <a:p>
            <a:endParaRPr lang="en-US" sz="4000" dirty="0" smtClean="0"/>
          </a:p>
          <a:p>
            <a:r>
              <a:rPr lang="en-US" sz="4000" dirty="0" smtClean="0"/>
              <a:t>Pat Oglesby</a:t>
            </a:r>
          </a:p>
        </p:txBody>
      </p:sp>
      <p:sp>
        <p:nvSpPr>
          <p:cNvPr id="5" name="Footer Placeholder 4"/>
          <p:cNvSpPr>
            <a:spLocks noGrp="1"/>
          </p:cNvSpPr>
          <p:nvPr>
            <p:ph type="ftr" sz="quarter" idx="11"/>
          </p:nvPr>
        </p:nvSpPr>
        <p:spPr/>
        <p:txBody>
          <a:bodyPr/>
          <a:lstStyle/>
          <a:p>
            <a:r>
              <a:rPr lang="en-US" dirty="0" smtClean="0"/>
              <a:t>Pat Oglesby </a:t>
            </a:r>
            <a:r>
              <a:rPr lang="en-US" dirty="0" err="1" smtClean="0"/>
              <a:t>newrevenue.org</a:t>
            </a:r>
            <a:r>
              <a:rPr lang="en-US" dirty="0" smtClean="0"/>
              <a:t> FTA 2014</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106050</TotalTime>
  <Words>1230</Words>
  <Application>Microsoft Macintosh PowerPoint</Application>
  <PresentationFormat>On-screen Show (4:3)</PresentationFormat>
  <Paragraphs>151</Paragraphs>
  <Slides>33</Slides>
  <Notes>18</Notes>
  <HiddenSlides>0</HiddenSlides>
  <MMClips>0</MMClips>
  <ScaleCrop>false</ScaleCrop>
  <HeadingPairs>
    <vt:vector size="6" baseType="variant">
      <vt:variant>
        <vt:lpstr>Design Template</vt:lpstr>
      </vt:variant>
      <vt:variant>
        <vt:i4>1</vt:i4>
      </vt:variant>
      <vt:variant>
        <vt:lpstr>Links</vt:lpstr>
      </vt:variant>
      <vt:variant>
        <vt:i4>3</vt:i4>
      </vt:variant>
      <vt:variant>
        <vt:lpstr>Slide Titles</vt:lpstr>
      </vt:variant>
      <vt:variant>
        <vt:i4>33</vt:i4>
      </vt:variant>
    </vt:vector>
  </HeadingPairs>
  <TitlesOfParts>
    <vt:vector size="37" baseType="lpstr">
      <vt:lpstr>Office Theme</vt:lpstr>
      <vt:lpstr>Macintosh HD:To do.docx!OLE_LINK4</vt:lpstr>
      <vt:lpstr>Document15!OLE_LINK2</vt:lpstr>
      <vt:lpstr>Document12!OLE_LINK1</vt:lpstr>
      <vt:lpstr>Marijuana Revenue</vt:lpstr>
      <vt:lpstr>Slide 2</vt:lpstr>
      <vt:lpstr>First U.S. marijuana tax</vt:lpstr>
      <vt:lpstr>Next?</vt:lpstr>
      <vt:lpstr>Questions for marijuana tax</vt:lpstr>
      <vt:lpstr>What base?</vt:lpstr>
      <vt:lpstr>Why not THC potency?</vt:lpstr>
      <vt:lpstr>Why not THC base?</vt:lpstr>
      <vt:lpstr>Slide 9</vt:lpstr>
      <vt:lpstr>BOTEC </vt:lpstr>
      <vt:lpstr>Liquid or wax – Use potency? </vt:lpstr>
      <vt:lpstr>Ad valorem base?</vt:lpstr>
      <vt:lpstr>3d Party price?</vt:lpstr>
      <vt:lpstr>Weight base?</vt:lpstr>
      <vt:lpstr>Bud taxed more than trim?</vt:lpstr>
      <vt:lpstr>Hothouse electricity base</vt:lpstr>
      <vt:lpstr>Slide 17</vt:lpstr>
      <vt:lpstr>Slide 18</vt:lpstr>
      <vt:lpstr>Mendocino CA:  $50 per plant base</vt:lpstr>
      <vt:lpstr>Square footage base</vt:lpstr>
      <vt:lpstr>State monopoly</vt:lpstr>
      <vt:lpstr>Collection (choke) point(s)</vt:lpstr>
      <vt:lpstr>Special rules</vt:lpstr>
      <vt:lpstr>Slide 24</vt:lpstr>
      <vt:lpstr>To get medical marijuana</vt:lpstr>
      <vt:lpstr>Homegrown exception?</vt:lpstr>
      <vt:lpstr>Slide 27</vt:lpstr>
      <vt:lpstr>How much?</vt:lpstr>
      <vt:lpstr>Black market will be cheaper</vt:lpstr>
      <vt:lpstr>Adjusting rates – English tobacco tax </vt:lpstr>
      <vt:lpstr>Slide 31</vt:lpstr>
      <vt:lpstr>Enforcement against Evaders</vt:lpstr>
      <vt:lpstr>Slide 33</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Marijuana Revenue</dc:title>
  <dc:creator>PAT OGLESBY</dc:creator>
  <cp:lastModifiedBy>PAT OGLESBY</cp:lastModifiedBy>
  <cp:revision>292</cp:revision>
  <dcterms:created xsi:type="dcterms:W3CDTF">2014-08-18T15:11:43Z</dcterms:created>
  <dcterms:modified xsi:type="dcterms:W3CDTF">2014-08-18T16:36:10Z</dcterms:modified>
</cp:coreProperties>
</file>