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106" d="100"/>
          <a:sy n="106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A29D2-0C5C-7E4D-898A-38301A30E5D3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D5E99-FCBC-334E-B04A-5EA34BFCE0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E55DC-121B-9146-A6AE-513F2BDAF3CF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B950B-BD89-724E-8CF4-68EDD3CDA3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88BD5-8548-AA48-ACBC-9F1143B6F5B8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9F-B7BF-7F4B-A3CD-F01FD8F2662C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317E-CA97-EA46-86C2-318F98291ABD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630E-07C4-AD43-B168-FF63B09AD5EA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90447-0D09-CB4A-A1E2-B9C377B260A9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C88C-310C-B94C-89E8-EA14916A8CA4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EE86D-C6B4-1B49-B20F-370295646C67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CA88-ADD7-8640-A027-A03741969685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7809-FC60-0B4C-B77D-714F14C8C2AE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2E0A-B836-9043-AF75-BD9188BA2B4C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3C45-0541-EB4C-8225-EEFE7A59AE2A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38F94-3623-0A43-84E4-76CD3CC562DD}" type="datetime1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C60F0-D251-7A41-BB68-AE2D40C1D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newrevenue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/>
          <a:lstStyle/>
          <a:p>
            <a:r>
              <a:rPr lang="en-US" dirty="0" smtClean="0"/>
              <a:t>Marijuana: Revenue Tools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Pat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Oglesby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www.newrevenue.org</a:t>
            </a:r>
            <a:endParaRPr lang="en-US" sz="28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NCSL</a:t>
            </a:r>
          </a:p>
          <a:p>
            <a: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December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12, 2014 </a:t>
            </a:r>
          </a:p>
          <a:p>
            <a:endParaRPr lang="en-US" sz="2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7400" y="4876800"/>
            <a:ext cx="327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Smile</a:t>
            </a:r>
          </a:p>
          <a:p>
            <a:r>
              <a:rPr lang="en-US" dirty="0" smtClean="0"/>
              <a:t>Norquist</a:t>
            </a:r>
          </a:p>
          <a:p>
            <a:r>
              <a:rPr lang="en-US" dirty="0" smtClean="0"/>
              <a:t>Cat</a:t>
            </a:r>
          </a:p>
          <a:p>
            <a:r>
              <a:rPr lang="en-US" dirty="0" smtClean="0"/>
              <a:t>Dog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Marijuana Models (with </a:t>
            </a:r>
            <a:r>
              <a:rPr lang="en-US" b="1" dirty="0" smtClean="0"/>
              <a:t>Revenue</a:t>
            </a:r>
            <a:r>
              <a:rPr lang="en-US" dirty="0" smtClean="0"/>
              <a:t>)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Taxed commerce </a:t>
            </a:r>
            <a:r>
              <a:rPr lang="en-US" dirty="0" smtClean="0"/>
              <a:t>(CO, WA, OR, AK)</a:t>
            </a:r>
          </a:p>
          <a:p>
            <a:r>
              <a:rPr lang="en-US" dirty="0" smtClean="0"/>
              <a:t>Tomato model </a:t>
            </a:r>
          </a:p>
          <a:p>
            <a:r>
              <a:rPr lang="en-US" dirty="0" smtClean="0"/>
              <a:t>Decriminalization (DC)</a:t>
            </a:r>
          </a:p>
          <a:p>
            <a:r>
              <a:rPr lang="en-US" b="1" dirty="0" smtClean="0"/>
              <a:t>Monopoly</a:t>
            </a:r>
            <a:r>
              <a:rPr lang="en-US" dirty="0" smtClean="0"/>
              <a:t> (Uruguay)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343400"/>
            <a:ext cx="7162800" cy="1617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Taxed commerce: Design issues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Base (measuring stick)</a:t>
            </a:r>
          </a:p>
          <a:p>
            <a:r>
              <a:rPr lang="en-US" b="1" dirty="0" smtClean="0"/>
              <a:t>Collection point</a:t>
            </a:r>
          </a:p>
          <a:p>
            <a:r>
              <a:rPr lang="en-US" b="1" dirty="0" smtClean="0"/>
              <a:t>Special rules (tax breaks)</a:t>
            </a:r>
          </a:p>
          <a:p>
            <a:r>
              <a:rPr lang="en-US" dirty="0" smtClean="0"/>
              <a:t>Rates – How much?</a:t>
            </a:r>
          </a:p>
          <a:p>
            <a:r>
              <a:rPr lang="en-US" dirty="0" smtClean="0"/>
              <a:t>Enforcement</a:t>
            </a:r>
          </a:p>
          <a:p>
            <a:r>
              <a:rPr lang="en-US" dirty="0" smtClean="0"/>
              <a:t>Licenses:  Who gets one?</a:t>
            </a:r>
          </a:p>
          <a:p>
            <a:r>
              <a:rPr lang="en-US" dirty="0" smtClean="0"/>
              <a:t>280E interaction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base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804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Weight</a:t>
            </a:r>
          </a:p>
          <a:p>
            <a:r>
              <a:rPr lang="en-US" b="1" dirty="0" smtClean="0">
                <a:solidFill>
                  <a:srgbClr val="FF6600"/>
                </a:solidFill>
              </a:rPr>
              <a:t>Price</a:t>
            </a:r>
            <a:r>
              <a:rPr lang="en-US" dirty="0" smtClean="0"/>
              <a:t>	</a:t>
            </a:r>
          </a:p>
          <a:p>
            <a:r>
              <a:rPr lang="en-US" dirty="0" smtClean="0"/>
              <a:t>THC Potency</a:t>
            </a:r>
          </a:p>
          <a:p>
            <a:r>
              <a:rPr lang="en-US" dirty="0" smtClean="0"/>
              <a:t>Surface or plants</a:t>
            </a:r>
          </a:p>
          <a:p>
            <a:r>
              <a:rPr lang="en-US" dirty="0" smtClean="0"/>
              <a:t>Electricity</a:t>
            </a:r>
          </a:p>
          <a:p>
            <a:r>
              <a:rPr lang="en-US" dirty="0" smtClean="0"/>
              <a:t>Fees</a:t>
            </a:r>
          </a:p>
          <a:p>
            <a:r>
              <a:rPr lang="en-US" dirty="0" smtClean="0"/>
              <a:t>Combination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Pat Oglesby NCSL December 12, 2014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987800" y="2057398"/>
          <a:ext cx="4470400" cy="2693637"/>
        </p:xfrm>
        <a:graphic>
          <a:graphicData uri="http://schemas.openxmlformats.org/drawingml/2006/table">
            <a:tbl>
              <a:tblPr/>
              <a:tblGrid>
                <a:gridCol w="2565400"/>
                <a:gridCol w="1066800"/>
                <a:gridCol w="838200"/>
              </a:tblGrid>
              <a:tr h="4572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Verdana"/>
                        </a:rPr>
                        <a:t>Pre-tax price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Verdana"/>
                        </a:rPr>
                        <a:t>$200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FF"/>
                          </a:solidFill>
                          <a:latin typeface="Verdana"/>
                        </a:rPr>
                        <a:t>$20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FF"/>
                          </a:solidFill>
                          <a:latin typeface="Verdana"/>
                        </a:rPr>
                        <a:t>$50 </a:t>
                      </a:r>
                      <a:r>
                        <a:rPr lang="en-US" sz="1800" b="1" i="0" u="none" strike="noStrike">
                          <a:solidFill>
                            <a:srgbClr val="0000FF"/>
                          </a:solidFill>
                          <a:latin typeface="Verdana"/>
                        </a:rPr>
                        <a:t>per ounce</a:t>
                      </a:r>
                      <a:r>
                        <a:rPr lang="en-US" sz="1800" b="0" i="0" u="none" strike="noStrike">
                          <a:solidFill>
                            <a:srgbClr val="0000FF"/>
                          </a:solidFill>
                          <a:latin typeface="Verdana"/>
                        </a:rPr>
                        <a:t> tax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FF"/>
                          </a:solidFill>
                          <a:latin typeface="Verdana"/>
                        </a:rPr>
                        <a:t>$50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FF"/>
                          </a:solidFill>
                          <a:latin typeface="Verdana"/>
                        </a:rPr>
                        <a:t>$50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8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FF"/>
                          </a:solidFill>
                          <a:latin typeface="Verdana"/>
                        </a:rPr>
                        <a:t>Total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FF"/>
                          </a:solidFill>
                          <a:latin typeface="Verdana"/>
                        </a:rPr>
                        <a:t>$250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FF"/>
                          </a:solidFill>
                          <a:latin typeface="Verdana"/>
                        </a:rPr>
                        <a:t>$70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8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8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6600"/>
                          </a:solidFill>
                          <a:latin typeface="Verdana"/>
                        </a:rPr>
                        <a:t>Pre-tax price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FF6600"/>
                          </a:solidFill>
                          <a:latin typeface="Verdana"/>
                        </a:rPr>
                        <a:t>$200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FF6600"/>
                          </a:solidFill>
                          <a:latin typeface="Verdana"/>
                        </a:rPr>
                        <a:t>$20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8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6600"/>
                          </a:solidFill>
                          <a:latin typeface="Verdana"/>
                        </a:rPr>
                        <a:t>25 </a:t>
                      </a:r>
                      <a:r>
                        <a:rPr lang="en-US" sz="1800" b="1" i="0" u="none" strike="noStrike">
                          <a:solidFill>
                            <a:srgbClr val="FF6600"/>
                          </a:solidFill>
                          <a:latin typeface="Verdana"/>
                        </a:rPr>
                        <a:t>percent</a:t>
                      </a:r>
                      <a:r>
                        <a:rPr lang="en-US" sz="1800" b="0" i="0" u="none" strike="noStrike">
                          <a:solidFill>
                            <a:srgbClr val="FF6600"/>
                          </a:solidFill>
                          <a:latin typeface="Verdana"/>
                        </a:rPr>
                        <a:t> tax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FF6600"/>
                          </a:solidFill>
                          <a:latin typeface="Verdana"/>
                        </a:rPr>
                        <a:t>$50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FF6600"/>
                          </a:solidFill>
                          <a:latin typeface="Verdana"/>
                        </a:rPr>
                        <a:t>$5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8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6600"/>
                          </a:solidFill>
                          <a:latin typeface="Verdana"/>
                        </a:rPr>
                        <a:t>Total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6600"/>
                          </a:solidFill>
                          <a:latin typeface="Verdana"/>
                        </a:rPr>
                        <a:t>$250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FF6600"/>
                          </a:solidFill>
                          <a:latin typeface="Verdana"/>
                        </a:rPr>
                        <a:t>$25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Grower, Wholesaler, or Retailer?</a:t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 early</a:t>
            </a:r>
          </a:p>
          <a:p>
            <a:r>
              <a:rPr lang="en-US" dirty="0" smtClean="0"/>
              <a:t>Few taxpayers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2891022"/>
            <a:ext cx="4279900" cy="33573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breaks?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businesses</a:t>
            </a:r>
          </a:p>
          <a:p>
            <a:r>
              <a:rPr lang="en-US" dirty="0" smtClean="0"/>
              <a:t>Outdoor growers</a:t>
            </a:r>
          </a:p>
          <a:p>
            <a:r>
              <a:rPr lang="en-US" dirty="0" smtClean="0"/>
              <a:t>Home growers</a:t>
            </a:r>
          </a:p>
          <a:p>
            <a:r>
              <a:rPr lang="en-US" dirty="0" smtClean="0"/>
              <a:t>Medical users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517" y="1981200"/>
            <a:ext cx="4128566" cy="3790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Non-problems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NCSL December 12,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C60F0-D251-7A41-BB68-AE2D40C1DCA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1371600"/>
            <a:ext cx="8229600" cy="45259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	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81200" y="1770479"/>
            <a:ext cx="4572000" cy="458587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strike="sngStrike" dirty="0" smtClean="0"/>
              <a:t>Shotgun start</a:t>
            </a:r>
          </a:p>
          <a:p>
            <a:r>
              <a:rPr lang="en-US" sz="4400" strike="sngStrike" dirty="0" smtClean="0"/>
              <a:t>Race to bottom</a:t>
            </a:r>
            <a:br>
              <a:rPr lang="en-US" sz="4400" strike="sngStrike" dirty="0" smtClean="0"/>
            </a:br>
            <a:r>
              <a:rPr lang="en-US" sz="4400" strike="sngStrike" dirty="0" smtClean="0"/>
              <a:t>France </a:t>
            </a:r>
          </a:p>
          <a:p>
            <a:pPr>
              <a:buNone/>
            </a:pPr>
            <a:endParaRPr lang="en-US" sz="4400" dirty="0" smtClean="0"/>
          </a:p>
          <a:p>
            <a:endParaRPr lang="en-US" sz="4400" strike="sngStrike" dirty="0" smtClean="0"/>
          </a:p>
          <a:p>
            <a:endParaRPr lang="en-US" sz="2800" dirty="0" smtClean="0"/>
          </a:p>
          <a:p>
            <a:endParaRPr lang="en-US" sz="4400" strike="sngStrike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3733800" y="43434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mtClean="0"/>
              <a:t>Spread </a:t>
            </a:r>
            <a:r>
              <a:rPr lang="en-US" dirty="0" smtClean="0"/>
              <a:t>out</a:t>
            </a:r>
          </a:p>
          <a:p>
            <a:r>
              <a:rPr lang="en-US" dirty="0" smtClean="0"/>
              <a:t>Watch </a:t>
            </a:r>
          </a:p>
          <a:p>
            <a:r>
              <a:rPr lang="en-US" dirty="0" smtClean="0"/>
              <a:t>Make move</a:t>
            </a:r>
          </a:p>
          <a:p>
            <a:r>
              <a:rPr lang="en-US" dirty="0" smtClean="0"/>
              <a:t>Right on 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16821</TotalTime>
  <Words>234</Words>
  <Application>Microsoft Macintosh PowerPoint</Application>
  <PresentationFormat>On-screen Show (4:3)</PresentationFormat>
  <Paragraphs>82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Marijuana: Revenue Tools</vt:lpstr>
      <vt:lpstr>Marijuana Models (with Revenue) </vt:lpstr>
      <vt:lpstr>Taxed commerce: Design issues </vt:lpstr>
      <vt:lpstr>Tax base </vt:lpstr>
      <vt:lpstr>Grower, Wholesaler, or Retailer?  </vt:lpstr>
      <vt:lpstr>Tax breaks? </vt:lpstr>
      <vt:lpstr>Non-problems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Revenue from Legalized Marijuana </dc:title>
  <dc:creator>PAT OGLESBY</dc:creator>
  <cp:lastModifiedBy>PAT OGLESBY</cp:lastModifiedBy>
  <cp:revision>32</cp:revision>
  <dcterms:created xsi:type="dcterms:W3CDTF">2014-12-12T13:40:53Z</dcterms:created>
  <dcterms:modified xsi:type="dcterms:W3CDTF">2014-12-12T13:42:31Z</dcterms:modified>
</cp:coreProperties>
</file>