
<file path=[Content_Types].xml><?xml version="1.0" encoding="utf-8"?>
<Types xmlns="http://schemas.openxmlformats.org/package/2006/content-types">
  <Override PartName="/ppt/slides/slide14.xml" ContentType="application/vnd.openxmlformats-officedocument.presentationml.slide+xml"/>
  <Override PartName="/ppt/slideLayouts/slideLayout8.xml" ContentType="application/vnd.openxmlformats-officedocument.presentationml.slideLayout+xml"/>
  <Override PartName="/ppt/slides/slide52.xml" ContentType="application/vnd.openxmlformats-officedocument.presentationml.slide+xml"/>
  <Override PartName="/ppt/slides/slide49.xml" ContentType="application/vnd.openxmlformats-officedocument.presentationml.slide+xml"/>
  <Override PartName="/ppt/slides/slide68.xml" ContentType="application/vnd.openxmlformats-officedocument.presentationml.slide+xml"/>
  <Override PartName="/ppt/slides/slide33.xml" ContentType="application/vnd.openxmlformats-officedocument.presentationml.slide+xml"/>
  <Override PartName="/ppt/slides/slide87.xml" ContentType="application/vnd.openxmlformats-officedocument.presentationml.slide+xml"/>
  <Default Extension="bin" ContentType="application/vnd.openxmlformats-officedocument.presentationml.printerSettings"/>
  <Override PartName="/ppt/notesSlides/notesSlide30.xml" ContentType="application/vnd.openxmlformats-officedocument.presentationml.notesSlide+xml"/>
  <Override PartName="/ppt/notesSlides/notesSlide13.xml" ContentType="application/vnd.openxmlformats-officedocument.presentationml.notesSlide+xml"/>
  <Override PartName="/ppt/notesSlides/notesSlide29.xml" ContentType="application/vnd.openxmlformats-officedocument.presentationml.notesSlide+xml"/>
  <Override PartName="/ppt/notesSlides/notesSlide2.xml" ContentType="application/vnd.openxmlformats-officedocument.presentationml.notesSlide+xml"/>
  <Override PartName="/ppt/slides/slide18.xml" ContentType="application/vnd.openxmlformats-officedocument.presentationml.slide+xml"/>
  <Override PartName="/ppt/slides/slide37.xml" ContentType="application/vnd.openxmlformats-officedocument.presentationml.slide+xml"/>
  <Override PartName="/ppt/slides/slide56.xml" ContentType="application/vnd.openxmlformats-officedocument.presentationml.slide+xml"/>
  <Override PartName="/ppt/slides/slide75.xml" ContentType="application/vnd.openxmlformats-officedocument.presentationml.slide+xml"/>
  <Override PartName="/ppt/slides/slide3.xml" ContentType="application/vnd.openxmlformats-officedocument.presentationml.slide+xml"/>
  <Override PartName="/ppt/slideLayouts/slideLayout1.xml" ContentType="application/vnd.openxmlformats-officedocument.presentationml.slideLayout+xml"/>
  <Override PartName="/ppt/slides/slide23.xml" ContentType="application/vnd.openxmlformats-officedocument.presentationml.slide+xml"/>
  <Override PartName="/ppt/slides/slide42.xml" ContentType="application/vnd.openxmlformats-officedocument.presentationml.slide+xml"/>
  <Override PartName="/ppt/slides/slide61.xml" ContentType="application/vnd.openxmlformats-officedocument.presentationml.slide+xml"/>
  <Override PartName="/ppt/slides/slide80.xml" ContentType="application/vnd.openxmlformats-officedocument.presentationml.slide+xml"/>
  <Override PartName="/ppt/theme/theme1.xml" ContentType="application/vnd.openxmlformats-officedocument.theme+xml"/>
  <Override PartName="/ppt/slideLayouts/slideLayout10.xml" ContentType="application/vnd.openxmlformats-officedocument.presentationml.slideLayout+xml"/>
  <Override PartName="/ppt/notesSlides/notesSlide17.xml" ContentType="application/vnd.openxmlformats-officedocument.presentationml.notesSlide+xml"/>
  <Override PartName="/ppt/notesSlides/notesSlide6.xml" ContentType="application/vnd.openxmlformats-officedocument.presentationml.notesSlide+xml"/>
  <Override PartName="/ppt/slides/slide79.xml" ContentType="application/vnd.openxmlformats-officedocument.presentationml.slide+xml"/>
  <Override PartName="/ppt/slides/slide7.xml" ContentType="application/vnd.openxmlformats-officedocument.presentationml.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27.xml" ContentType="application/vnd.openxmlformats-officedocument.presentationml.slide+xml"/>
  <Override PartName="/ppt/slides/slide11.xml" ContentType="application/vnd.openxmlformats-officedocument.presentationml.slide+xml"/>
  <Override PartName="/ppt/slides/slide65.xml" ContentType="application/vnd.openxmlformats-officedocument.presentationml.slide+xml"/>
  <Override PartName="/ppt/slides/slide84.xml" ContentType="application/vnd.openxmlformats-officedocument.presentationml.slide+xml"/>
  <Override PartName="/ppt/slides/slide46.xml" ContentType="application/vnd.openxmlformats-officedocument.presentationml.slide+xml"/>
  <Override PartName="/ppt/notesSlides/notesSlide8.xml" ContentType="application/vnd.openxmlformats-officedocument.presentationml.notesSlide+xml"/>
  <Override PartName="/ppt/notesSlides/notesSlide22.xml" ContentType="application/vnd.openxmlformats-officedocument.presentationml.notesSlide+xml"/>
  <Override PartName="/ppt/slides/slide70.xml" ContentType="application/vnd.openxmlformats-officedocument.presentationml.slide+xml"/>
  <Override PartName="/ppt/notesSlides/notesSlide26.xml" ContentType="application/vnd.openxmlformats-officedocument.presentationml.notesSlide+xml"/>
  <Override PartName="/ppt/slideLayouts/slideLayout9.xml" ContentType="application/vnd.openxmlformats-officedocument.presentationml.slideLayout+xml"/>
  <Override PartName="/ppt/slides/slide34.xml" ContentType="application/vnd.openxmlformats-officedocument.presentationml.slide+xml"/>
  <Override PartName="/ppt/slides/slide53.xml" ContentType="application/vnd.openxmlformats-officedocument.presentationml.slide+xml"/>
  <Override PartName="/ppt/slides/slide15.xml" ContentType="application/vnd.openxmlformats-officedocument.presentationml.slide+xml"/>
  <Override PartName="/ppt/slides/slide69.xml" ContentType="application/vnd.openxmlformats-officedocument.presentationml.slide+xml"/>
  <Override PartName="/ppt/slides/slide88.xml" ContentType="application/vnd.openxmlformats-officedocument.presentationml.slide+xml"/>
  <Override PartName="/ppt/slides/slide72.xml" ContentType="application/vnd.openxmlformats-officedocument.presentationml.slide+xml"/>
  <Override PartName="/ppt/slides/slide20.xml" ContentType="application/vnd.openxmlformats-officedocument.presentationml.slide+xml"/>
  <Override PartName="/ppt/notesSlides/notesSlide31.xml" ContentType="application/vnd.openxmlformats-officedocument.presentationml.notesSlide+xml"/>
  <Override PartName="/ppt/presProps.xml" ContentType="application/vnd.openxmlformats-officedocument.presentationml.presProps+xml"/>
  <Override PartName="/ppt/notesSlides/notesSlide14.xml" ContentType="application/vnd.openxmlformats-officedocument.presentationml.notesSlide+xml"/>
  <Override PartName="/ppt/notesSlides/notesSlide3.xml" ContentType="application/vnd.openxmlformats-officedocument.presentationml.notesSlide+xml"/>
  <Override PartName="/ppt/slides/slide19.xml" ContentType="application/vnd.openxmlformats-officedocument.presentationml.slide+xml"/>
  <Override PartName="/ppt/slides/slide38.xml" ContentType="application/vnd.openxmlformats-officedocument.presentationml.slide+xml"/>
  <Override PartName="/ppt/slides/slide57.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Layouts/slideLayout2.xml" ContentType="application/vnd.openxmlformats-officedocument.presentationml.slideLayout+xml"/>
  <Override PartName="/ppt/slides/slide24.xml" ContentType="application/vnd.openxmlformats-officedocument.presentationml.slide+xml"/>
  <Override PartName="/ppt/slides/slide43.xml" ContentType="application/vnd.openxmlformats-officedocument.presentationml.slide+xml"/>
  <Override PartName="/ppt/slides/slide62.xml" ContentType="application/vnd.openxmlformats-officedocument.presentationml.slide+xml"/>
  <Override PartName="/ppt/slides/slide81.xml" ContentType="application/vnd.openxmlformats-officedocument.presentationml.slide+xml"/>
  <Override PartName="/ppt/handoutMasters/handoutMaster1.xml" ContentType="application/vnd.openxmlformats-officedocument.presentationml.handoutMaster+xml"/>
  <Override PartName="/ppt/theme/theme2.xml" ContentType="application/vnd.openxmlformats-officedocument.theme+xml"/>
  <Override PartName="/ppt/slideLayouts/slideLayout11.xml" ContentType="application/vnd.openxmlformats-officedocument.presentationml.slideLayout+xml"/>
  <Override PartName="/ppt/notesSlides/notesSlide18.xml" ContentType="application/vnd.openxmlformats-officedocument.presentationml.notesSlide+xml"/>
  <Override PartName="/docProps/core.xml" ContentType="application/vnd.openxmlformats-package.core-properties+xml"/>
  <Override PartName="/ppt/notesSlides/notesSlide7.xml" ContentType="application/vnd.openxmlformats-officedocument.presentationml.notesSlide+xml"/>
  <Default Extension="jpeg" ContentType="image/jpeg"/>
  <Override PartName="/ppt/notesSlides/notesSlide23.xml" ContentType="application/vnd.openxmlformats-officedocument.presentationml.notesSlide+xml"/>
  <Override PartName="/ppt/slides/slide8.xml" ContentType="application/vnd.openxmlformats-officedocument.presentationml.slide+xml"/>
  <Override PartName="/ppt/slideLayouts/slideLayout6.xml" ContentType="application/vnd.openxmlformats-officedocument.presentationml.slideLayout+xml"/>
  <Override PartName="/ppt/slides/slide12.xml" ContentType="application/vnd.openxmlformats-officedocument.presentationml.slide+xml"/>
  <Override PartName="/ppt/slides/slide28.xml" ContentType="application/vnd.openxmlformats-officedocument.presentationml.slide+xml"/>
  <Override PartName="/ppt/slides/slide50.xml" ContentType="application/vnd.openxmlformats-officedocument.presentationml.slide+xml"/>
  <Override PartName="/ppt/slides/slide66.xml" ContentType="application/vnd.openxmlformats-officedocument.presentationml.slide+xml"/>
  <Override PartName="/ppt/slides/slide85.xml" ContentType="application/vnd.openxmlformats-officedocument.presentationml.slide+xml"/>
  <Override PartName="/ppt/slides/slide47.xml" ContentType="application/vnd.openxmlformats-officedocument.presentationml.slide+xml"/>
  <Override PartName="/ppt/slides/slide31.xml" ContentType="application/vnd.openxmlformats-officedocument.presentationml.slide+xml"/>
  <Override PartName="/ppt/notesSlides/notesSlide9.xml" ContentType="application/vnd.openxmlformats-officedocument.presentationml.notesSlide+xml"/>
  <Override PartName="/ppt/slides/slide71.xml" ContentType="application/vnd.openxmlformats-officedocument.presentationml.slide+xml"/>
  <Override PartName="/ppt/notesSlides/notesSlide11.xml" ContentType="application/vnd.openxmlformats-officedocument.presentationml.notesSlide+xml"/>
  <Default Extension="rels" ContentType="application/vnd.openxmlformats-package.relationships+xml"/>
  <Override PartName="/ppt/notesSlides/notesSlide27.xml" ContentType="application/vnd.openxmlformats-officedocument.presentationml.notesSlide+xml"/>
  <Override PartName="/ppt/slides/slide16.xml" ContentType="application/vnd.openxmlformats-officedocument.presentationml.slide+xml"/>
  <Override PartName="/ppt/slides/slide35.xml" ContentType="application/vnd.openxmlformats-officedocument.presentationml.slide+xml"/>
  <Override PartName="/ppt/slides/slide54.xml" ContentType="application/vnd.openxmlformats-officedocument.presentationml.slide+xml"/>
  <Override PartName="/ppt/slides/slide73.xml" ContentType="application/vnd.openxmlformats-officedocument.presentationml.slide+xml"/>
  <Override PartName="/ppt/slides/slide1.xml" ContentType="application/vnd.openxmlformats-officedocument.presentationml.slide+xml"/>
  <Override PartName="/ppt/slides/slide89.xml" ContentType="application/vnd.openxmlformats-officedocument.presentationml.slide+xml"/>
  <Override PartName="/ppt/notesSlides/notesSlide32.xml" ContentType="application/vnd.openxmlformats-officedocument.presentationml.notesSlide+xml"/>
  <Override PartName="/ppt/slides/slide21.xml" ContentType="application/vnd.openxmlformats-officedocument.presentationml.slide+xml"/>
  <Override PartName="/ppt/slides/slide40.xml" ContentType="application/vnd.openxmlformats-officedocument.presentationml.slide+xml"/>
  <Override PartName="/ppt/notesSlides/notesSlide15.xml" ContentType="application/vnd.openxmlformats-officedocument.presentationml.notesSlide+xml"/>
  <Override PartName="/ppt/notesSlides/notesSlide4.xml" ContentType="application/vnd.openxmlformats-officedocument.presentationml.notesSlide+xml"/>
  <Override PartName="/ppt/slides/slide39.xml" ContentType="application/vnd.openxmlformats-officedocument.presentationml.slide+xml"/>
  <Override PartName="/ppt/slides/slide58.xml" ContentType="application/vnd.openxmlformats-officedocument.presentationml.slide+xml"/>
  <Override PartName="/ppt/slides/slide77.xml" ContentType="application/vnd.openxmlformats-officedocument.presentationml.slide+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s/slide25.xml" ContentType="application/vnd.openxmlformats-officedocument.presentationml.slide+xml"/>
  <Override PartName="/ppt/slides/slide44.xml" ContentType="application/vnd.openxmlformats-officedocument.presentationml.slide+xml"/>
  <Override PartName="/ppt/theme/theme3.xml" ContentType="application/vnd.openxmlformats-officedocument.theme+xml"/>
  <Override PartName="/ppt/slides/slide82.xml" ContentType="application/vnd.openxmlformats-officedocument.presentationml.slide+xml"/>
  <Override PartName="/ppt/slides/slide63.xml" ContentType="application/vnd.openxmlformats-officedocument.presentationml.slide+xml"/>
  <Override PartName="/ppt/notesSlides/notesSlide20.xml" ContentType="application/vnd.openxmlformats-officedocument.presentationml.notesSlide+xml"/>
  <Override PartName="/ppt/notesSlides/notesSlide19.xml" ContentType="application/vnd.openxmlformats-officedocument.presentationml.notesSlide+xml"/>
  <Override PartName="/ppt/notesSlides/notesSlide24.xml" ContentType="application/vnd.openxmlformats-officedocument.presentationml.notesSlide+xml"/>
  <Override PartName="/ppt/slides/slide9.xml" ContentType="application/vnd.openxmlformats-officedocument.presentationml.slide+xml"/>
  <Override PartName="/ppt/slides/slide13.xml" ContentType="application/vnd.openxmlformats-officedocument.presentationml.slide+xml"/>
  <Default Extension="xml" ContentType="application/xml"/>
  <Override PartName="/ppt/tableStyles.xml" ContentType="application/vnd.openxmlformats-officedocument.presentationml.tableStyles+xml"/>
  <Override PartName="/ppt/slides/slide51.xml" ContentType="application/vnd.openxmlformats-officedocument.presentationml.slide+xml"/>
  <Override PartName="/ppt/slides/slide67.xml" ContentType="application/vnd.openxmlformats-officedocument.presentationml.slide+xml"/>
  <Override PartName="/ppt/slides/slide48.xml" ContentType="application/vnd.openxmlformats-officedocument.presentationml.slide+xml"/>
  <Override PartName="/ppt/slides/slide32.xml" ContentType="application/vnd.openxmlformats-officedocument.presentationml.slide+xml"/>
  <Override PartName="/ppt/slideLayouts/slideLayout7.xml" ContentType="application/vnd.openxmlformats-officedocument.presentationml.slideLayout+xml"/>
  <Override PartName="/ppt/viewProps.xml" ContentType="application/vnd.openxmlformats-officedocument.presentationml.viewProps+xml"/>
  <Override PartName="/ppt/slides/slide29.xml" ContentType="application/vnd.openxmlformats-officedocument.presentationml.slide+xml"/>
  <Override PartName="/ppt/slides/slide86.xml" ContentType="application/vnd.openxmlformats-officedocument.presentationml.slide+xml"/>
  <Override PartName="/ppt/notesSlides/notesSlide10.xml" ContentType="application/vnd.openxmlformats-officedocument.presentationml.notesSlide+xml"/>
  <Override PartName="/docProps/app.xml" ContentType="application/vnd.openxmlformats-officedocument.extended-properties+xml"/>
  <Override PartName="/ppt/notesMasters/notesMaster1.xml" ContentType="application/vnd.openxmlformats-officedocument.presentationml.notesMaster+xml"/>
  <Override PartName="/ppt/notesSlides/notesSlide12.xml" ContentType="application/vnd.openxmlformats-officedocument.presentationml.notesSlide+xml"/>
  <Override PartName="/ppt/notesSlides/notesSlide28.xml" ContentType="application/vnd.openxmlformats-officedocument.presentationml.notesSlide+xml"/>
  <Override PartName="/ppt/notesSlides/notesSlide1.xml" ContentType="application/vnd.openxmlformats-officedocument.presentationml.notesSlide+xml"/>
  <Override PartName="/ppt/slides/slide17.xml" ContentType="application/vnd.openxmlformats-officedocument.presentationml.slide+xml"/>
  <Override PartName="/ppt/slides/slide36.xml" ContentType="application/vnd.openxmlformats-officedocument.presentationml.slide+xml"/>
  <Override PartName="/ppt/slides/slide55.xml" ContentType="application/vnd.openxmlformats-officedocument.presentationml.slide+xml"/>
  <Override PartName="/ppt/slides/slide74.xml" ContentType="application/vnd.openxmlformats-officedocument.presentationml.slide+xml"/>
  <Override PartName="/ppt/slides/slide2.xml" ContentType="application/vnd.openxmlformats-officedocument.presentationml.slide+xml"/>
  <Override PartName="/ppt/presentation.xml" ContentType="application/vnd.openxmlformats-officedocument.presentationml.presentation.main+xml"/>
  <Override PartName="/ppt/notesSlides/notesSlide33.xml" ContentType="application/vnd.openxmlformats-officedocument.presentationml.notesSlide+xml"/>
  <Override PartName="/ppt/slides/slide22.xml" ContentType="application/vnd.openxmlformats-officedocument.presentationml.slide+xml"/>
  <Override PartName="/ppt/slides/slide41.xml" ContentType="application/vnd.openxmlformats-officedocument.presentationml.slide+xml"/>
  <Override PartName="/ppt/slides/slide60.xml" ContentType="application/vnd.openxmlformats-officedocument.presentationml.slide+xml"/>
  <Override PartName="/ppt/notesSlides/notesSlide16.xml" ContentType="application/vnd.openxmlformats-officedocument.presentationml.notesSlide+xml"/>
  <Override PartName="/ppt/notesSlides/notesSlide5.xml" ContentType="application/vnd.openxmlformats-officedocument.presentationml.notesSlide+xml"/>
  <Override PartName="/ppt/slides/slide59.xml" ContentType="application/vnd.openxmlformats-officedocument.presentationml.slide+xml"/>
  <Override PartName="/ppt/slides/slide78.xml" ContentType="application/vnd.openxmlformats-officedocument.presentationml.slide+xml"/>
  <Override PartName="/ppt/slides/slide6.xml" ContentType="application/vnd.openxmlformats-officedocument.presentationml.slide+xml"/>
  <Override PartName="/ppt/slideLayouts/slideLayout4.xml" ContentType="application/vnd.openxmlformats-officedocument.presentationml.slideLayout+xml"/>
  <Override PartName="/ppt/slides/slide10.xml" ContentType="application/vnd.openxmlformats-officedocument.presentationml.slide+xml"/>
  <Override PartName="/ppt/slides/slide26.xml" ContentType="application/vnd.openxmlformats-officedocument.presentationml.slide+xml"/>
  <Override PartName="/ppt/slides/slide45.xml" ContentType="application/vnd.openxmlformats-officedocument.presentationml.slide+xml"/>
  <Override PartName="/ppt/slides/slide64.xml" ContentType="application/vnd.openxmlformats-officedocument.presentationml.slide+xml"/>
  <Override PartName="/ppt/slides/slide83.xml" ContentType="application/vnd.openxmlformats-officedocument.presentationml.slide+xml"/>
  <Override PartName="/ppt/notesSlides/notesSlide21.xml" ContentType="application/vnd.openxmlformats-officedocument.presentationml.notesSlide+xml"/>
  <Default Extension="png" ContentType="image/png"/>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91"/>
  </p:notesMasterIdLst>
  <p:handoutMasterIdLst>
    <p:handoutMasterId r:id="rId92"/>
  </p:handoutMasterIdLst>
  <p:sldIdLst>
    <p:sldId id="341" r:id="rId2"/>
    <p:sldId id="459" r:id="rId3"/>
    <p:sldId id="768" r:id="rId4"/>
    <p:sldId id="739" r:id="rId5"/>
    <p:sldId id="423" r:id="rId6"/>
    <p:sldId id="740" r:id="rId7"/>
    <p:sldId id="285" r:id="rId8"/>
    <p:sldId id="286" r:id="rId9"/>
    <p:sldId id="289" r:id="rId10"/>
    <p:sldId id="258" r:id="rId11"/>
    <p:sldId id="368" r:id="rId12"/>
    <p:sldId id="772" r:id="rId13"/>
    <p:sldId id="773" r:id="rId14"/>
    <p:sldId id="774" r:id="rId15"/>
    <p:sldId id="775" r:id="rId16"/>
    <p:sldId id="780" r:id="rId17"/>
    <p:sldId id="442" r:id="rId18"/>
    <p:sldId id="441" r:id="rId19"/>
    <p:sldId id="396" r:id="rId20"/>
    <p:sldId id="397" r:id="rId21"/>
    <p:sldId id="419" r:id="rId22"/>
    <p:sldId id="420" r:id="rId23"/>
    <p:sldId id="404" r:id="rId24"/>
    <p:sldId id="408" r:id="rId25"/>
    <p:sldId id="409" r:id="rId26"/>
    <p:sldId id="460" r:id="rId27"/>
    <p:sldId id="735" r:id="rId28"/>
    <p:sldId id="490" r:id="rId29"/>
    <p:sldId id="491" r:id="rId30"/>
    <p:sldId id="763" r:id="rId31"/>
    <p:sldId id="826" r:id="rId32"/>
    <p:sldId id="764" r:id="rId33"/>
    <p:sldId id="799" r:id="rId34"/>
    <p:sldId id="801" r:id="rId35"/>
    <p:sldId id="802" r:id="rId36"/>
    <p:sldId id="811" r:id="rId37"/>
    <p:sldId id="803" r:id="rId38"/>
    <p:sldId id="804" r:id="rId39"/>
    <p:sldId id="805" r:id="rId40"/>
    <p:sldId id="806" r:id="rId41"/>
    <p:sldId id="807" r:id="rId42"/>
    <p:sldId id="808" r:id="rId43"/>
    <p:sldId id="812" r:id="rId44"/>
    <p:sldId id="815" r:id="rId45"/>
    <p:sldId id="813" r:id="rId46"/>
    <p:sldId id="502" r:id="rId47"/>
    <p:sldId id="503" r:id="rId48"/>
    <p:sldId id="504" r:id="rId49"/>
    <p:sldId id="505" r:id="rId50"/>
    <p:sldId id="765" r:id="rId51"/>
    <p:sldId id="767" r:id="rId52"/>
    <p:sldId id="766" r:id="rId53"/>
    <p:sldId id="506" r:id="rId54"/>
    <p:sldId id="748" r:id="rId55"/>
    <p:sldId id="770" r:id="rId56"/>
    <p:sldId id="516" r:id="rId57"/>
    <p:sldId id="517" r:id="rId58"/>
    <p:sldId id="781" r:id="rId59"/>
    <p:sldId id="782" r:id="rId60"/>
    <p:sldId id="784" r:id="rId61"/>
    <p:sldId id="785" r:id="rId62"/>
    <p:sldId id="786" r:id="rId63"/>
    <p:sldId id="814" r:id="rId64"/>
    <p:sldId id="787" r:id="rId65"/>
    <p:sldId id="761" r:id="rId66"/>
    <p:sldId id="816" r:id="rId67"/>
    <p:sldId id="817" r:id="rId68"/>
    <p:sldId id="818" r:id="rId69"/>
    <p:sldId id="819" r:id="rId70"/>
    <p:sldId id="820" r:id="rId71"/>
    <p:sldId id="821" r:id="rId72"/>
    <p:sldId id="822" r:id="rId73"/>
    <p:sldId id="823" r:id="rId74"/>
    <p:sldId id="824" r:id="rId75"/>
    <p:sldId id="529" r:id="rId76"/>
    <p:sldId id="825" r:id="rId77"/>
    <p:sldId id="586" r:id="rId78"/>
    <p:sldId id="583" r:id="rId79"/>
    <p:sldId id="756" r:id="rId80"/>
    <p:sldId id="589" r:id="rId81"/>
    <p:sldId id="592" r:id="rId82"/>
    <p:sldId id="827" r:id="rId83"/>
    <p:sldId id="609" r:id="rId84"/>
    <p:sldId id="610" r:id="rId85"/>
    <p:sldId id="612" r:id="rId86"/>
    <p:sldId id="626" r:id="rId87"/>
    <p:sldId id="627" r:id="rId88"/>
    <p:sldId id="733" r:id="rId89"/>
    <p:sldId id="743" r:id="rId9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showOutlineIcons="0">
    <p:restoredLeft sz="19809" autoAdjust="0"/>
    <p:restoredTop sz="94660"/>
  </p:normalViewPr>
  <p:slideViewPr>
    <p:cSldViewPr snapToObjects="1">
      <p:cViewPr>
        <p:scale>
          <a:sx n="75" d="100"/>
          <a:sy n="75" d="100"/>
        </p:scale>
        <p:origin x="-1512" y="-42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296"/>
    </p:cViewPr>
  </p:sorterViewPr>
  <p:notesViewPr>
    <p:cSldViewPr snapToObjects="1">
      <p:cViewPr varScale="1">
        <p:scale>
          <a:sx n="67" d="100"/>
          <a:sy n="67" d="100"/>
        </p:scale>
        <p:origin x="-2712" y="-11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slide" Target="slides/slide89.xml"/><Relationship Id="rId91" Type="http://schemas.openxmlformats.org/officeDocument/2006/relationships/notesMaster" Target="notesMasters/notesMaster1.xml"/><Relationship Id="rId92" Type="http://schemas.openxmlformats.org/officeDocument/2006/relationships/handoutMaster" Target="handoutMasters/handoutMaster1.xml"/><Relationship Id="rId93" Type="http://schemas.openxmlformats.org/officeDocument/2006/relationships/printerSettings" Target="printerSettings/printerSettings1.bin"/><Relationship Id="rId94" Type="http://schemas.openxmlformats.org/officeDocument/2006/relationships/presProps" Target="presProps.xml"/><Relationship Id="rId95" Type="http://schemas.openxmlformats.org/officeDocument/2006/relationships/viewProps" Target="viewProps.xml"/><Relationship Id="rId96" Type="http://schemas.openxmlformats.org/officeDocument/2006/relationships/theme" Target="theme/theme1.xml"/><Relationship Id="rId97"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5A7F6DE-253A-FB48-B751-EC7F1E48FA50}" type="datetimeFigureOut">
              <a:rPr lang="en-US" smtClean="0"/>
              <a:pPr/>
              <a:t>10/25/15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26EDC2E-03FE-EA45-8DFE-69BBCD6A9DA2}" type="slidenum">
              <a:rPr lang="en-US" smtClean="0"/>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783EDA-45D3-6F4F-9C46-03EAD00CABE3}" type="datetimeFigureOut">
              <a:rPr lang="en-US" smtClean="0"/>
              <a:pPr/>
              <a:t>10/25/15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5C9218-3F63-034D-A3F9-C9602F8A718E}" type="slidenum">
              <a:rPr lang="en-US" smtClean="0"/>
              <a:pPr/>
              <a:t>‹#›</a:t>
            </a:fld>
            <a:endParaRPr lang="en-US"/>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Floyd flood – 35 in NC</a:t>
            </a:r>
          </a:p>
          <a:p>
            <a:endParaRPr lang="en-US" dirty="0"/>
          </a:p>
        </p:txBody>
      </p:sp>
      <p:sp>
        <p:nvSpPr>
          <p:cNvPr id="4" name="Slide Number Placeholder 3"/>
          <p:cNvSpPr>
            <a:spLocks noGrp="1"/>
          </p:cNvSpPr>
          <p:nvPr>
            <p:ph type="sldNum" sz="quarter" idx="10"/>
          </p:nvPr>
        </p:nvSpPr>
        <p:spPr/>
        <p:txBody>
          <a:bodyPr/>
          <a:lstStyle/>
          <a:p>
            <a:fld id="{9C5C9218-3F63-034D-A3F9-C9602F8A718E}"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tax wine more</a:t>
            </a:r>
            <a:r>
              <a:rPr lang="en-US" baseline="0" dirty="0" smtClean="0"/>
              <a:t> if it has more alcohol – with thresholds.  A bottle of wine with 14 percent alcohol pays about 31 cents of federal tax.</a:t>
            </a:r>
          </a:p>
          <a:p>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a:t>
            </a:r>
            <a:r>
              <a:rPr lang="en-US" baseline="0" dirty="0" smtClean="0"/>
              <a:t> liquor, we tax only alcohol.  80 proof liquor has 80 % of the alcohol of 100 proof liquor, so it bears 80 percent of the tax.</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Without using the word marijuana, many states</a:t>
            </a:r>
            <a:r>
              <a:rPr lang="en-US" baseline="0" dirty="0" smtClean="0"/>
              <a:t> collect sales taxes on medical marijuana just like they do on shoes.  In Maine, you buy a brownie, you pay 7 percent sales tax. You buy a marijuana brownie, you pay 7 percent sales tax – even though it’s medicine. </a:t>
            </a:r>
            <a:endParaRPr lang="en-US" dirty="0" smtClean="0"/>
          </a:p>
          <a:p>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28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Another way of taxing marijuana</a:t>
            </a:r>
            <a:r>
              <a:rPr lang="en-US" baseline="0" dirty="0" smtClean="0"/>
              <a:t> without using the word marijuana is to tax indoor grow operations that use a lot of electricity – In the case of Arcata, more than 6 times the average for that size building.  </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29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Some highlights:  Grow lights;  Dehumidification</a:t>
            </a:r>
          </a:p>
          <a:p>
            <a:r>
              <a:rPr lang="en-US" dirty="0" smtClean="0"/>
              <a:t>Ventilation</a:t>
            </a:r>
          </a:p>
          <a:p>
            <a:r>
              <a:rPr lang="en-US" dirty="0" smtClean="0"/>
              <a:t>Last</a:t>
            </a:r>
            <a:r>
              <a:rPr lang="en-US" baseline="0" dirty="0" smtClean="0"/>
              <a:t> line:  data center like Google has in Lenoir: notoriously energy intensive.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31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intoxication</a:t>
            </a:r>
            <a:r>
              <a:rPr lang="en-US" baseline="0" dirty="0" smtClean="0"/>
              <a:t> is what the public doesn’t like about marijuana, potency – THC content – is the best tax base.  Price correlates with potency if more powerful product costs more.  Weight treats the most powerful concentrate like </a:t>
            </a:r>
            <a:r>
              <a:rPr lang="en-US" baseline="0" dirty="0" err="1" smtClean="0"/>
              <a:t>ditchweed</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34</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Towns know</a:t>
            </a:r>
            <a:r>
              <a:rPr lang="en-US" dirty="0" smtClean="0"/>
              <a:t> </a:t>
            </a:r>
          </a:p>
          <a:p>
            <a:r>
              <a:rPr lang="en-US" dirty="0" smtClean="0"/>
              <a:t> </a:t>
            </a:r>
            <a:r>
              <a:rPr lang="en-US" dirty="0" smtClean="0"/>
              <a:t>to slap on a percentage tax.  That doesn’t require setting up a weight station</a:t>
            </a:r>
            <a:r>
              <a:rPr lang="en-US" baseline="0" dirty="0" smtClean="0"/>
              <a:t> or a chemistry lab.</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35</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an ounce of </a:t>
            </a:r>
            <a:r>
              <a:rPr lang="en-US" dirty="0" err="1" smtClean="0"/>
              <a:t>ditchweed</a:t>
            </a:r>
            <a:r>
              <a:rPr lang="en-US" baseline="0" dirty="0" smtClean="0"/>
              <a:t> and an ounce of highly potent concentrate bear the same tax, the seller delivers more bang for the buck to the customer by selling only powerful product.  That’s maybe why the tax on a pint of liquor is many times the tax on a pint of beer.</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37</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38</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answer is that</a:t>
            </a:r>
            <a:r>
              <a:rPr lang="en-US" baseline="0" dirty="0" smtClean="0"/>
              <a:t> this vegetable matter is not fungible.  The </a:t>
            </a:r>
            <a:r>
              <a:rPr lang="en-US" baseline="0" dirty="0" err="1" smtClean="0"/>
              <a:t>trichomes</a:t>
            </a:r>
            <a:r>
              <a:rPr lang="en-US" baseline="0" dirty="0" smtClean="0"/>
              <a:t> have more THC than other parts of the plant, so two people picking out samples to put in the machine may pick samples with widely different amounts of THC.</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41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t>
            </a:r>
            <a:r>
              <a:rPr lang="en-US" dirty="0" err="1" smtClean="0"/>
              <a:t>y</a:t>
            </a:r>
            <a:r>
              <a:rPr lang="en-US" baseline="0" dirty="0" smtClean="0"/>
              <a:t> axis shows TCH by weight.  Samples from the same plant sent to different labs show results from around 11 to 7 percent.  That’s not close enough for government work.</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42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 smoked, it can be very powerful.  However we tax plant matter, we may want to tax this</a:t>
            </a:r>
            <a:r>
              <a:rPr lang="en-US" baseline="0" dirty="0" smtClean="0"/>
              <a:t> wax and edibles made from it by potency.</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44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tiny tax at</a:t>
            </a:r>
            <a:r>
              <a:rPr lang="en-US" baseline="0" dirty="0" smtClean="0"/>
              <a:t> retail – enacted in referendum with 80 percent of voters saying yes.  Oakland has its fiscal troubles, and the marijuana community stepped up in a small way.</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46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can see this data</a:t>
            </a:r>
            <a:r>
              <a:rPr lang="en-US" baseline="0" dirty="0" smtClean="0"/>
              <a:t> in the handout.  Nobody has a rate as low as Oakland’s initial rate.  Oakland is up to 5 percent</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47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Again in the handout, and on the next slide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48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Taxes on grow areas.  They</a:t>
            </a:r>
            <a:r>
              <a:rPr lang="en-US" baseline="0" dirty="0" smtClean="0"/>
              <a:t> can grow a lot of profitable product in a tiny area.</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49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Put a  RFID</a:t>
            </a:r>
            <a:r>
              <a:rPr lang="en-US" baseline="0" dirty="0" smtClean="0"/>
              <a:t> zip-tie tag on each plant, and charge for it.</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53</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prices here may not be right, but the math is.  Move cursor 3 times  -- 25 percent.  75 cents is 25 percent of 3 dollars etc.  We apply these excise taxes three times and then we collect ordinary general sales and business taxes.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56</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Three levels</a:t>
            </a:r>
            <a:r>
              <a:rPr lang="en-US" baseline="0" dirty="0" smtClean="0"/>
              <a:t> of 25 percent taxes don’t add up to 75 percent.  That’s the math.  Even with sales and business taxes, we stay at 41 percent of retail price.  That’s less than tobacco taxes in most states.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57</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a:t>
            </a:r>
            <a:r>
              <a:rPr lang="en-US" baseline="0" dirty="0" smtClean="0"/>
              <a:t> are some categories I’ll let you read.</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66</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a:t>
            </a:r>
            <a:r>
              <a:rPr lang="en-US" baseline="0" dirty="0" smtClean="0"/>
              <a:t> will gleefully stipulate that for some people marijuana is medicine.  I’ve heard and read too many stories of miraculous cures and healing.  God bless the patients.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67</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But if</a:t>
            </a:r>
            <a:r>
              <a:rPr lang="en-US" baseline="0" dirty="0" smtClean="0"/>
              <a:t> marijuana is legal for everyone, </a:t>
            </a:r>
            <a:r>
              <a:rPr lang="en-US" dirty="0" smtClean="0"/>
              <a:t>there are arguments</a:t>
            </a:r>
            <a:r>
              <a:rPr lang="en-US" baseline="0" dirty="0" smtClean="0"/>
              <a:t> to treat the patients like everyone else.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68</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Revenue is not enough of a reason</a:t>
            </a:r>
            <a:r>
              <a:rPr lang="en-US" baseline="0" dirty="0" smtClean="0"/>
              <a:t> to tax patients.  We don’t tax penicillin.</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69</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folks get a tax break for lying,</a:t>
            </a:r>
            <a:r>
              <a:rPr lang="en-US" baseline="0" dirty="0" smtClean="0"/>
              <a:t> they may lie.  When the 1040 tax return form started requiring children’s </a:t>
            </a:r>
            <a:r>
              <a:rPr lang="en-US" baseline="0" dirty="0" err="1" smtClean="0"/>
              <a:t>SSNs</a:t>
            </a:r>
            <a:r>
              <a:rPr lang="en-US" baseline="0" dirty="0" smtClean="0"/>
              <a:t> to be claimed as dependents, millions of dependents disappeared from the tax rolls.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70</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Who can say whether</a:t>
            </a:r>
            <a:r>
              <a:rPr lang="en-US" baseline="0" dirty="0" smtClean="0"/>
              <a:t> someone’s pain rises to these statutory thresholds?  The pain question is harder than qualification for SS disability, which requires huge numbers of lawyers.  At least the stakes aren’t as high for a tax break.  But maybe states will do like CA and give up. </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71</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Patients</a:t>
            </a:r>
            <a:r>
              <a:rPr lang="en-US" baseline="0" dirty="0" smtClean="0"/>
              <a:t> will pay less with full legalization – doctors’ fees and license fees will disappear.</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72</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Economies of scale should bring prices down.</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73</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we give you a benefit if</a:t>
            </a:r>
            <a:r>
              <a:rPr lang="en-US" baseline="0" dirty="0" smtClean="0"/>
              <a:t> you say you’re sick, you might not only SAY you’re sick, you might come to believe you’re sick.  Having people feel bad about themselves is not good public policy.</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74</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Berkeley, though, favors bigger operators</a:t>
            </a:r>
            <a:r>
              <a:rPr lang="en-US" baseline="0" dirty="0" smtClean="0"/>
              <a:t> – ones it can get its arms around to regulate and tax.  Collecting tax from a handful of businesses easier than collecting from hundreds.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77</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can brew 100 gallons</a:t>
            </a:r>
            <a:r>
              <a:rPr lang="en-US" baseline="0" dirty="0" smtClean="0"/>
              <a:t> tax free</a:t>
            </a:r>
          </a:p>
          <a:p>
            <a:r>
              <a:rPr lang="en-US" baseline="0" dirty="0" smtClean="0"/>
              <a:t>CO 6 plants;  WA zero</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78</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Ideally, where commerce</a:t>
            </a:r>
            <a:r>
              <a:rPr lang="en-US" baseline="0" dirty="0" smtClean="0"/>
              <a:t> is naturally concentrated.</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80</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consumer will not be paying tax on this shoplifted merchandise.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81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D0B9A9-7999-E34A-AAF9-62920386FCBD}" type="datetime1">
              <a:rPr lang="en-US" smtClean="0"/>
              <a:t>10/27/15</a:t>
            </a:fld>
            <a:endParaRPr lang="en-US"/>
          </a:p>
        </p:txBody>
      </p:sp>
      <p:sp>
        <p:nvSpPr>
          <p:cNvPr id="5" name="Footer Placeholder 4"/>
          <p:cNvSpPr>
            <a:spLocks noGrp="1"/>
          </p:cNvSpPr>
          <p:nvPr>
            <p:ph type="ftr" sz="quarter" idx="11"/>
          </p:nvPr>
        </p:nvSpPr>
        <p:spPr/>
        <p:txBody>
          <a:bodyPr/>
          <a:lstStyle/>
          <a:p>
            <a:r>
              <a:rPr lang="en-US" smtClean="0"/>
              <a:t>Duke 27 October 2015 Oglesby Barnes</a:t>
            </a:r>
            <a:endParaRPr lang="en-US"/>
          </a:p>
        </p:txBody>
      </p:sp>
      <p:sp>
        <p:nvSpPr>
          <p:cNvPr id="6" name="Slide Number Placeholder 5"/>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08DF96-058B-8A41-9F97-DB58224C3CFC}" type="datetime1">
              <a:rPr lang="en-US" smtClean="0"/>
              <a:t>10/27/15</a:t>
            </a:fld>
            <a:endParaRPr lang="en-US"/>
          </a:p>
        </p:txBody>
      </p:sp>
      <p:sp>
        <p:nvSpPr>
          <p:cNvPr id="5" name="Footer Placeholder 4"/>
          <p:cNvSpPr>
            <a:spLocks noGrp="1"/>
          </p:cNvSpPr>
          <p:nvPr>
            <p:ph type="ftr" sz="quarter" idx="11"/>
          </p:nvPr>
        </p:nvSpPr>
        <p:spPr/>
        <p:txBody>
          <a:bodyPr/>
          <a:lstStyle/>
          <a:p>
            <a:r>
              <a:rPr lang="en-US" smtClean="0"/>
              <a:t>Duke 27 October 2015 Oglesby Barnes</a:t>
            </a:r>
            <a:endParaRPr lang="en-US"/>
          </a:p>
        </p:txBody>
      </p:sp>
      <p:sp>
        <p:nvSpPr>
          <p:cNvPr id="6" name="Slide Number Placeholder 5"/>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A654C8-F49A-C747-923D-8E54DA807099}" type="datetime1">
              <a:rPr lang="en-US" smtClean="0"/>
              <a:t>10/27/15</a:t>
            </a:fld>
            <a:endParaRPr lang="en-US"/>
          </a:p>
        </p:txBody>
      </p:sp>
      <p:sp>
        <p:nvSpPr>
          <p:cNvPr id="5" name="Footer Placeholder 4"/>
          <p:cNvSpPr>
            <a:spLocks noGrp="1"/>
          </p:cNvSpPr>
          <p:nvPr>
            <p:ph type="ftr" sz="quarter" idx="11"/>
          </p:nvPr>
        </p:nvSpPr>
        <p:spPr/>
        <p:txBody>
          <a:bodyPr/>
          <a:lstStyle/>
          <a:p>
            <a:r>
              <a:rPr lang="en-US" smtClean="0"/>
              <a:t>Duke 27 October 2015 Oglesby Barnes</a:t>
            </a:r>
            <a:endParaRPr lang="en-US"/>
          </a:p>
        </p:txBody>
      </p:sp>
      <p:sp>
        <p:nvSpPr>
          <p:cNvPr id="6" name="Slide Number Placeholder 5"/>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A5CAF1-7330-3141-9E5A-ECAA186E63C5}" type="datetime1">
              <a:rPr lang="en-US" smtClean="0"/>
              <a:t>10/27/15</a:t>
            </a:fld>
            <a:endParaRPr lang="en-US"/>
          </a:p>
        </p:txBody>
      </p:sp>
      <p:sp>
        <p:nvSpPr>
          <p:cNvPr id="6" name="Footer Placeholder 5"/>
          <p:cNvSpPr>
            <a:spLocks noGrp="1"/>
          </p:cNvSpPr>
          <p:nvPr>
            <p:ph type="ftr" sz="quarter" idx="11"/>
          </p:nvPr>
        </p:nvSpPr>
        <p:spPr/>
        <p:txBody>
          <a:bodyPr/>
          <a:lstStyle/>
          <a:p>
            <a:r>
              <a:rPr lang="en-US" smtClean="0"/>
              <a:t>Duke 27 October 2015 Oglesby Barnes</a:t>
            </a:r>
            <a:endParaRPr lang="en-US"/>
          </a:p>
        </p:txBody>
      </p:sp>
      <p:sp>
        <p:nvSpPr>
          <p:cNvPr id="7" name="Slide Number Placeholder 6"/>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B3F31F-1689-4E45-AA64-3FCDAE7E0CD2}" type="datetime1">
              <a:rPr lang="en-US" smtClean="0"/>
              <a:t>10/27/15</a:t>
            </a:fld>
            <a:endParaRPr lang="en-US"/>
          </a:p>
        </p:txBody>
      </p:sp>
      <p:sp>
        <p:nvSpPr>
          <p:cNvPr id="8" name="Footer Placeholder 7"/>
          <p:cNvSpPr>
            <a:spLocks noGrp="1"/>
          </p:cNvSpPr>
          <p:nvPr>
            <p:ph type="ftr" sz="quarter" idx="11"/>
          </p:nvPr>
        </p:nvSpPr>
        <p:spPr/>
        <p:txBody>
          <a:bodyPr/>
          <a:lstStyle/>
          <a:p>
            <a:r>
              <a:rPr lang="en-US" smtClean="0"/>
              <a:t>Duke 27 October 2015 Oglesby Barnes</a:t>
            </a:r>
            <a:endParaRPr lang="en-US"/>
          </a:p>
        </p:txBody>
      </p:sp>
      <p:sp>
        <p:nvSpPr>
          <p:cNvPr id="9" name="Slide Number Placeholder 8"/>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83765F3-48F2-FE46-925C-3F38B2590788}" type="datetime1">
              <a:rPr lang="en-US" smtClean="0"/>
              <a:t>10/27/15</a:t>
            </a:fld>
            <a:endParaRPr lang="en-US"/>
          </a:p>
        </p:txBody>
      </p:sp>
      <p:sp>
        <p:nvSpPr>
          <p:cNvPr id="4" name="Footer Placeholder 3"/>
          <p:cNvSpPr>
            <a:spLocks noGrp="1"/>
          </p:cNvSpPr>
          <p:nvPr>
            <p:ph type="ftr" sz="quarter" idx="11"/>
          </p:nvPr>
        </p:nvSpPr>
        <p:spPr/>
        <p:txBody>
          <a:bodyPr/>
          <a:lstStyle/>
          <a:p>
            <a:r>
              <a:rPr lang="en-US" smtClean="0"/>
              <a:t>Duke 27 October 2015 Oglesby Barnes</a:t>
            </a:r>
            <a:endParaRPr lang="en-US"/>
          </a:p>
        </p:txBody>
      </p:sp>
      <p:sp>
        <p:nvSpPr>
          <p:cNvPr id="5" name="Slide Number Placeholder 4"/>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48A09C-D6C4-714F-A35B-D2A241F168FA}" type="datetime1">
              <a:rPr lang="en-US" smtClean="0"/>
              <a:t>10/27/15</a:t>
            </a:fld>
            <a:endParaRPr lang="en-US"/>
          </a:p>
        </p:txBody>
      </p:sp>
      <p:sp>
        <p:nvSpPr>
          <p:cNvPr id="3" name="Footer Placeholder 2"/>
          <p:cNvSpPr>
            <a:spLocks noGrp="1"/>
          </p:cNvSpPr>
          <p:nvPr>
            <p:ph type="ftr" sz="quarter" idx="11"/>
          </p:nvPr>
        </p:nvSpPr>
        <p:spPr/>
        <p:txBody>
          <a:bodyPr/>
          <a:lstStyle/>
          <a:p>
            <a:r>
              <a:rPr lang="en-US" smtClean="0"/>
              <a:t>Duke 27 October 2015 Oglesby Barnes</a:t>
            </a:r>
            <a:endParaRPr lang="en-US"/>
          </a:p>
        </p:txBody>
      </p:sp>
      <p:sp>
        <p:nvSpPr>
          <p:cNvPr id="4" name="Slide Number Placeholder 3"/>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D2D897-4411-A04E-BDDF-5E5B1627E9CC}" type="datetime1">
              <a:rPr lang="en-US" smtClean="0"/>
              <a:t>10/27/15</a:t>
            </a:fld>
            <a:endParaRPr lang="en-US"/>
          </a:p>
        </p:txBody>
      </p:sp>
      <p:sp>
        <p:nvSpPr>
          <p:cNvPr id="6" name="Footer Placeholder 5"/>
          <p:cNvSpPr>
            <a:spLocks noGrp="1"/>
          </p:cNvSpPr>
          <p:nvPr>
            <p:ph type="ftr" sz="quarter" idx="11"/>
          </p:nvPr>
        </p:nvSpPr>
        <p:spPr/>
        <p:txBody>
          <a:bodyPr/>
          <a:lstStyle/>
          <a:p>
            <a:r>
              <a:rPr lang="en-US" smtClean="0"/>
              <a:t>Duke 27 October 2015 Oglesby Barnes</a:t>
            </a:r>
            <a:endParaRPr lang="en-US"/>
          </a:p>
        </p:txBody>
      </p:sp>
      <p:sp>
        <p:nvSpPr>
          <p:cNvPr id="7" name="Slide Number Placeholder 6"/>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B7267B-9C4E-9040-ACF9-92AC9368D07B}" type="datetime1">
              <a:rPr lang="en-US" smtClean="0"/>
              <a:t>10/27/15</a:t>
            </a:fld>
            <a:endParaRPr lang="en-US"/>
          </a:p>
        </p:txBody>
      </p:sp>
      <p:sp>
        <p:nvSpPr>
          <p:cNvPr id="6" name="Footer Placeholder 5"/>
          <p:cNvSpPr>
            <a:spLocks noGrp="1"/>
          </p:cNvSpPr>
          <p:nvPr>
            <p:ph type="ftr" sz="quarter" idx="11"/>
          </p:nvPr>
        </p:nvSpPr>
        <p:spPr/>
        <p:txBody>
          <a:bodyPr/>
          <a:lstStyle/>
          <a:p>
            <a:r>
              <a:rPr lang="en-US" smtClean="0"/>
              <a:t>Duke 27 October 2015 Oglesby Barnes</a:t>
            </a:r>
            <a:endParaRPr lang="en-US"/>
          </a:p>
        </p:txBody>
      </p:sp>
      <p:sp>
        <p:nvSpPr>
          <p:cNvPr id="7" name="Slide Number Placeholder 6"/>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70694D-A9DB-AF46-A9CD-242E2F7FC7AC}" type="datetime1">
              <a:rPr lang="en-US" smtClean="0"/>
              <a:t>10/27/15</a:t>
            </a:fld>
            <a:endParaRPr lang="en-US"/>
          </a:p>
        </p:txBody>
      </p:sp>
      <p:sp>
        <p:nvSpPr>
          <p:cNvPr id="5" name="Footer Placeholder 4"/>
          <p:cNvSpPr>
            <a:spLocks noGrp="1"/>
          </p:cNvSpPr>
          <p:nvPr>
            <p:ph type="ftr" sz="quarter" idx="11"/>
          </p:nvPr>
        </p:nvSpPr>
        <p:spPr/>
        <p:txBody>
          <a:bodyPr/>
          <a:lstStyle/>
          <a:p>
            <a:r>
              <a:rPr lang="en-US" smtClean="0"/>
              <a:t>Duke 27 October 2015 Oglesby Barnes</a:t>
            </a:r>
            <a:endParaRPr lang="en-US"/>
          </a:p>
        </p:txBody>
      </p:sp>
      <p:sp>
        <p:nvSpPr>
          <p:cNvPr id="6" name="Slide Number Placeholder 5"/>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442489-6A9D-544B-9402-1695D30321FC}" type="datetime1">
              <a:rPr lang="en-US" smtClean="0"/>
              <a:t>10/27/15</a:t>
            </a:fld>
            <a:endParaRPr lang="en-US"/>
          </a:p>
        </p:txBody>
      </p:sp>
      <p:sp>
        <p:nvSpPr>
          <p:cNvPr id="5" name="Footer Placeholder 4"/>
          <p:cNvSpPr>
            <a:spLocks noGrp="1"/>
          </p:cNvSpPr>
          <p:nvPr>
            <p:ph type="ftr" sz="quarter" idx="11"/>
          </p:nvPr>
        </p:nvSpPr>
        <p:spPr/>
        <p:txBody>
          <a:bodyPr/>
          <a:lstStyle/>
          <a:p>
            <a:r>
              <a:rPr lang="en-US" smtClean="0"/>
              <a:t>Duke 27 October 2015 Oglesby Barnes</a:t>
            </a:r>
            <a:endParaRPr lang="en-US"/>
          </a:p>
        </p:txBody>
      </p:sp>
      <p:sp>
        <p:nvSpPr>
          <p:cNvPr id="6" name="Slide Number Placeholder 5"/>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8DCB07-570F-8648-808C-69F79836AED5}" type="datetime1">
              <a:rPr lang="en-US" smtClean="0"/>
              <a:t>10/27/15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Duke 27 October 2015 Oglesby Barnes</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FD25C8-667E-FE46-B4E6-C7B57A30518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hyperlink" Target="http://www.newrevenue.or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1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1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31.xml.rels><?xml version="1.0" encoding="UTF-8" standalone="yes"?>
<Relationships xmlns="http://schemas.openxmlformats.org/package/2006/relationships"><Relationship Id="rId3" Type="http://schemas.openxmlformats.org/officeDocument/2006/relationships/hyperlink" Target="http://evan-mills.com/energy-associates/Indoor_files/420-HSU-Talk-abbreviated.pdf" TargetMode="External"/><Relationship Id="rId4" Type="http://schemas.openxmlformats.org/officeDocument/2006/relationships/image" Target="../media/image21.pn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2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2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2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png"/></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png"/><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5.png"/><Relationship Id="rId3" Type="http://schemas.openxmlformats.org/officeDocument/2006/relationships/image" Target="../media/image36.png"/></Relationships>
</file>

<file path=ppt/slides/_rels/slide44.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image" Target="../media/image38.png"/><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image" Target="../media/image40.png"/><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4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3.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53.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0.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7.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8.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49.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50.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51.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image" Target="../media/image52.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image" Target="../media/image53.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image" Target="../media/image54.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55.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6.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image" Target="../media/image57.png"/></Relationships>
</file>

<file path=ppt/slides/_rels/slide78.xml.rels><?xml version="1.0" encoding="UTF-8" standalone="yes"?>
<Relationships xmlns="http://schemas.openxmlformats.org/package/2006/relationships"><Relationship Id="rId3" Type="http://schemas.openxmlformats.org/officeDocument/2006/relationships/image" Target="../media/image58.png"/><Relationship Id="rId4" Type="http://schemas.openxmlformats.org/officeDocument/2006/relationships/image" Target="../media/image59.png"/><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image" Target="../media/image60.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image" Target="../media/image61.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2.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3.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4.png"/><Relationship Id="rId3" Type="http://schemas.openxmlformats.org/officeDocument/2006/relationships/image" Target="../media/image65.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6.png"/><Relationship Id="rId3" Type="http://schemas.openxmlformats.org/officeDocument/2006/relationships/hyperlink" Target="http://www.huffingtonpost.com/2013/04/20/marijuana-per-ounce-price_n_3094520.html" TargetMode="Externa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7.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8.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p:spPr>
        <p:txBody>
          <a:bodyPr>
            <a:normAutofit fontScale="90000"/>
          </a:bodyPr>
          <a:lstStyle/>
          <a:p>
            <a:r>
              <a:rPr lang="en-US" sz="3600" dirty="0" smtClean="0"/>
              <a:t/>
            </a:r>
            <a:br>
              <a:rPr lang="en-US" sz="3600" dirty="0" smtClean="0"/>
            </a:br>
            <a:r>
              <a:rPr lang="en-US" sz="3600" dirty="0" smtClean="0"/>
              <a:t/>
            </a:r>
            <a:br>
              <a:rPr lang="en-US" sz="3600" dirty="0" smtClean="0"/>
            </a:br>
            <a:r>
              <a:rPr lang="en-US" sz="3600" dirty="0" smtClean="0"/>
              <a:t>Excise </a:t>
            </a:r>
            <a:r>
              <a:rPr lang="en-US" sz="3556" dirty="0" smtClean="0"/>
              <a:t>Taxes, Including Cannabis </a:t>
            </a:r>
            <a:br>
              <a:rPr lang="en-US" sz="3556" dirty="0" smtClean="0"/>
            </a:br>
            <a:r>
              <a:rPr lang="en-US" sz="3600" dirty="0" smtClean="0"/>
              <a:t/>
            </a:r>
            <a:br>
              <a:rPr lang="en-US" sz="3600" dirty="0" smtClean="0"/>
            </a:br>
            <a:endParaRPr lang="en-US" sz="3600" dirty="0"/>
          </a:p>
        </p:txBody>
      </p:sp>
      <p:sp>
        <p:nvSpPr>
          <p:cNvPr id="3" name="Content Placeholder 2"/>
          <p:cNvSpPr>
            <a:spLocks noGrp="1"/>
          </p:cNvSpPr>
          <p:nvPr>
            <p:ph idx="1"/>
          </p:nvPr>
        </p:nvSpPr>
        <p:spPr>
          <a:xfrm>
            <a:off x="457200" y="1600200"/>
            <a:ext cx="7848600" cy="4525963"/>
          </a:xfrm>
        </p:spPr>
        <p:txBody>
          <a:bodyPr>
            <a:normAutofit fontScale="77500" lnSpcReduction="20000"/>
          </a:bodyPr>
          <a:lstStyle/>
          <a:p>
            <a:pPr algn="ctr">
              <a:buNone/>
            </a:pPr>
            <a:endParaRPr lang="en-US" sz="2595" dirty="0" smtClean="0"/>
          </a:p>
          <a:p>
            <a:pPr algn="ctr">
              <a:buNone/>
            </a:pPr>
            <a:endParaRPr lang="en-US" dirty="0" smtClean="0"/>
          </a:p>
          <a:p>
            <a:pPr algn="ctr">
              <a:buNone/>
            </a:pPr>
            <a:r>
              <a:rPr lang="en-US" dirty="0" smtClean="0"/>
              <a:t>Pat </a:t>
            </a:r>
            <a:r>
              <a:rPr lang="en-US" dirty="0" smtClean="0"/>
              <a:t>Oglesby</a:t>
            </a:r>
          </a:p>
          <a:p>
            <a:pPr algn="ctr">
              <a:buNone/>
            </a:pPr>
            <a:r>
              <a:rPr lang="en-US" dirty="0" smtClean="0">
                <a:hlinkClick r:id="rId3"/>
              </a:rPr>
              <a:t>www.newrevenue.org</a:t>
            </a:r>
            <a:endParaRPr lang="en-US" dirty="0" smtClean="0"/>
          </a:p>
          <a:p>
            <a:endParaRPr lang="en-US" sz="4000" dirty="0" smtClean="0"/>
          </a:p>
          <a:p>
            <a:pPr algn="ctr">
              <a:buNone/>
            </a:pPr>
            <a:r>
              <a:rPr lang="en-US" sz="4000" dirty="0" smtClean="0"/>
              <a:t>Duke </a:t>
            </a:r>
          </a:p>
          <a:p>
            <a:pPr algn="ctr">
              <a:buNone/>
            </a:pPr>
            <a:r>
              <a:rPr lang="en-US" sz="4000" dirty="0" smtClean="0"/>
              <a:t>Peter Barnes’s class</a:t>
            </a:r>
          </a:p>
          <a:p>
            <a:pPr algn="ctr">
              <a:buNone/>
            </a:pPr>
            <a:r>
              <a:rPr lang="en-US" sz="4000" dirty="0" smtClean="0"/>
              <a:t>27 October 2105</a:t>
            </a:r>
          </a:p>
          <a:p>
            <a:endParaRPr lang="en-US" sz="4000" dirty="0" smtClean="0"/>
          </a:p>
          <a:p>
            <a:pPr>
              <a:buNone/>
            </a:pPr>
            <a:r>
              <a:rPr lang="en-US" sz="4000" dirty="0" smtClean="0"/>
              <a:t> </a:t>
            </a:r>
          </a:p>
        </p:txBody>
      </p:sp>
      <p:sp>
        <p:nvSpPr>
          <p:cNvPr id="4" name="Footer Placeholder 3"/>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Singling out goods and services</a:t>
            </a:r>
            <a:br>
              <a:rPr lang="en-US" dirty="0" smtClean="0"/>
            </a:br>
            <a:r>
              <a:rPr lang="en-US" dirty="0" smtClean="0"/>
              <a:t>4 </a:t>
            </a:r>
            <a:r>
              <a:rPr lang="en-US" dirty="0" smtClean="0"/>
              <a:t>Rationales</a:t>
            </a:r>
            <a:r>
              <a:rPr lang="en-US" dirty="0" smtClean="0"/>
              <a:t>	</a:t>
            </a:r>
            <a:endParaRPr lang="en-US" dirty="0"/>
          </a:p>
        </p:txBody>
      </p:sp>
      <p:sp>
        <p:nvSpPr>
          <p:cNvPr id="3" name="Content Placeholder 2"/>
          <p:cNvSpPr>
            <a:spLocks noGrp="1"/>
          </p:cNvSpPr>
          <p:nvPr>
            <p:ph idx="1"/>
          </p:nvPr>
        </p:nvSpPr>
        <p:spPr/>
        <p:txBody>
          <a:bodyPr/>
          <a:lstStyle/>
          <a:p>
            <a:r>
              <a:rPr lang="en-US" dirty="0" smtClean="0"/>
              <a:t>Sin</a:t>
            </a:r>
          </a:p>
          <a:p>
            <a:r>
              <a:rPr lang="en-US" dirty="0" smtClean="0"/>
              <a:t>Externalities</a:t>
            </a:r>
          </a:p>
          <a:p>
            <a:r>
              <a:rPr lang="en-US" dirty="0" smtClean="0"/>
              <a:t>Benefit</a:t>
            </a:r>
          </a:p>
          <a:p>
            <a:r>
              <a:rPr lang="en-US" dirty="0" smtClean="0"/>
              <a:t>Luxury/Progressivity</a:t>
            </a:r>
          </a:p>
          <a:p>
            <a:endParaRPr lang="en-US" dirty="0"/>
          </a:p>
        </p:txBody>
      </p:sp>
      <p:sp>
        <p:nvSpPr>
          <p:cNvPr id="4" name="Footer Placeholder 3"/>
          <p:cNvSpPr>
            <a:spLocks noGrp="1"/>
          </p:cNvSpPr>
          <p:nvPr>
            <p:ph type="ftr" sz="quarter" idx="11"/>
          </p:nvPr>
        </p:nvSpPr>
        <p:spPr/>
        <p:txBody>
          <a:bodyPr/>
          <a:lstStyle/>
          <a:p>
            <a:r>
              <a:rPr lang="en-US" smtClean="0"/>
              <a:t>Duke 27 October 2015 Oglesby Barnes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Better than income or sales?	</a:t>
            </a:r>
            <a:endParaRPr lang="en-US" dirty="0"/>
          </a:p>
        </p:txBody>
      </p:sp>
      <p:sp>
        <p:nvSpPr>
          <p:cNvPr id="3" name="Content Placeholder 2"/>
          <p:cNvSpPr>
            <a:spLocks noGrp="1"/>
          </p:cNvSpPr>
          <p:nvPr>
            <p:ph idx="1"/>
          </p:nvPr>
        </p:nvSpPr>
        <p:spPr/>
        <p:txBody>
          <a:bodyPr/>
          <a:lstStyle/>
          <a:p>
            <a:r>
              <a:rPr lang="en-US" dirty="0" smtClean="0"/>
              <a:t>Tobacco</a:t>
            </a:r>
          </a:p>
          <a:p>
            <a:r>
              <a:rPr lang="en-US" dirty="0" smtClean="0"/>
              <a:t>Alcohol</a:t>
            </a:r>
          </a:p>
          <a:p>
            <a:r>
              <a:rPr lang="en-US" dirty="0" smtClean="0"/>
              <a:t>Cannabis</a:t>
            </a:r>
          </a:p>
          <a:p>
            <a:r>
              <a:rPr lang="en-US" dirty="0" smtClean="0"/>
              <a:t>Carbon and Pollution</a:t>
            </a:r>
          </a:p>
          <a:p>
            <a:endParaRPr lang="en-US" dirty="0"/>
          </a:p>
        </p:txBody>
      </p:sp>
      <p:sp>
        <p:nvSpPr>
          <p:cNvPr id="4" name="Footer Placeholder 3"/>
          <p:cNvSpPr>
            <a:spLocks noGrp="1"/>
          </p:cNvSpPr>
          <p:nvPr>
            <p:ph type="ftr" sz="quarter" idx="11"/>
          </p:nvPr>
        </p:nvSpPr>
        <p:spPr/>
        <p:txBody>
          <a:bodyPr/>
          <a:lstStyle/>
          <a:p>
            <a:r>
              <a:rPr lang="en-US" smtClean="0"/>
              <a:t>Duke 27 October 2015 Oglesby Barnes</a:t>
            </a: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Problems with excise taxes	</a:t>
            </a:r>
            <a:endParaRPr lang="en-US" dirty="0"/>
          </a:p>
        </p:txBody>
      </p:sp>
      <p:sp>
        <p:nvSpPr>
          <p:cNvPr id="3" name="Content Placeholder 2"/>
          <p:cNvSpPr>
            <a:spLocks noGrp="1"/>
          </p:cNvSpPr>
          <p:nvPr>
            <p:ph idx="1"/>
          </p:nvPr>
        </p:nvSpPr>
        <p:spPr/>
        <p:txBody>
          <a:bodyPr>
            <a:normAutofit/>
          </a:bodyPr>
          <a:lstStyle/>
          <a:p>
            <a:r>
              <a:rPr lang="en-US" dirty="0" smtClean="0"/>
              <a:t>Fairness over simplicity</a:t>
            </a:r>
          </a:p>
          <a:p>
            <a:r>
              <a:rPr lang="en-US" dirty="0" smtClean="0"/>
              <a:t>Substitutes and arbitrariness (soda and cake)</a:t>
            </a:r>
          </a:p>
          <a:p>
            <a:r>
              <a:rPr lang="en-US" dirty="0" smtClean="0"/>
              <a:t>Unintended consequences (carbon and cannabis)</a:t>
            </a:r>
          </a:p>
          <a:p>
            <a:r>
              <a:rPr lang="en-US" dirty="0" smtClean="0"/>
              <a:t>Revenue </a:t>
            </a:r>
            <a:r>
              <a:rPr lang="en-US" i="1" dirty="0" smtClean="0"/>
              <a:t>or </a:t>
            </a:r>
            <a:r>
              <a:rPr lang="en-US" dirty="0" smtClean="0"/>
              <a:t>behavior</a:t>
            </a:r>
          </a:p>
          <a:p>
            <a:r>
              <a:rPr lang="en-US" dirty="0" err="1" smtClean="0"/>
              <a:t>Regressivity</a:t>
            </a:r>
            <a:endParaRPr lang="en-US" dirty="0" smtClean="0"/>
          </a:p>
          <a:p>
            <a:r>
              <a:rPr lang="en-US" dirty="0" smtClean="0"/>
              <a:t>State profiting from “sin”</a:t>
            </a:r>
          </a:p>
        </p:txBody>
      </p:sp>
      <p:sp>
        <p:nvSpPr>
          <p:cNvPr id="4" name="Footer Placeholder 3"/>
          <p:cNvSpPr>
            <a:spLocks noGrp="1"/>
          </p:cNvSpPr>
          <p:nvPr>
            <p:ph type="ftr" sz="quarter" idx="11"/>
          </p:nvPr>
        </p:nvSpPr>
        <p:spPr/>
        <p:txBody>
          <a:bodyPr/>
          <a:lstStyle/>
          <a:p>
            <a:r>
              <a:rPr lang="en-US" smtClean="0"/>
              <a:t>Duke 27 October 2015 Oglesby Barnes</a:t>
            </a: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Excise Design </a:t>
            </a:r>
            <a:endParaRPr lang="en-US" dirty="0"/>
          </a:p>
        </p:txBody>
      </p:sp>
      <p:sp>
        <p:nvSpPr>
          <p:cNvPr id="3" name="Content Placeholder 2"/>
          <p:cNvSpPr>
            <a:spLocks noGrp="1"/>
          </p:cNvSpPr>
          <p:nvPr>
            <p:ph idx="4294967295"/>
          </p:nvPr>
        </p:nvSpPr>
        <p:spPr>
          <a:xfrm>
            <a:off x="0" y="1417638"/>
            <a:ext cx="8229600" cy="4525963"/>
          </a:xfrm>
        </p:spPr>
        <p:txBody>
          <a:bodyPr/>
          <a:lstStyle/>
          <a:p>
            <a:r>
              <a:rPr lang="en-US" sz="4000" dirty="0" smtClean="0"/>
              <a:t>History </a:t>
            </a:r>
          </a:p>
          <a:p>
            <a:r>
              <a:rPr lang="en-US" sz="4000" dirty="0" smtClean="0"/>
              <a:t>What </a:t>
            </a:r>
            <a:r>
              <a:rPr lang="en-US" sz="4000" dirty="0" smtClean="0"/>
              <a:t>to </a:t>
            </a:r>
            <a:r>
              <a:rPr lang="en-US" sz="4000" dirty="0" smtClean="0"/>
              <a:t>tax </a:t>
            </a:r>
            <a:r>
              <a:rPr lang="en-US" sz="4000" dirty="0" smtClean="0"/>
              <a:t>-- Base</a:t>
            </a:r>
            <a:endParaRPr lang="en-US" sz="4000" dirty="0" smtClean="0"/>
          </a:p>
          <a:p>
            <a:r>
              <a:rPr lang="en-US" sz="4000" dirty="0" smtClean="0"/>
              <a:t>Collection point</a:t>
            </a:r>
          </a:p>
          <a:p>
            <a:r>
              <a:rPr lang="en-US" sz="4000" dirty="0" smtClean="0"/>
              <a:t>How much -- </a:t>
            </a:r>
            <a:r>
              <a:rPr lang="en-US" sz="4000" dirty="0" smtClean="0"/>
              <a:t>Rate</a:t>
            </a:r>
            <a:r>
              <a:rPr lang="en-US" sz="4000" dirty="0" smtClean="0"/>
              <a:t> </a:t>
            </a:r>
          </a:p>
          <a:p>
            <a:r>
              <a:rPr lang="en-US" sz="4000" dirty="0" smtClean="0"/>
              <a:t>Exceptions</a:t>
            </a:r>
            <a:r>
              <a:rPr lang="en-US" sz="4000" dirty="0" smtClean="0"/>
              <a:t>  </a:t>
            </a:r>
            <a:endParaRPr lang="en-US" sz="4000" dirty="0" smtClean="0"/>
          </a:p>
          <a:p>
            <a:endParaRPr lang="en-US" dirty="0"/>
          </a:p>
        </p:txBody>
      </p:sp>
      <p:pic>
        <p:nvPicPr>
          <p:cNvPr id="4" name="Picture 3"/>
          <p:cNvPicPr>
            <a:picLocks noChangeAspect="1"/>
          </p:cNvPicPr>
          <p:nvPr/>
        </p:nvPicPr>
        <p:blipFill>
          <a:blip r:embed="rId2"/>
          <a:stretch>
            <a:fillRect/>
          </a:stretch>
        </p:blipFill>
        <p:spPr>
          <a:xfrm>
            <a:off x="4629150" y="3246437"/>
            <a:ext cx="3543300" cy="2620963"/>
          </a:xfrm>
          <a:prstGeom prst="rect">
            <a:avLst/>
          </a:prstGeom>
        </p:spPr>
      </p:pic>
      <p:pic>
        <p:nvPicPr>
          <p:cNvPr id="5" name="Picture 4"/>
          <p:cNvPicPr>
            <a:picLocks noChangeAspect="1"/>
          </p:cNvPicPr>
          <p:nvPr/>
        </p:nvPicPr>
        <p:blipFill>
          <a:blip r:embed="rId3"/>
          <a:stretch>
            <a:fillRect/>
          </a:stretch>
        </p:blipFill>
        <p:spPr>
          <a:xfrm>
            <a:off x="5562601" y="1417638"/>
            <a:ext cx="1981200" cy="1630362"/>
          </a:xfrm>
          <a:prstGeom prst="rect">
            <a:avLst/>
          </a:prstGeom>
        </p:spPr>
      </p:pic>
      <p:sp>
        <p:nvSpPr>
          <p:cNvPr id="7" name="Footer Placeholder 6"/>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History:  </a:t>
            </a:r>
            <a:r>
              <a:rPr lang="en-US" dirty="0" smtClean="0"/>
              <a:t>From primitive to sophisticated</a:t>
            </a:r>
            <a:endParaRPr lang="en-US" dirty="0"/>
          </a:p>
        </p:txBody>
      </p:sp>
      <p:sp>
        <p:nvSpPr>
          <p:cNvPr id="3" name="Content Placeholder 2"/>
          <p:cNvSpPr>
            <a:spLocks noGrp="1"/>
          </p:cNvSpPr>
          <p:nvPr>
            <p:ph idx="1"/>
          </p:nvPr>
        </p:nvSpPr>
        <p:spPr>
          <a:xfrm>
            <a:off x="1828800" y="1905000"/>
            <a:ext cx="6858000" cy="4221163"/>
          </a:xfrm>
        </p:spPr>
        <p:txBody>
          <a:bodyPr>
            <a:normAutofit/>
          </a:bodyPr>
          <a:lstStyle/>
          <a:p>
            <a:r>
              <a:rPr lang="en-US" dirty="0" smtClean="0"/>
              <a:t>Licenses</a:t>
            </a:r>
          </a:p>
          <a:p>
            <a:r>
              <a:rPr lang="en-US" dirty="0" smtClean="0"/>
              <a:t>Duties</a:t>
            </a:r>
          </a:p>
          <a:p>
            <a:r>
              <a:rPr lang="en-US" dirty="0" smtClean="0"/>
              <a:t>Proxies</a:t>
            </a:r>
          </a:p>
        </p:txBody>
      </p:sp>
      <p:pic>
        <p:nvPicPr>
          <p:cNvPr id="4" name="Picture 3"/>
          <p:cNvPicPr>
            <a:picLocks noChangeAspect="1"/>
          </p:cNvPicPr>
          <p:nvPr/>
        </p:nvPicPr>
        <p:blipFill>
          <a:blip r:embed="rId2"/>
          <a:stretch>
            <a:fillRect/>
          </a:stretch>
        </p:blipFill>
        <p:spPr>
          <a:xfrm>
            <a:off x="4679950" y="3505200"/>
            <a:ext cx="3702050" cy="2767072"/>
          </a:xfrm>
          <a:prstGeom prst="rect">
            <a:avLst/>
          </a:prstGeom>
        </p:spPr>
      </p:pic>
      <p:sp>
        <p:nvSpPr>
          <p:cNvPr id="5" name="Footer Placeholder 4"/>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smtClean="0"/>
              <a:t>History: </a:t>
            </a:r>
            <a:r>
              <a:rPr lang="en-US" dirty="0" smtClean="0"/>
              <a:t>Tavern licenses</a:t>
            </a:r>
            <a:endParaRPr lang="en-US" dirty="0"/>
          </a:p>
        </p:txBody>
      </p:sp>
      <p:pic>
        <p:nvPicPr>
          <p:cNvPr id="4" name="Picture 3"/>
          <p:cNvPicPr>
            <a:picLocks noChangeAspect="1"/>
          </p:cNvPicPr>
          <p:nvPr/>
        </p:nvPicPr>
        <p:blipFill>
          <a:blip r:embed="rId2"/>
          <a:stretch>
            <a:fillRect/>
          </a:stretch>
        </p:blipFill>
        <p:spPr>
          <a:xfrm>
            <a:off x="1295400" y="1417638"/>
            <a:ext cx="6553200" cy="4221162"/>
          </a:xfrm>
          <a:prstGeom prst="rect">
            <a:avLst/>
          </a:prstGeom>
        </p:spPr>
      </p:pic>
      <p:sp>
        <p:nvSpPr>
          <p:cNvPr id="5" name="Footer Placeholder 4"/>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smtClean="0"/>
              <a:t>History: Customs duties</a:t>
            </a:r>
            <a:endParaRPr lang="en-US" dirty="0"/>
          </a:p>
        </p:txBody>
      </p:sp>
      <p:pic>
        <p:nvPicPr>
          <p:cNvPr id="5" name="Picture 4"/>
          <p:cNvPicPr>
            <a:picLocks noChangeAspect="1"/>
          </p:cNvPicPr>
          <p:nvPr/>
        </p:nvPicPr>
        <p:blipFill>
          <a:blip r:embed="rId2"/>
          <a:stretch>
            <a:fillRect/>
          </a:stretch>
        </p:blipFill>
        <p:spPr>
          <a:xfrm>
            <a:off x="831850" y="1892300"/>
            <a:ext cx="7480300" cy="3898900"/>
          </a:xfrm>
          <a:prstGeom prst="rect">
            <a:avLst/>
          </a:prstGeom>
        </p:spPr>
      </p:pic>
      <p:sp>
        <p:nvSpPr>
          <p:cNvPr id="4" name="Footer Placeholder 3"/>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a:t>
            </a:r>
            <a:r>
              <a:rPr lang="en-US" dirty="0" smtClean="0"/>
              <a:t>Proxies for alcohol</a:t>
            </a:r>
            <a:endParaRPr lang="en-US" dirty="0"/>
          </a:p>
        </p:txBody>
      </p:sp>
      <p:sp>
        <p:nvSpPr>
          <p:cNvPr id="3" name="Content Placeholder 2"/>
          <p:cNvSpPr>
            <a:spLocks noGrp="1"/>
          </p:cNvSpPr>
          <p:nvPr>
            <p:ph idx="1"/>
          </p:nvPr>
        </p:nvSpPr>
        <p:spPr>
          <a:xfrm>
            <a:off x="1295400" y="1219200"/>
            <a:ext cx="6324600" cy="4906963"/>
          </a:xfrm>
        </p:spPr>
        <p:txBody>
          <a:bodyPr>
            <a:normAutofit/>
          </a:bodyPr>
          <a:lstStyle/>
          <a:p>
            <a:r>
              <a:rPr lang="en-US" dirty="0" smtClean="0"/>
              <a:t>MA </a:t>
            </a:r>
            <a:r>
              <a:rPr lang="en-US" dirty="0" smtClean="0"/>
              <a:t>1673: </a:t>
            </a:r>
            <a:r>
              <a:rPr lang="en-US" b="1" dirty="0" smtClean="0"/>
              <a:t>malt</a:t>
            </a:r>
          </a:p>
          <a:p>
            <a:r>
              <a:rPr lang="en-US" dirty="0" smtClean="0"/>
              <a:t>1764 British Sugar Act:  </a:t>
            </a:r>
            <a:r>
              <a:rPr lang="en-US" b="1" dirty="0" smtClean="0"/>
              <a:t>Molasses </a:t>
            </a:r>
            <a:r>
              <a:rPr lang="en-US" dirty="0" smtClean="0"/>
              <a:t>tax</a:t>
            </a:r>
            <a:endParaRPr lang="en-US" dirty="0" smtClean="0"/>
          </a:p>
          <a:p>
            <a:r>
              <a:rPr lang="en-US" dirty="0" smtClean="0"/>
              <a:t>1790s: </a:t>
            </a:r>
            <a:r>
              <a:rPr lang="en-US" b="1" dirty="0" smtClean="0"/>
              <a:t>Still capacity</a:t>
            </a:r>
          </a:p>
          <a:p>
            <a:endParaRPr lang="en-US" dirty="0" smtClean="0"/>
          </a:p>
          <a:p>
            <a:endParaRPr lang="en-US" dirty="0" smtClean="0"/>
          </a:p>
        </p:txBody>
      </p:sp>
      <p:sp>
        <p:nvSpPr>
          <p:cNvPr id="5" name="Footer Placeholder 4"/>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Base:</a:t>
            </a:r>
            <a:br>
              <a:rPr lang="en-US" dirty="0" smtClean="0"/>
            </a:br>
            <a:r>
              <a:rPr lang="en-US" dirty="0" smtClean="0"/>
              <a:t>Alcohol excise: </a:t>
            </a:r>
            <a:r>
              <a:rPr lang="en-US" dirty="0" smtClean="0"/>
              <a:t>Volume or price? </a:t>
            </a:r>
            <a:r>
              <a:rPr lang="en-US" dirty="0" smtClean="0"/>
              <a:t> </a:t>
            </a:r>
            <a:endParaRPr lang="en-US" dirty="0"/>
          </a:p>
        </p:txBody>
      </p:sp>
      <p:sp>
        <p:nvSpPr>
          <p:cNvPr id="7" name="Content Placeholder 6"/>
          <p:cNvSpPr>
            <a:spLocks noGrp="1"/>
          </p:cNvSpPr>
          <p:nvPr>
            <p:ph idx="1"/>
          </p:nvPr>
        </p:nvSpPr>
        <p:spPr/>
        <p:txBody>
          <a:bodyPr/>
          <a:lstStyle/>
          <a:p>
            <a:r>
              <a:rPr lang="en-US" dirty="0" smtClean="0"/>
              <a:t>Massachusetts</a:t>
            </a:r>
          </a:p>
          <a:p>
            <a:pPr lvl="1"/>
            <a:r>
              <a:rPr lang="en-US" dirty="0" smtClean="0"/>
              <a:t>1641 – </a:t>
            </a:r>
            <a:r>
              <a:rPr lang="en-US" dirty="0" smtClean="0"/>
              <a:t>volume</a:t>
            </a:r>
            <a:endParaRPr lang="en-US" dirty="0" smtClean="0"/>
          </a:p>
          <a:p>
            <a:pPr lvl="1"/>
            <a:r>
              <a:rPr lang="en-US" dirty="0" smtClean="0"/>
              <a:t>1645 – price </a:t>
            </a:r>
          </a:p>
          <a:p>
            <a:pPr lvl="1"/>
            <a:r>
              <a:rPr lang="en-US" dirty="0" smtClean="0"/>
              <a:t>1648 – volume</a:t>
            </a:r>
          </a:p>
        </p:txBody>
      </p:sp>
      <p:sp>
        <p:nvSpPr>
          <p:cNvPr id="8" name="Footer Placeholder 7"/>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Base </a:t>
            </a:r>
            <a:r>
              <a:rPr lang="en-US" dirty="0" smtClean="0"/>
              <a:t>in the USA: 1791 Whisky</a:t>
            </a:r>
            <a:r>
              <a:rPr lang="en-US" dirty="0" smtClean="0"/>
              <a:t> 	</a:t>
            </a:r>
            <a:endParaRPr lang="en-US" dirty="0"/>
          </a:p>
        </p:txBody>
      </p:sp>
      <p:sp>
        <p:nvSpPr>
          <p:cNvPr id="4" name="Rectangle 3"/>
          <p:cNvSpPr/>
          <p:nvPr/>
        </p:nvSpPr>
        <p:spPr>
          <a:xfrm>
            <a:off x="1447800" y="1905000"/>
            <a:ext cx="4343400" cy="2308324"/>
          </a:xfrm>
          <a:prstGeom prst="rect">
            <a:avLst/>
          </a:prstGeom>
        </p:spPr>
        <p:txBody>
          <a:bodyPr wrap="square">
            <a:spAutoFit/>
          </a:bodyPr>
          <a:lstStyle/>
          <a:p>
            <a:pPr>
              <a:buFont typeface="Arial"/>
              <a:buChar char="•"/>
            </a:pPr>
            <a:r>
              <a:rPr lang="en-US" sz="3600" dirty="0" smtClean="0"/>
              <a:t>Based on</a:t>
            </a:r>
            <a:r>
              <a:rPr lang="en-US" sz="3600" dirty="0" smtClean="0"/>
              <a:t> alcohol content (proof), </a:t>
            </a:r>
            <a:r>
              <a:rPr lang="en-US" sz="3600" dirty="0" smtClean="0"/>
              <a:t>not price</a:t>
            </a:r>
            <a:endParaRPr lang="en-US" sz="3600" dirty="0" smtClean="0"/>
          </a:p>
          <a:p>
            <a:r>
              <a:rPr lang="en-US" sz="3600" dirty="0" smtClean="0"/>
              <a:t> </a:t>
            </a:r>
            <a:endParaRPr lang="en-US" sz="3600" dirty="0"/>
          </a:p>
        </p:txBody>
      </p:sp>
      <p:pic>
        <p:nvPicPr>
          <p:cNvPr id="5" name="Picture 4"/>
          <p:cNvPicPr>
            <a:picLocks noChangeAspect="1"/>
          </p:cNvPicPr>
          <p:nvPr/>
        </p:nvPicPr>
        <p:blipFill>
          <a:blip r:embed="rId2"/>
          <a:stretch>
            <a:fillRect/>
          </a:stretch>
        </p:blipFill>
        <p:spPr>
          <a:xfrm>
            <a:off x="5791200" y="1905000"/>
            <a:ext cx="2743200" cy="3924300"/>
          </a:xfrm>
          <a:prstGeom prst="rect">
            <a:avLst/>
          </a:prstGeom>
        </p:spPr>
      </p:pic>
      <p:sp>
        <p:nvSpPr>
          <p:cNvPr id="6" name="Footer Placeholder 5"/>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Federal taxes 2015</a:t>
            </a:r>
            <a:endParaRPr lang="en-US" dirty="0"/>
          </a:p>
        </p:txBody>
      </p:sp>
      <p:sp>
        <p:nvSpPr>
          <p:cNvPr id="3" name="Rectangle 2"/>
          <p:cNvSpPr/>
          <p:nvPr/>
        </p:nvSpPr>
        <p:spPr>
          <a:xfrm>
            <a:off x="1066800" y="1417638"/>
            <a:ext cx="6781800" cy="2954655"/>
          </a:xfrm>
          <a:prstGeom prst="rect">
            <a:avLst/>
          </a:prstGeom>
        </p:spPr>
        <p:txBody>
          <a:bodyPr wrap="square">
            <a:spAutoFit/>
          </a:bodyPr>
          <a:lstStyle/>
          <a:p>
            <a:pPr>
              <a:buFont typeface="Arial"/>
              <a:buChar char="•"/>
            </a:pPr>
            <a:r>
              <a:rPr lang="en-US" sz="3600" dirty="0" smtClean="0"/>
              <a:t>Liquor: </a:t>
            </a:r>
            <a:r>
              <a:rPr lang="en-US" sz="3600" b="1" dirty="0" smtClean="0"/>
              <a:t>Potency</a:t>
            </a:r>
            <a:r>
              <a:rPr lang="en-US" sz="3600" dirty="0" smtClean="0"/>
              <a:t>: $13.50 per proof </a:t>
            </a:r>
            <a:r>
              <a:rPr lang="en-US" sz="3600" dirty="0" smtClean="0"/>
              <a:t>gallon ($6.25 per gal. of alcohol)</a:t>
            </a:r>
          </a:p>
          <a:p>
            <a:pPr>
              <a:buFont typeface="Arial"/>
              <a:buChar char="•"/>
            </a:pPr>
            <a:r>
              <a:rPr lang="en-US" sz="3600" dirty="0" smtClean="0"/>
              <a:t>Beer: </a:t>
            </a:r>
            <a:r>
              <a:rPr lang="en-US" sz="3600" b="1" dirty="0" smtClean="0"/>
              <a:t>Volume</a:t>
            </a:r>
            <a:r>
              <a:rPr lang="en-US" sz="3600" dirty="0" smtClean="0"/>
              <a:t>: </a:t>
            </a:r>
            <a:r>
              <a:rPr lang="en-US" sz="3600" dirty="0" smtClean="0"/>
              <a:t>$</a:t>
            </a:r>
            <a:r>
              <a:rPr lang="en-US" sz="3600" dirty="0" smtClean="0"/>
              <a:t>18</a:t>
            </a:r>
            <a:r>
              <a:rPr lang="en-US" sz="3600" dirty="0" smtClean="0"/>
              <a:t>/</a:t>
            </a:r>
            <a:r>
              <a:rPr lang="en-US" sz="3600" dirty="0" smtClean="0"/>
              <a:t>barrel not matter the alcohol content</a:t>
            </a:r>
          </a:p>
          <a:p>
            <a:r>
              <a:rPr lang="en-US" sz="2400" dirty="0" smtClean="0"/>
              <a:t> </a:t>
            </a:r>
            <a:endParaRPr lang="en-US" sz="2400" dirty="0" smtClean="0"/>
          </a:p>
          <a:p>
            <a:r>
              <a:rPr lang="en-US" dirty="0" smtClean="0"/>
              <a:t> </a:t>
            </a:r>
            <a:endParaRPr lang="en-US" dirty="0"/>
          </a:p>
        </p:txBody>
      </p:sp>
      <p:sp>
        <p:nvSpPr>
          <p:cNvPr id="4" name="Footer Placeholder 3"/>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Wine – Potency by Steps or Cliffs</a:t>
            </a:r>
            <a:endParaRPr lang="en-US" dirty="0"/>
          </a:p>
        </p:txBody>
      </p:sp>
      <p:pic>
        <p:nvPicPr>
          <p:cNvPr id="3" name="Picture 2"/>
          <p:cNvPicPr>
            <a:picLocks noChangeAspect="1"/>
          </p:cNvPicPr>
          <p:nvPr/>
        </p:nvPicPr>
        <p:blipFill>
          <a:blip r:embed="rId3"/>
          <a:stretch>
            <a:fillRect/>
          </a:stretch>
        </p:blipFill>
        <p:spPr>
          <a:xfrm>
            <a:off x="1524000" y="1417638"/>
            <a:ext cx="6096000" cy="3429000"/>
          </a:xfrm>
          <a:prstGeom prst="rect">
            <a:avLst/>
          </a:prstGeom>
        </p:spPr>
      </p:pic>
      <p:sp>
        <p:nvSpPr>
          <p:cNvPr id="4" name="Footer Placeholder 3"/>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much: rates in history</a:t>
            </a:r>
            <a:endParaRPr lang="en-US" dirty="0"/>
          </a:p>
        </p:txBody>
      </p:sp>
      <p:graphicFrame>
        <p:nvGraphicFramePr>
          <p:cNvPr id="3" name="Table 2"/>
          <p:cNvGraphicFramePr>
            <a:graphicFrameLocks noGrp="1"/>
          </p:cNvGraphicFramePr>
          <p:nvPr/>
        </p:nvGraphicFramePr>
        <p:xfrm>
          <a:off x="914400" y="1417638"/>
          <a:ext cx="7086600" cy="4084635"/>
        </p:xfrm>
        <a:graphic>
          <a:graphicData uri="http://schemas.openxmlformats.org/drawingml/2006/table">
            <a:tbl>
              <a:tblPr/>
              <a:tblGrid>
                <a:gridCol w="2362200"/>
                <a:gridCol w="2895600"/>
                <a:gridCol w="1828800"/>
              </a:tblGrid>
              <a:tr h="489269">
                <a:tc gridSpan="2">
                  <a:txBody>
                    <a:bodyPr/>
                    <a:lstStyle/>
                    <a:p>
                      <a:pPr algn="l" fontAlgn="b"/>
                      <a:r>
                        <a:rPr lang="en-US" sz="2400" b="0" i="0" u="none" strike="noStrike" dirty="0" smtClean="0">
                          <a:latin typeface="Verdana"/>
                        </a:rPr>
                        <a:t>Case study:  Spirits </a:t>
                      </a:r>
                      <a:r>
                        <a:rPr lang="en-US" sz="2400" b="0" i="0" u="none" strike="noStrike" dirty="0">
                          <a:latin typeface="Verdana"/>
                        </a:rPr>
                        <a:t>-- </a:t>
                      </a:r>
                      <a:r>
                        <a:rPr lang="en-US" sz="2400" b="0" i="0" u="none" strike="noStrike" dirty="0" smtClean="0">
                          <a:latin typeface="Verdana"/>
                        </a:rPr>
                        <a:t>USA</a:t>
                      </a:r>
                      <a:endParaRPr lang="en-US" sz="2400" b="0" i="0" u="none" strike="noStrike" dirty="0">
                        <a:latin typeface="Verdana"/>
                      </a:endParaRPr>
                    </a:p>
                  </a:txBody>
                  <a:tcPr marL="12700" marR="12700" marT="12700" marB="0" anchor="b">
                    <a:lnL>
                      <a:noFill/>
                    </a:lnL>
                    <a:lnR>
                      <a:noFill/>
                    </a:lnR>
                    <a:lnT>
                      <a:noFill/>
                    </a:lnT>
                    <a:lnB>
                      <a:noFill/>
                    </a:lnB>
                  </a:tcPr>
                </a:tc>
                <a:tc hMerge="1">
                  <a:txBody>
                    <a:bodyPr/>
                    <a:lstStyle/>
                    <a:p>
                      <a:endParaRPr lang="en-US"/>
                    </a:p>
                  </a:txBody>
                  <a:tcPr/>
                </a:tc>
                <a:tc>
                  <a:txBody>
                    <a:bodyPr/>
                    <a:lstStyle/>
                    <a:p>
                      <a:pPr algn="l" fontAlgn="b"/>
                      <a:endParaRPr lang="en-US" sz="2400" b="0" i="0" u="none" strike="noStrike" dirty="0">
                        <a:latin typeface="Verdana"/>
                      </a:endParaRPr>
                    </a:p>
                  </a:txBody>
                  <a:tcPr marL="12700" marR="12700" marT="12700" marB="0" anchor="b">
                    <a:lnL>
                      <a:noFill/>
                    </a:lnL>
                    <a:lnR>
                      <a:noFill/>
                    </a:lnR>
                    <a:lnT>
                      <a:noFill/>
                    </a:lnT>
                    <a:lnB>
                      <a:noFill/>
                    </a:lnB>
                  </a:tcPr>
                </a:tc>
              </a:tr>
              <a:tr h="998211">
                <a:tc>
                  <a:txBody>
                    <a:bodyPr/>
                    <a:lstStyle/>
                    <a:p>
                      <a:pPr algn="l" fontAlgn="b"/>
                      <a:r>
                        <a:rPr lang="en-US" sz="2400" b="0" i="0" u="none" strike="noStrike" dirty="0">
                          <a:latin typeface="Verdana"/>
                        </a:rPr>
                        <a:t>FROM</a:t>
                      </a:r>
                    </a:p>
                  </a:txBody>
                  <a:tcPr marL="12700" marR="12700" marT="12700" marB="0" anchor="b">
                    <a:lnL>
                      <a:noFill/>
                    </a:lnL>
                    <a:lnR>
                      <a:noFill/>
                    </a:lnR>
                    <a:lnT>
                      <a:noFill/>
                    </a:lnT>
                    <a:lnB>
                      <a:noFill/>
                    </a:lnB>
                  </a:tcPr>
                </a:tc>
                <a:tc>
                  <a:txBody>
                    <a:bodyPr/>
                    <a:lstStyle/>
                    <a:p>
                      <a:pPr algn="l" fontAlgn="b"/>
                      <a:r>
                        <a:rPr lang="en-US" sz="2400" b="0" i="0" u="none" strike="noStrike" dirty="0">
                          <a:latin typeface="Verdana"/>
                        </a:rPr>
                        <a:t>TO</a:t>
                      </a:r>
                    </a:p>
                  </a:txBody>
                  <a:tcPr marL="12700" marR="12700" marT="12700" marB="0" anchor="b">
                    <a:lnL>
                      <a:noFill/>
                    </a:lnL>
                    <a:lnR>
                      <a:noFill/>
                    </a:lnR>
                    <a:lnT>
                      <a:noFill/>
                    </a:lnT>
                    <a:lnB>
                      <a:noFill/>
                    </a:lnB>
                  </a:tcPr>
                </a:tc>
                <a:tc>
                  <a:txBody>
                    <a:bodyPr/>
                    <a:lstStyle/>
                    <a:p>
                      <a:pPr algn="l" fontAlgn="b"/>
                      <a:r>
                        <a:rPr lang="en-US" sz="2400" b="0" i="0" u="none" strike="noStrike" dirty="0">
                          <a:latin typeface="Verdana"/>
                        </a:rPr>
                        <a:t>per proof gallon</a:t>
                      </a:r>
                    </a:p>
                  </a:txBody>
                  <a:tcPr marL="12700" marR="12700" marT="12700" marB="0" anchor="b">
                    <a:lnL>
                      <a:noFill/>
                    </a:lnL>
                    <a:lnR>
                      <a:noFill/>
                    </a:lnR>
                    <a:lnT>
                      <a:noFill/>
                    </a:lnT>
                    <a:lnB>
                      <a:noFill/>
                    </a:lnB>
                  </a:tcPr>
                </a:tc>
              </a:tr>
              <a:tr h="519431">
                <a:tc>
                  <a:txBody>
                    <a:bodyPr/>
                    <a:lstStyle/>
                    <a:p>
                      <a:pPr algn="l" fontAlgn="b"/>
                      <a:r>
                        <a:rPr lang="en-US" sz="2400" b="0" i="0" u="none" strike="noStrike">
                          <a:latin typeface="Verdana"/>
                        </a:rPr>
                        <a:t>08/01/1862</a:t>
                      </a:r>
                    </a:p>
                  </a:txBody>
                  <a:tcPr marL="12700" marR="12700" marT="12700" marB="0" anchor="b">
                    <a:lnL>
                      <a:noFill/>
                    </a:lnL>
                    <a:lnR>
                      <a:noFill/>
                    </a:lnR>
                    <a:lnT>
                      <a:noFill/>
                    </a:lnT>
                    <a:lnB>
                      <a:noFill/>
                    </a:lnB>
                  </a:tcPr>
                </a:tc>
                <a:tc>
                  <a:txBody>
                    <a:bodyPr/>
                    <a:lstStyle/>
                    <a:p>
                      <a:pPr algn="l" fontAlgn="b"/>
                      <a:r>
                        <a:rPr lang="en-US" sz="2400" b="0" i="0" u="none" strike="noStrike" dirty="0">
                          <a:latin typeface="Verdana"/>
                        </a:rPr>
                        <a:t>03/07/1864</a:t>
                      </a:r>
                    </a:p>
                  </a:txBody>
                  <a:tcPr marL="12700" marR="12700" marT="12700" marB="0" anchor="b">
                    <a:lnL>
                      <a:noFill/>
                    </a:lnL>
                    <a:lnR>
                      <a:noFill/>
                    </a:lnR>
                    <a:lnT>
                      <a:noFill/>
                    </a:lnT>
                    <a:lnB>
                      <a:noFill/>
                    </a:lnB>
                  </a:tcPr>
                </a:tc>
                <a:tc>
                  <a:txBody>
                    <a:bodyPr/>
                    <a:lstStyle/>
                    <a:p>
                      <a:pPr algn="r" fontAlgn="b"/>
                      <a:r>
                        <a:rPr lang="en-US" sz="2400" b="0" i="0" u="none" strike="noStrike" dirty="0">
                          <a:latin typeface="Verdana"/>
                        </a:rPr>
                        <a:t>$0.20</a:t>
                      </a:r>
                    </a:p>
                  </a:txBody>
                  <a:tcPr marL="12700" marR="12700" marT="12700" marB="0" anchor="b">
                    <a:lnL>
                      <a:noFill/>
                    </a:lnL>
                    <a:lnR>
                      <a:noFill/>
                    </a:lnR>
                    <a:lnT>
                      <a:noFill/>
                    </a:lnT>
                    <a:lnB>
                      <a:noFill/>
                    </a:lnB>
                  </a:tcPr>
                </a:tc>
              </a:tr>
              <a:tr h="519431">
                <a:tc>
                  <a:txBody>
                    <a:bodyPr/>
                    <a:lstStyle/>
                    <a:p>
                      <a:pPr algn="l" fontAlgn="b"/>
                      <a:r>
                        <a:rPr lang="en-US" sz="2400" b="0" i="0" u="none" strike="noStrike">
                          <a:latin typeface="Verdana"/>
                        </a:rPr>
                        <a:t>03/07/1864</a:t>
                      </a:r>
                    </a:p>
                  </a:txBody>
                  <a:tcPr marL="12700" marR="12700" marT="12700" marB="0" anchor="b">
                    <a:lnL>
                      <a:noFill/>
                    </a:lnL>
                    <a:lnR>
                      <a:noFill/>
                    </a:lnR>
                    <a:lnT>
                      <a:noFill/>
                    </a:lnT>
                    <a:lnB>
                      <a:noFill/>
                    </a:lnB>
                  </a:tcPr>
                </a:tc>
                <a:tc>
                  <a:txBody>
                    <a:bodyPr/>
                    <a:lstStyle/>
                    <a:p>
                      <a:pPr algn="l" fontAlgn="b"/>
                      <a:r>
                        <a:rPr lang="en-US" sz="2400" b="0" i="0" u="none" strike="noStrike" dirty="0">
                          <a:latin typeface="Verdana"/>
                        </a:rPr>
                        <a:t>07/01/1864</a:t>
                      </a:r>
                    </a:p>
                  </a:txBody>
                  <a:tcPr marL="12700" marR="12700" marT="12700" marB="0" anchor="b">
                    <a:lnL>
                      <a:noFill/>
                    </a:lnL>
                    <a:lnR>
                      <a:noFill/>
                    </a:lnR>
                    <a:lnT>
                      <a:noFill/>
                    </a:lnT>
                    <a:lnB>
                      <a:noFill/>
                    </a:lnB>
                  </a:tcPr>
                </a:tc>
                <a:tc>
                  <a:txBody>
                    <a:bodyPr/>
                    <a:lstStyle/>
                    <a:p>
                      <a:pPr algn="r" fontAlgn="b"/>
                      <a:r>
                        <a:rPr lang="en-US" sz="2400" b="0" i="0" u="none" strike="noStrike">
                          <a:latin typeface="Verdana"/>
                        </a:rPr>
                        <a:t>$0.60</a:t>
                      </a:r>
                    </a:p>
                  </a:txBody>
                  <a:tcPr marL="12700" marR="12700" marT="12700" marB="0" anchor="b">
                    <a:lnL>
                      <a:noFill/>
                    </a:lnL>
                    <a:lnR>
                      <a:noFill/>
                    </a:lnR>
                    <a:lnT>
                      <a:noFill/>
                    </a:lnT>
                    <a:lnB>
                      <a:noFill/>
                    </a:lnB>
                  </a:tcPr>
                </a:tc>
              </a:tr>
              <a:tr h="519431">
                <a:tc>
                  <a:txBody>
                    <a:bodyPr/>
                    <a:lstStyle/>
                    <a:p>
                      <a:pPr algn="l" fontAlgn="b"/>
                      <a:r>
                        <a:rPr lang="en-US" sz="2400" b="0" i="0" u="none" strike="noStrike">
                          <a:latin typeface="Verdana"/>
                        </a:rPr>
                        <a:t>07/01/1864</a:t>
                      </a:r>
                    </a:p>
                  </a:txBody>
                  <a:tcPr marL="12700" marR="12700" marT="12700" marB="0" anchor="b">
                    <a:lnL>
                      <a:noFill/>
                    </a:lnL>
                    <a:lnR>
                      <a:noFill/>
                    </a:lnR>
                    <a:lnT>
                      <a:noFill/>
                    </a:lnT>
                    <a:lnB>
                      <a:noFill/>
                    </a:lnB>
                  </a:tcPr>
                </a:tc>
                <a:tc>
                  <a:txBody>
                    <a:bodyPr/>
                    <a:lstStyle/>
                    <a:p>
                      <a:pPr algn="l" fontAlgn="b"/>
                      <a:r>
                        <a:rPr lang="en-US" sz="2400" b="0" i="0" u="none" strike="noStrike" dirty="0">
                          <a:latin typeface="Verdana"/>
                        </a:rPr>
                        <a:t>01/01/1865</a:t>
                      </a:r>
                    </a:p>
                  </a:txBody>
                  <a:tcPr marL="12700" marR="12700" marT="12700" marB="0" anchor="b">
                    <a:lnL>
                      <a:noFill/>
                    </a:lnL>
                    <a:lnR>
                      <a:noFill/>
                    </a:lnR>
                    <a:lnT>
                      <a:noFill/>
                    </a:lnT>
                    <a:lnB>
                      <a:noFill/>
                    </a:lnB>
                  </a:tcPr>
                </a:tc>
                <a:tc>
                  <a:txBody>
                    <a:bodyPr/>
                    <a:lstStyle/>
                    <a:p>
                      <a:pPr algn="r" fontAlgn="b"/>
                      <a:r>
                        <a:rPr lang="en-US" sz="2400" b="0" i="0" u="none" strike="noStrike">
                          <a:latin typeface="Verdana"/>
                        </a:rPr>
                        <a:t>$1.50</a:t>
                      </a:r>
                    </a:p>
                  </a:txBody>
                  <a:tcPr marL="12700" marR="12700" marT="12700" marB="0" anchor="b">
                    <a:lnL>
                      <a:noFill/>
                    </a:lnL>
                    <a:lnR>
                      <a:noFill/>
                    </a:lnR>
                    <a:lnT>
                      <a:noFill/>
                    </a:lnT>
                    <a:lnB>
                      <a:noFill/>
                    </a:lnB>
                  </a:tcPr>
                </a:tc>
              </a:tr>
              <a:tr h="519431">
                <a:tc>
                  <a:txBody>
                    <a:bodyPr/>
                    <a:lstStyle/>
                    <a:p>
                      <a:pPr algn="l" fontAlgn="b"/>
                      <a:r>
                        <a:rPr lang="en-US" sz="2400" b="0" i="0" u="none" strike="noStrike" dirty="0">
                          <a:latin typeface="Verdana"/>
                        </a:rPr>
                        <a:t>01/01/1865</a:t>
                      </a:r>
                    </a:p>
                  </a:txBody>
                  <a:tcPr marL="12700" marR="12700" marT="12700" marB="0" anchor="b">
                    <a:lnL>
                      <a:noFill/>
                    </a:lnL>
                    <a:lnR>
                      <a:noFill/>
                    </a:lnR>
                    <a:lnT>
                      <a:noFill/>
                    </a:lnT>
                    <a:lnB>
                      <a:noFill/>
                    </a:lnB>
                  </a:tcPr>
                </a:tc>
                <a:tc>
                  <a:txBody>
                    <a:bodyPr/>
                    <a:lstStyle/>
                    <a:p>
                      <a:pPr algn="l" fontAlgn="b"/>
                      <a:r>
                        <a:rPr lang="en-US" sz="2400" b="0" i="0" u="none" strike="noStrike">
                          <a:latin typeface="Verdana"/>
                        </a:rPr>
                        <a:t>07/20/1868</a:t>
                      </a:r>
                    </a:p>
                  </a:txBody>
                  <a:tcPr marL="12700" marR="12700" marT="12700" marB="0" anchor="b">
                    <a:lnL>
                      <a:noFill/>
                    </a:lnL>
                    <a:lnR>
                      <a:noFill/>
                    </a:lnR>
                    <a:lnT>
                      <a:noFill/>
                    </a:lnT>
                    <a:lnB>
                      <a:noFill/>
                    </a:lnB>
                  </a:tcPr>
                </a:tc>
                <a:tc>
                  <a:txBody>
                    <a:bodyPr/>
                    <a:lstStyle/>
                    <a:p>
                      <a:pPr algn="r" fontAlgn="b"/>
                      <a:r>
                        <a:rPr lang="en-US" sz="2400" b="0" i="0" u="none" strike="noStrike" dirty="0">
                          <a:latin typeface="Verdana"/>
                        </a:rPr>
                        <a:t>$2.00</a:t>
                      </a:r>
                    </a:p>
                  </a:txBody>
                  <a:tcPr marL="12700" marR="12700" marT="12700" marB="0" anchor="b">
                    <a:lnL>
                      <a:noFill/>
                    </a:lnL>
                    <a:lnR>
                      <a:noFill/>
                    </a:lnR>
                    <a:lnT>
                      <a:noFill/>
                    </a:lnT>
                    <a:lnB>
                      <a:noFill/>
                    </a:lnB>
                  </a:tcPr>
                </a:tc>
              </a:tr>
              <a:tr h="519431">
                <a:tc>
                  <a:txBody>
                    <a:bodyPr/>
                    <a:lstStyle/>
                    <a:p>
                      <a:pPr algn="l" fontAlgn="b"/>
                      <a:r>
                        <a:rPr lang="en-US" sz="2400" b="0" i="0" u="none" strike="noStrike">
                          <a:latin typeface="Verdana"/>
                        </a:rPr>
                        <a:t>07/20/1868</a:t>
                      </a:r>
                    </a:p>
                  </a:txBody>
                  <a:tcPr marL="12700" marR="12700" marT="12700" marB="0" anchor="b">
                    <a:lnL>
                      <a:noFill/>
                    </a:lnL>
                    <a:lnR>
                      <a:noFill/>
                    </a:lnR>
                    <a:lnT>
                      <a:noFill/>
                    </a:lnT>
                    <a:lnB>
                      <a:noFill/>
                    </a:lnB>
                  </a:tcPr>
                </a:tc>
                <a:tc>
                  <a:txBody>
                    <a:bodyPr/>
                    <a:lstStyle/>
                    <a:p>
                      <a:pPr algn="l" fontAlgn="b"/>
                      <a:r>
                        <a:rPr lang="en-US" sz="2400" b="0" i="0" u="none" strike="noStrike" dirty="0">
                          <a:latin typeface="Verdana"/>
                        </a:rPr>
                        <a:t>06/06/1872</a:t>
                      </a:r>
                    </a:p>
                  </a:txBody>
                  <a:tcPr marL="12700" marR="12700" marT="12700" marB="0" anchor="b">
                    <a:lnL>
                      <a:noFill/>
                    </a:lnL>
                    <a:lnR>
                      <a:noFill/>
                    </a:lnR>
                    <a:lnT>
                      <a:noFill/>
                    </a:lnT>
                    <a:lnB>
                      <a:noFill/>
                    </a:lnB>
                  </a:tcPr>
                </a:tc>
                <a:tc>
                  <a:txBody>
                    <a:bodyPr/>
                    <a:lstStyle/>
                    <a:p>
                      <a:pPr algn="r" fontAlgn="b"/>
                      <a:r>
                        <a:rPr lang="en-US" sz="2400" b="0" i="0" u="none" strike="noStrike" dirty="0">
                          <a:latin typeface="Verdana"/>
                        </a:rPr>
                        <a:t>$0.50</a:t>
                      </a:r>
                    </a:p>
                  </a:txBody>
                  <a:tcPr marL="12700" marR="12700" marT="12700" marB="0" anchor="b">
                    <a:lnL>
                      <a:noFill/>
                    </a:lnL>
                    <a:lnR>
                      <a:noFill/>
                    </a:lnR>
                    <a:lnT>
                      <a:noFill/>
                    </a:lnT>
                    <a:lnB>
                      <a:noFill/>
                    </a:lnB>
                  </a:tcPr>
                </a:tc>
              </a:tr>
            </a:tbl>
          </a:graphicData>
        </a:graphic>
      </p:graphicFrame>
      <p:sp>
        <p:nvSpPr>
          <p:cNvPr id="4" name="Footer Placeholder 3"/>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How much: Recent Federal liquor tax rate per proof gallon</a:t>
            </a:r>
            <a:endParaRPr lang="en-US" dirty="0"/>
          </a:p>
        </p:txBody>
      </p:sp>
      <p:graphicFrame>
        <p:nvGraphicFramePr>
          <p:cNvPr id="4" name="Table 3"/>
          <p:cNvGraphicFramePr>
            <a:graphicFrameLocks noGrp="1"/>
          </p:cNvGraphicFramePr>
          <p:nvPr/>
        </p:nvGraphicFramePr>
        <p:xfrm>
          <a:off x="457200" y="2209799"/>
          <a:ext cx="8229601" cy="1828800"/>
        </p:xfrm>
        <a:graphic>
          <a:graphicData uri="http://schemas.openxmlformats.org/drawingml/2006/table">
            <a:tbl>
              <a:tblPr/>
              <a:tblGrid>
                <a:gridCol w="943221"/>
                <a:gridCol w="1131865"/>
                <a:gridCol w="943221"/>
                <a:gridCol w="943221"/>
                <a:gridCol w="943221"/>
                <a:gridCol w="1108284"/>
                <a:gridCol w="1108284"/>
                <a:gridCol w="1108284"/>
              </a:tblGrid>
              <a:tr h="914400">
                <a:tc>
                  <a:txBody>
                    <a:bodyPr/>
                    <a:lstStyle/>
                    <a:p>
                      <a:pPr algn="r" fontAlgn="b"/>
                      <a:r>
                        <a:rPr lang="en-US" sz="2200" b="0" i="0" u="none" strike="noStrike">
                          <a:latin typeface="Verdana"/>
                        </a:rPr>
                        <a:t>1934</a:t>
                      </a:r>
                    </a:p>
                  </a:txBody>
                  <a:tcPr marL="12700" marR="12700" marT="1270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a:latin typeface="Verdana"/>
                        </a:rPr>
                        <a:t>1938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a:latin typeface="Verdana"/>
                        </a:rPr>
                        <a:t>1940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dirty="0">
                          <a:latin typeface="Verdana"/>
                        </a:rPr>
                        <a:t>1942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dirty="0">
                          <a:latin typeface="Verdana"/>
                        </a:rPr>
                        <a:t>1944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dirty="0">
                          <a:latin typeface="Verdana"/>
                        </a:rPr>
                        <a:t>1951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a:latin typeface="Verdana"/>
                        </a:rPr>
                        <a:t>1985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a:latin typeface="Verdana"/>
                        </a:rPr>
                        <a:t>1991</a:t>
                      </a:r>
                    </a:p>
                  </a:txBody>
                  <a:tcPr marL="12700" marR="12700" marT="1270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r>
              <a:tr h="914400">
                <a:tc>
                  <a:txBody>
                    <a:bodyPr/>
                    <a:lstStyle/>
                    <a:p>
                      <a:pPr algn="r" fontAlgn="b"/>
                      <a:r>
                        <a:rPr lang="en-US" sz="2200" b="0" i="0" u="none" strike="noStrike">
                          <a:latin typeface="Verdana"/>
                        </a:rPr>
                        <a:t>$2.00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a:latin typeface="Verdana"/>
                        </a:rPr>
                        <a:t>$2.25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a:latin typeface="Verdana"/>
                        </a:rPr>
                        <a:t>$3.00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a:latin typeface="Verdana"/>
                        </a:rPr>
                        <a:t>$6.00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a:latin typeface="Verdana"/>
                        </a:rPr>
                        <a:t>$9.00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dirty="0">
                          <a:latin typeface="Verdana"/>
                        </a:rPr>
                        <a:t>$10.50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a:latin typeface="Verdana"/>
                        </a:rPr>
                        <a:t>$12.50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dirty="0">
                          <a:latin typeface="Verdana"/>
                        </a:rPr>
                        <a:t>$13.50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r>
            </a:tbl>
          </a:graphicData>
        </a:graphic>
      </p:graphicFrame>
      <p:sp>
        <p:nvSpPr>
          <p:cNvPr id="5" name="Footer Placeholder 4"/>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Federal liquor tax -- potency</a:t>
            </a:r>
            <a:endParaRPr lang="en-US" dirty="0"/>
          </a:p>
        </p:txBody>
      </p:sp>
      <p:sp>
        <p:nvSpPr>
          <p:cNvPr id="3" name="TextBox 2"/>
          <p:cNvSpPr txBox="1"/>
          <p:nvPr/>
        </p:nvSpPr>
        <p:spPr>
          <a:xfrm>
            <a:off x="1295400" y="1417638"/>
            <a:ext cx="5078033" cy="2123658"/>
          </a:xfrm>
          <a:prstGeom prst="rect">
            <a:avLst/>
          </a:prstGeom>
          <a:noFill/>
        </p:spPr>
        <p:txBody>
          <a:bodyPr wrap="none" rtlCol="0">
            <a:spAutoFit/>
          </a:bodyPr>
          <a:lstStyle/>
          <a:p>
            <a:r>
              <a:rPr lang="en-US" sz="3200" dirty="0" smtClean="0"/>
              <a:t>Fifth of liquor:</a:t>
            </a:r>
          </a:p>
          <a:p>
            <a:r>
              <a:rPr lang="en-US" sz="3200" dirty="0" smtClean="0"/>
              <a:t>100 proof:  $13.50/5= $2.70</a:t>
            </a:r>
          </a:p>
          <a:p>
            <a:r>
              <a:rPr lang="en-US" sz="3200" dirty="0" smtClean="0"/>
              <a:t>80 proof : $2.70 X .80 = $2.14</a:t>
            </a:r>
          </a:p>
          <a:p>
            <a:endParaRPr lang="en-US" sz="1600" dirty="0" smtClean="0"/>
          </a:p>
          <a:p>
            <a:r>
              <a:rPr lang="en-US" sz="1600" dirty="0" smtClean="0"/>
              <a:t> </a:t>
            </a:r>
            <a:endParaRPr lang="en-US" sz="1600" dirty="0"/>
          </a:p>
        </p:txBody>
      </p:sp>
      <p:pic>
        <p:nvPicPr>
          <p:cNvPr id="5" name="Picture 4"/>
          <p:cNvPicPr>
            <a:picLocks noChangeAspect="1"/>
          </p:cNvPicPr>
          <p:nvPr/>
        </p:nvPicPr>
        <p:blipFill>
          <a:blip r:embed="rId3"/>
          <a:stretch>
            <a:fillRect/>
          </a:stretch>
        </p:blipFill>
        <p:spPr>
          <a:xfrm>
            <a:off x="6477000" y="2286000"/>
            <a:ext cx="2209800" cy="3161242"/>
          </a:xfrm>
          <a:prstGeom prst="rect">
            <a:avLst/>
          </a:prstGeom>
        </p:spPr>
      </p:pic>
      <p:sp>
        <p:nvSpPr>
          <p:cNvPr id="6" name="Footer Placeholder 5"/>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19150" y="1263650"/>
            <a:ext cx="7505700" cy="4330700"/>
          </a:xfrm>
          <a:prstGeom prst="rect">
            <a:avLst/>
          </a:prstGeom>
        </p:spPr>
      </p:pic>
      <p:sp>
        <p:nvSpPr>
          <p:cNvPr id="3" name="Title 2"/>
          <p:cNvSpPr>
            <a:spLocks noGrp="1"/>
          </p:cNvSpPr>
          <p:nvPr>
            <p:ph type="title"/>
          </p:nvPr>
        </p:nvSpPr>
        <p:spPr/>
        <p:txBody>
          <a:bodyPr/>
          <a:lstStyle/>
          <a:p>
            <a:r>
              <a:rPr lang="en-US" dirty="0" err="1" smtClean="0"/>
              <a:t>Unindexed</a:t>
            </a:r>
            <a:endParaRPr lang="en-US" dirty="0"/>
          </a:p>
        </p:txBody>
      </p:sp>
      <p:sp>
        <p:nvSpPr>
          <p:cNvPr id="4" name="Footer Placeholder 3"/>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90600" y="838200"/>
            <a:ext cx="7391400" cy="5181600"/>
          </a:xfrm>
          <a:prstGeom prst="rect">
            <a:avLst/>
          </a:prstGeom>
        </p:spPr>
      </p:pic>
      <p:sp>
        <p:nvSpPr>
          <p:cNvPr id="3" name="Footer Placeholder 2"/>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much: Junior Johnson’s heyday</a:t>
            </a:r>
            <a:endParaRPr lang="en-US" dirty="0"/>
          </a:p>
        </p:txBody>
      </p:sp>
      <p:sp>
        <p:nvSpPr>
          <p:cNvPr id="3" name="Rectangle 2"/>
          <p:cNvSpPr/>
          <p:nvPr/>
        </p:nvSpPr>
        <p:spPr>
          <a:xfrm>
            <a:off x="1600200" y="1417638"/>
            <a:ext cx="5257800" cy="2554545"/>
          </a:xfrm>
          <a:prstGeom prst="rect">
            <a:avLst/>
          </a:prstGeom>
        </p:spPr>
        <p:txBody>
          <a:bodyPr wrap="square">
            <a:spAutoFit/>
          </a:bodyPr>
          <a:lstStyle/>
          <a:p>
            <a:r>
              <a:rPr lang="en-US" sz="3200" dirty="0" smtClean="0"/>
              <a:t>“A gallon of whiskey [bore] $11 tax.  You could make it for 75 cents to a dollar and sell it for $3 or $4.” </a:t>
            </a:r>
            <a:r>
              <a:rPr lang="en-US" sz="3200" dirty="0" err="1" smtClean="0"/>
              <a:t>Golenbock</a:t>
            </a:r>
            <a:r>
              <a:rPr lang="en-US" sz="3200" dirty="0" smtClean="0"/>
              <a:t>, </a:t>
            </a:r>
            <a:r>
              <a:rPr lang="en-US" sz="3200" i="1" dirty="0" smtClean="0"/>
              <a:t>American Zoom</a:t>
            </a:r>
            <a:endParaRPr lang="en-US" sz="3200" i="1" dirty="0"/>
          </a:p>
        </p:txBody>
      </p:sp>
      <p:pic>
        <p:nvPicPr>
          <p:cNvPr id="5" name="Picture 4"/>
          <p:cNvPicPr>
            <a:picLocks noChangeAspect="1"/>
          </p:cNvPicPr>
          <p:nvPr/>
        </p:nvPicPr>
        <p:blipFill>
          <a:blip r:embed="rId2"/>
          <a:stretch>
            <a:fillRect/>
          </a:stretch>
        </p:blipFill>
        <p:spPr>
          <a:xfrm>
            <a:off x="4419600" y="3581400"/>
            <a:ext cx="3886200" cy="2438400"/>
          </a:xfrm>
          <a:prstGeom prst="rect">
            <a:avLst/>
          </a:prstGeom>
        </p:spPr>
      </p:pic>
      <p:sp>
        <p:nvSpPr>
          <p:cNvPr id="6" name="Footer Placeholder 5"/>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990600" y="1676400"/>
            <a:ext cx="7467600" cy="4495800"/>
          </a:xfrm>
          <a:prstGeom prst="rect">
            <a:avLst/>
          </a:prstGeom>
        </p:spPr>
      </p:pic>
      <p:sp>
        <p:nvSpPr>
          <p:cNvPr id="6" name="Title 5"/>
          <p:cNvSpPr>
            <a:spLocks noGrp="1"/>
          </p:cNvSpPr>
          <p:nvPr>
            <p:ph type="title"/>
          </p:nvPr>
        </p:nvSpPr>
        <p:spPr/>
        <p:txBody>
          <a:bodyPr/>
          <a:lstStyle/>
          <a:p>
            <a:r>
              <a:rPr lang="en-US" dirty="0" smtClean="0"/>
              <a:t>From too much to not enough?</a:t>
            </a:r>
            <a:endParaRPr lang="en-US" dirty="0"/>
          </a:p>
        </p:txBody>
      </p:sp>
      <p:sp>
        <p:nvSpPr>
          <p:cNvPr id="4" name="Footer Placeholder 3"/>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11250" y="673100"/>
            <a:ext cx="6921500" cy="5575300"/>
          </a:xfrm>
          <a:prstGeom prst="rect">
            <a:avLst/>
          </a:prstGeom>
        </p:spPr>
      </p:pic>
      <p:sp>
        <p:nvSpPr>
          <p:cNvPr id="3" name="Footer Placeholder 2"/>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07950" y="63500"/>
            <a:ext cx="8928100" cy="6731000"/>
          </a:xfrm>
          <a:prstGeom prst="rect">
            <a:avLst/>
          </a:prstGeom>
        </p:spPr>
      </p:pic>
      <p:sp>
        <p:nvSpPr>
          <p:cNvPr id="4" name="Footer Placeholder 3"/>
          <p:cNvSpPr>
            <a:spLocks noGrp="1"/>
          </p:cNvSpPr>
          <p:nvPr>
            <p:ph type="ftr" sz="quarter" idx="11"/>
          </p:nvPr>
        </p:nvSpPr>
        <p:spPr/>
        <p:txBody>
          <a:bodyPr/>
          <a:lstStyle/>
          <a:p>
            <a:r>
              <a:rPr lang="en-US" smtClean="0"/>
              <a:t>Duke 27 October 2015 Oglesby Barnes</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Tax breaks: </a:t>
            </a:r>
            <a:r>
              <a:rPr lang="en-US" dirty="0" smtClean="0"/>
              <a:t>VA special interests</a:t>
            </a:r>
            <a:endParaRPr lang="en-US" dirty="0"/>
          </a:p>
        </p:txBody>
      </p:sp>
      <p:sp>
        <p:nvSpPr>
          <p:cNvPr id="3" name="Content Placeholder 2"/>
          <p:cNvSpPr>
            <a:spLocks noGrp="1"/>
          </p:cNvSpPr>
          <p:nvPr>
            <p:ph idx="1"/>
          </p:nvPr>
        </p:nvSpPr>
        <p:spPr/>
        <p:txBody>
          <a:bodyPr/>
          <a:lstStyle/>
          <a:p>
            <a:r>
              <a:rPr lang="en-US" dirty="0" smtClean="0"/>
              <a:t>1691 liquor customs rates:</a:t>
            </a:r>
          </a:p>
          <a:p>
            <a:pPr marL="1353312"/>
            <a:r>
              <a:rPr lang="en-US" dirty="0" smtClean="0"/>
              <a:t>4 pence/gal. generally </a:t>
            </a:r>
          </a:p>
          <a:p>
            <a:pPr marL="1353312"/>
            <a:r>
              <a:rPr lang="en-US" dirty="0" smtClean="0"/>
              <a:t>2 pence/gal. for VA-owned ships</a:t>
            </a:r>
          </a:p>
          <a:p>
            <a:pPr marL="1353312"/>
            <a:r>
              <a:rPr lang="en-US" dirty="0" smtClean="0"/>
              <a:t>Zero for VA-built ships. </a:t>
            </a:r>
          </a:p>
          <a:p>
            <a:endParaRPr lang="en-US" dirty="0" smtClean="0"/>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 tavern licenses</a:t>
            </a:r>
            <a:endParaRPr lang="en-US" dirty="0"/>
          </a:p>
        </p:txBody>
      </p:sp>
      <p:sp>
        <p:nvSpPr>
          <p:cNvPr id="3" name="Content Placeholder 2"/>
          <p:cNvSpPr>
            <a:spLocks noGrp="1"/>
          </p:cNvSpPr>
          <p:nvPr>
            <p:ph idx="1"/>
          </p:nvPr>
        </p:nvSpPr>
        <p:spPr>
          <a:xfrm>
            <a:off x="990600" y="1600200"/>
            <a:ext cx="7391400" cy="4525963"/>
          </a:xfrm>
        </p:spPr>
        <p:txBody>
          <a:bodyPr/>
          <a:lstStyle/>
          <a:p>
            <a:r>
              <a:rPr lang="en-US" sz="2800" dirty="0" smtClean="0"/>
              <a:t>“Outdoor retailers" faced a higher excise tax increase than others in NH in 1741.  Alvin </a:t>
            </a:r>
            <a:r>
              <a:rPr lang="en-US" sz="2800" dirty="0" err="1" smtClean="0"/>
              <a:t>Rabushka</a:t>
            </a:r>
            <a:r>
              <a:rPr lang="en-US" sz="2800" dirty="0" smtClean="0"/>
              <a:t>, </a:t>
            </a:r>
            <a:r>
              <a:rPr lang="en-US" sz="2800" i="1" dirty="0" smtClean="0"/>
              <a:t>Taxation in Colonial America.  </a:t>
            </a:r>
            <a:r>
              <a:rPr lang="en-US" sz="2800" dirty="0" smtClean="0"/>
              <a:t>Did they make more noise?  Were they more mobile and harder to police?</a:t>
            </a:r>
          </a:p>
          <a:p>
            <a:endParaRPr lang="en-US" dirty="0"/>
          </a:p>
        </p:txBody>
      </p:sp>
      <p:pic>
        <p:nvPicPr>
          <p:cNvPr id="4" name="Picture 3"/>
          <p:cNvPicPr>
            <a:picLocks noChangeAspect="1"/>
          </p:cNvPicPr>
          <p:nvPr/>
        </p:nvPicPr>
        <p:blipFill>
          <a:blip r:embed="rId2"/>
          <a:stretch>
            <a:fillRect/>
          </a:stretch>
        </p:blipFill>
        <p:spPr>
          <a:xfrm>
            <a:off x="1828800" y="3962400"/>
            <a:ext cx="5022850" cy="1676400"/>
          </a:xfrm>
          <a:prstGeom prst="rect">
            <a:avLst/>
          </a:prstGeom>
        </p:spPr>
      </p:pic>
      <p:sp>
        <p:nvSpPr>
          <p:cNvPr id="5" name="Footer Placeholder 4"/>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736600" y="1104900"/>
            <a:ext cx="7670800" cy="4686300"/>
          </a:xfrm>
          <a:prstGeom prst="rect">
            <a:avLst/>
          </a:prstGeom>
        </p:spPr>
      </p:pic>
      <p:sp>
        <p:nvSpPr>
          <p:cNvPr id="4" name="Footer Placeholder 3"/>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Now to </a:t>
            </a:r>
            <a:r>
              <a:rPr lang="en-US" smtClean="0"/>
              <a:t>cannabis </a:t>
            </a:r>
            <a:endParaRPr lang="en-US" dirty="0"/>
          </a:p>
        </p:txBody>
      </p:sp>
      <p:sp>
        <p:nvSpPr>
          <p:cNvPr id="3" name="Footer Placeholder 2"/>
          <p:cNvSpPr>
            <a:spLocks noGrp="1"/>
          </p:cNvSpPr>
          <p:nvPr>
            <p:ph type="ftr" sz="quarter" idx="11"/>
          </p:nvPr>
        </p:nvSpPr>
        <p:spPr/>
        <p:txBody>
          <a:bodyPr/>
          <a:lstStyle/>
          <a:p>
            <a:r>
              <a:rPr lang="en-US" smtClean="0"/>
              <a:t>Duke 27 October 2015 Oglesby Barnes</a:t>
            </a:r>
            <a:endParaRPr lang="en-US"/>
          </a:p>
        </p:txBody>
      </p:sp>
      <p:pic>
        <p:nvPicPr>
          <p:cNvPr id="4" name="Picture 3"/>
          <p:cNvPicPr>
            <a:picLocks noChangeAspect="1"/>
          </p:cNvPicPr>
          <p:nvPr/>
        </p:nvPicPr>
        <p:blipFill>
          <a:blip r:embed="rId2"/>
          <a:stretch>
            <a:fillRect/>
          </a:stretch>
        </p:blipFill>
        <p:spPr>
          <a:xfrm>
            <a:off x="457200" y="2057400"/>
            <a:ext cx="3353094" cy="3505200"/>
          </a:xfrm>
          <a:prstGeom prst="rect">
            <a:avLst/>
          </a:prstGeom>
        </p:spPr>
      </p:pic>
      <p:sp>
        <p:nvSpPr>
          <p:cNvPr id="5" name="Rectangle 4"/>
          <p:cNvSpPr/>
          <p:nvPr/>
        </p:nvSpPr>
        <p:spPr>
          <a:xfrm>
            <a:off x="4114800" y="2505670"/>
            <a:ext cx="4572000" cy="1815882"/>
          </a:xfrm>
          <a:prstGeom prst="rect">
            <a:avLst/>
          </a:prstGeom>
        </p:spPr>
        <p:txBody>
          <a:bodyPr>
            <a:spAutoFit/>
          </a:bodyPr>
          <a:lstStyle/>
          <a:p>
            <a:r>
              <a:rPr lang="en-US" sz="2800" dirty="0" smtClean="0"/>
              <a:t>Light weight</a:t>
            </a:r>
            <a:r>
              <a:rPr lang="en-US" sz="2800" dirty="0" smtClean="0"/>
              <a:t> </a:t>
            </a:r>
          </a:p>
          <a:p>
            <a:r>
              <a:rPr lang="en-US" sz="2800" dirty="0" smtClean="0"/>
              <a:t>Easy </a:t>
            </a:r>
            <a:r>
              <a:rPr lang="en-US" sz="2800" dirty="0" smtClean="0"/>
              <a:t>to grow</a:t>
            </a:r>
          </a:p>
          <a:p>
            <a:r>
              <a:rPr lang="en-US" sz="2800" dirty="0" smtClean="0"/>
              <a:t>Spray </a:t>
            </a:r>
            <a:r>
              <a:rPr lang="en-US" sz="2800" dirty="0" smtClean="0"/>
              <a:t>marker – like red dye </a:t>
            </a:r>
            <a:endParaRPr lang="en-US" sz="2800" dirty="0" smtClean="0"/>
          </a:p>
          <a:p>
            <a:r>
              <a:rPr lang="en-US" sz="2800" dirty="0" smtClean="0"/>
              <a:t>Cameras</a:t>
            </a: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Duke 27 October 2015 Oglesby Barnes</a:t>
            </a:r>
            <a:endParaRPr lang="en-US" dirty="0"/>
          </a:p>
        </p:txBody>
      </p:sp>
      <p:pic>
        <p:nvPicPr>
          <p:cNvPr id="6" name="Picture 5"/>
          <p:cNvPicPr>
            <a:picLocks noChangeAspect="1"/>
          </p:cNvPicPr>
          <p:nvPr/>
        </p:nvPicPr>
        <p:blipFill>
          <a:blip r:embed="rId2"/>
          <a:stretch>
            <a:fillRect/>
          </a:stretch>
        </p:blipFill>
        <p:spPr>
          <a:xfrm>
            <a:off x="476250" y="869950"/>
            <a:ext cx="8191500" cy="51181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4800" y="770375"/>
            <a:ext cx="8229600" cy="1143000"/>
          </a:xfrm>
        </p:spPr>
        <p:txBody>
          <a:bodyPr>
            <a:normAutofit fontScale="90000"/>
          </a:bodyPr>
          <a:lstStyle/>
          <a:p>
            <a:r>
              <a:rPr lang="en-US" b="1" dirty="0" smtClean="0"/>
              <a:t>General</a:t>
            </a:r>
            <a:r>
              <a:rPr lang="en-US" b="1" dirty="0" smtClean="0"/>
              <a:t> Sales </a:t>
            </a:r>
            <a:r>
              <a:rPr lang="en-US" dirty="0" smtClean="0"/>
              <a:t>Taxes </a:t>
            </a:r>
            <a:r>
              <a:rPr lang="en-US" dirty="0" smtClean="0"/>
              <a:t>on Medical Marijuana</a:t>
            </a:r>
            <a:endParaRPr lang="en-US" dirty="0"/>
          </a:p>
        </p:txBody>
      </p:sp>
      <p:pic>
        <p:nvPicPr>
          <p:cNvPr id="7" name="Picture 6"/>
          <p:cNvPicPr>
            <a:picLocks noChangeAspect="1"/>
          </p:cNvPicPr>
          <p:nvPr/>
        </p:nvPicPr>
        <p:blipFill>
          <a:blip r:embed="rId3"/>
          <a:stretch>
            <a:fillRect/>
          </a:stretch>
        </p:blipFill>
        <p:spPr>
          <a:xfrm>
            <a:off x="6781800" y="3613666"/>
            <a:ext cx="2089150" cy="1253249"/>
          </a:xfrm>
          <a:prstGeom prst="rect">
            <a:avLst/>
          </a:prstGeom>
        </p:spPr>
      </p:pic>
      <p:graphicFrame>
        <p:nvGraphicFramePr>
          <p:cNvPr id="9" name="Table 8"/>
          <p:cNvGraphicFramePr>
            <a:graphicFrameLocks noGrp="1"/>
          </p:cNvGraphicFramePr>
          <p:nvPr/>
        </p:nvGraphicFramePr>
        <p:xfrm>
          <a:off x="1752600" y="2514599"/>
          <a:ext cx="4724400" cy="2633979"/>
        </p:xfrm>
        <a:graphic>
          <a:graphicData uri="http://schemas.openxmlformats.org/drawingml/2006/table">
            <a:tbl>
              <a:tblPr firstRow="1" bandRow="1">
                <a:tableStyleId>{5C22544A-7EE6-4342-B048-85BDC9FD1C3A}</a:tableStyleId>
              </a:tblPr>
              <a:tblGrid>
                <a:gridCol w="1600200"/>
                <a:gridCol w="1600200"/>
                <a:gridCol w="1524000"/>
              </a:tblGrid>
              <a:tr h="152400">
                <a:tc>
                  <a:txBody>
                    <a:bodyPr/>
                    <a:lstStyle/>
                    <a:p>
                      <a:pPr algn="l" fontAlgn="b"/>
                      <a:r>
                        <a:rPr lang="en-US" sz="2800" b="1" i="0" u="none" strike="noStrike" dirty="0">
                          <a:latin typeface="TimesNewRomanPS"/>
                        </a:rPr>
                        <a:t>State </a:t>
                      </a:r>
                    </a:p>
                  </a:txBody>
                  <a:tcPr marL="12700" marR="12700" marT="12700" marB="0" anchor="b"/>
                </a:tc>
                <a:tc>
                  <a:txBody>
                    <a:bodyPr/>
                    <a:lstStyle/>
                    <a:p>
                      <a:pPr algn="l" fontAlgn="b"/>
                      <a:r>
                        <a:rPr lang="en-US" sz="2800" b="0" i="0" u="none" strike="noStrike" dirty="0">
                          <a:latin typeface="TimesNewRomanPSMT"/>
                        </a:rPr>
                        <a:t>Arizona </a:t>
                      </a:r>
                    </a:p>
                  </a:txBody>
                  <a:tcPr marL="12700" marR="12700" marT="12700" marB="0" anchor="b"/>
                </a:tc>
                <a:tc>
                  <a:txBody>
                    <a:bodyPr/>
                    <a:lstStyle/>
                    <a:p>
                      <a:pPr algn="l" fontAlgn="b"/>
                      <a:r>
                        <a:rPr lang="en-US" sz="2800" b="0" i="0" u="none" strike="noStrike" dirty="0">
                          <a:latin typeface="TimesNewRomanPSMT"/>
                        </a:rPr>
                        <a:t>Maine </a:t>
                      </a:r>
                    </a:p>
                  </a:txBody>
                  <a:tcPr marL="12700" marR="12700" marT="12700" marB="0" anchor="b"/>
                </a:tc>
              </a:tr>
              <a:tr h="2194560">
                <a:tc>
                  <a:txBody>
                    <a:bodyPr/>
                    <a:lstStyle/>
                    <a:p>
                      <a:pPr algn="l" fontAlgn="b"/>
                      <a:r>
                        <a:rPr lang="en-US" sz="2800" b="1" i="0" u="none" strike="noStrike" dirty="0">
                          <a:latin typeface="TimesNewRomanPS"/>
                        </a:rPr>
                        <a:t>Taxes </a:t>
                      </a:r>
                    </a:p>
                  </a:txBody>
                  <a:tcPr marL="12700" marR="12700" marT="12700" marB="0" anchor="b"/>
                </a:tc>
                <a:tc>
                  <a:txBody>
                    <a:bodyPr/>
                    <a:lstStyle/>
                    <a:p>
                      <a:pPr algn="l" fontAlgn="b"/>
                      <a:r>
                        <a:rPr lang="en-US" sz="2800" b="0" i="0" u="none" strike="noStrike" dirty="0">
                          <a:latin typeface="TimesNewRomanPSMT"/>
                        </a:rPr>
                        <a:t>6.6% sales tax </a:t>
                      </a:r>
                    </a:p>
                  </a:txBody>
                  <a:tcPr marL="12700" marR="12700" marT="12700" marB="0" anchor="b"/>
                </a:tc>
                <a:tc>
                  <a:txBody>
                    <a:bodyPr/>
                    <a:lstStyle/>
                    <a:p>
                      <a:pPr algn="l" fontAlgn="b"/>
                      <a:r>
                        <a:rPr lang="en-US" sz="2800" b="0" i="0" u="none" strike="noStrike" dirty="0">
                          <a:latin typeface="TimesNewRomanPSMT"/>
                        </a:rPr>
                        <a:t>5% sales </a:t>
                      </a:r>
                      <a:r>
                        <a:rPr lang="en-US" sz="2800" b="0" i="0" u="none" strike="noStrike" dirty="0" smtClean="0">
                          <a:latin typeface="TimesNewRomanPSMT"/>
                        </a:rPr>
                        <a:t>tax; 7</a:t>
                      </a:r>
                      <a:r>
                        <a:rPr lang="en-US" sz="2800" b="0" i="0" u="none" strike="noStrike" dirty="0">
                          <a:latin typeface="TimesNewRomanPSMT"/>
                        </a:rPr>
                        <a:t>% meals</a:t>
                      </a:r>
                      <a:r>
                        <a:rPr lang="en-US" sz="2800" b="0" i="0" u="none" strike="noStrike" dirty="0" smtClean="0">
                          <a:latin typeface="TimesNewRomanPSMT"/>
                        </a:rPr>
                        <a:t> tax </a:t>
                      </a:r>
                      <a:r>
                        <a:rPr lang="en-US" sz="2800" b="0" i="0" u="none" strike="noStrike" dirty="0">
                          <a:latin typeface="TimesNewRomanPSMT"/>
                        </a:rPr>
                        <a:t>on edibles </a:t>
                      </a:r>
                    </a:p>
                  </a:txBody>
                  <a:tcPr marL="12700" marR="12700" marT="12700" marB="0" anchor="b"/>
                </a:tc>
              </a:tr>
            </a:tbl>
          </a:graphicData>
        </a:graphic>
      </p:graphicFrame>
      <p:sp>
        <p:nvSpPr>
          <p:cNvPr id="6" name="Footer Placeholder 5"/>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846138"/>
            <a:ext cx="8229600" cy="1143000"/>
          </a:xfrm>
        </p:spPr>
        <p:txBody>
          <a:bodyPr>
            <a:normAutofit fontScale="90000"/>
          </a:bodyPr>
          <a:lstStyle/>
          <a:p>
            <a:r>
              <a:rPr lang="en-US" b="1" dirty="0" smtClean="0"/>
              <a:t>All </a:t>
            </a:r>
            <a:r>
              <a:rPr lang="en-US" dirty="0" smtClean="0"/>
              <a:t>e</a:t>
            </a:r>
            <a:r>
              <a:rPr lang="en-US" dirty="0" smtClean="0"/>
              <a:t>lectricity </a:t>
            </a:r>
            <a:r>
              <a:rPr lang="en-US" dirty="0" smtClean="0"/>
              <a:t>usage over 600% of Baseline –</a:t>
            </a:r>
            <a:r>
              <a:rPr lang="en-US" dirty="0" smtClean="0"/>
              <a:t> </a:t>
            </a:r>
            <a:r>
              <a:rPr lang="en-US" b="1" dirty="0" smtClean="0"/>
              <a:t>general </a:t>
            </a:r>
            <a:r>
              <a:rPr lang="en-US" dirty="0" smtClean="0"/>
              <a:t>Arcata CA tax</a:t>
            </a:r>
            <a:endParaRPr lang="en-US" dirty="0"/>
          </a:p>
        </p:txBody>
      </p:sp>
      <p:pic>
        <p:nvPicPr>
          <p:cNvPr id="5" name="Picture 4"/>
          <p:cNvPicPr>
            <a:picLocks noChangeAspect="1"/>
          </p:cNvPicPr>
          <p:nvPr/>
        </p:nvPicPr>
        <p:blipFill>
          <a:blip r:embed="rId3"/>
          <a:stretch>
            <a:fillRect/>
          </a:stretch>
        </p:blipFill>
        <p:spPr>
          <a:xfrm>
            <a:off x="1905000" y="2308224"/>
            <a:ext cx="4572000" cy="3198755"/>
          </a:xfrm>
          <a:prstGeom prst="rect">
            <a:avLst/>
          </a:prstGeom>
        </p:spPr>
      </p:pic>
      <p:sp>
        <p:nvSpPr>
          <p:cNvPr id="6" name="Footer Placeholder 5"/>
          <p:cNvSpPr>
            <a:spLocks noGrp="1"/>
          </p:cNvSpPr>
          <p:nvPr>
            <p:ph type="ftr" sz="quarter" idx="11"/>
          </p:nvPr>
        </p:nvSpPr>
        <p:spPr/>
        <p:txBody>
          <a:bodyPr/>
          <a:lstStyle/>
          <a:p>
            <a:r>
              <a:rPr lang="en-US" smtClean="0"/>
              <a:t>Duke 27 October 2015 Oglesby Barnes</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Duke 27 October 2015 Oglesby Barnes</a:t>
            </a:r>
            <a:endParaRPr lang="en-US"/>
          </a:p>
        </p:txBody>
      </p:sp>
      <p:pic>
        <p:nvPicPr>
          <p:cNvPr id="5" name="Picture 4"/>
          <p:cNvPicPr>
            <a:picLocks noChangeAspect="1"/>
          </p:cNvPicPr>
          <p:nvPr/>
        </p:nvPicPr>
        <p:blipFill>
          <a:blip r:embed="rId2"/>
          <a:stretch>
            <a:fillRect/>
          </a:stretch>
        </p:blipFill>
        <p:spPr>
          <a:xfrm>
            <a:off x="730250" y="863600"/>
            <a:ext cx="7683500" cy="51308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1600200" y="6225064"/>
            <a:ext cx="5562600" cy="276999"/>
          </a:xfrm>
          <a:prstGeom prst="rect">
            <a:avLst/>
          </a:prstGeom>
        </p:spPr>
        <p:txBody>
          <a:bodyPr wrap="square">
            <a:spAutoFit/>
          </a:bodyPr>
          <a:lstStyle/>
          <a:p>
            <a:r>
              <a:rPr lang="en-US" sz="1200" dirty="0" smtClean="0">
                <a:hlinkClick r:id="rId3"/>
              </a:rPr>
              <a:t>http://evan-mills.com/energy-associates/Indoor_files/420-HSU-Talk-abbreviated.pdf</a:t>
            </a:r>
            <a:endParaRPr lang="en-US" sz="1200" dirty="0" smtClean="0"/>
          </a:p>
        </p:txBody>
      </p:sp>
      <p:pic>
        <p:nvPicPr>
          <p:cNvPr id="3" name="Picture 2"/>
          <p:cNvPicPr>
            <a:picLocks noChangeAspect="1"/>
          </p:cNvPicPr>
          <p:nvPr/>
        </p:nvPicPr>
        <p:blipFill>
          <a:blip r:embed="rId4"/>
          <a:stretch>
            <a:fillRect/>
          </a:stretch>
        </p:blipFill>
        <p:spPr>
          <a:xfrm>
            <a:off x="1066800" y="533400"/>
            <a:ext cx="7239000" cy="5400772"/>
          </a:xfrm>
          <a:prstGeom prst="rect">
            <a:avLst/>
          </a:prstGeom>
        </p:spPr>
      </p:pic>
      <p:sp>
        <p:nvSpPr>
          <p:cNvPr id="4" name="Footer Placeholder 3"/>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Duke 27 October 2015 Oglesby Barnes</a:t>
            </a:r>
            <a:endParaRPr lang="en-US" dirty="0"/>
          </a:p>
        </p:txBody>
      </p:sp>
      <p:pic>
        <p:nvPicPr>
          <p:cNvPr id="3" name="Picture 2"/>
          <p:cNvPicPr>
            <a:picLocks noChangeAspect="1"/>
          </p:cNvPicPr>
          <p:nvPr/>
        </p:nvPicPr>
        <p:blipFill>
          <a:blip r:embed="rId2"/>
          <a:stretch>
            <a:fillRect/>
          </a:stretch>
        </p:blipFill>
        <p:spPr>
          <a:xfrm>
            <a:off x="1676400" y="543524"/>
            <a:ext cx="5791200" cy="5770952"/>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990600"/>
            <a:ext cx="7772400" cy="1470025"/>
          </a:xfrm>
        </p:spPr>
        <p:txBody>
          <a:bodyPr>
            <a:normAutofit/>
          </a:bodyPr>
          <a:lstStyle/>
          <a:p>
            <a:r>
              <a:rPr lang="en-US" dirty="0" smtClean="0"/>
              <a:t>Taxing cannabis by name</a:t>
            </a:r>
            <a:br>
              <a:rPr lang="en-US" dirty="0" smtClean="0"/>
            </a:br>
            <a:endParaRPr lang="en-US" dirty="0"/>
          </a:p>
        </p:txBody>
      </p:sp>
      <p:sp>
        <p:nvSpPr>
          <p:cNvPr id="6" name="Subtitle 5"/>
          <p:cNvSpPr>
            <a:spLocks noGrp="1"/>
          </p:cNvSpPr>
          <p:nvPr>
            <p:ph type="subTitle" idx="1"/>
          </p:nvPr>
        </p:nvSpPr>
        <p:spPr>
          <a:xfrm>
            <a:off x="1371600" y="2460625"/>
            <a:ext cx="6400800" cy="2438400"/>
          </a:xfrm>
        </p:spPr>
        <p:txBody>
          <a:bodyPr>
            <a:normAutofit/>
          </a:bodyPr>
          <a:lstStyle/>
          <a:p>
            <a:r>
              <a:rPr lang="en-US" dirty="0" smtClean="0">
                <a:solidFill>
                  <a:schemeClr val="tx1"/>
                </a:solidFill>
              </a:rPr>
              <a:t>3 main bases</a:t>
            </a:r>
          </a:p>
          <a:p>
            <a:r>
              <a:rPr lang="en-US" dirty="0" smtClean="0">
                <a:solidFill>
                  <a:schemeClr val="tx1"/>
                </a:solidFill>
              </a:rPr>
              <a:t>Price</a:t>
            </a:r>
          </a:p>
          <a:p>
            <a:r>
              <a:rPr lang="en-US" dirty="0" smtClean="0">
                <a:solidFill>
                  <a:schemeClr val="tx1"/>
                </a:solidFill>
              </a:rPr>
              <a:t>Weight </a:t>
            </a:r>
          </a:p>
          <a:p>
            <a:r>
              <a:rPr lang="en-US" dirty="0" smtClean="0">
                <a:solidFill>
                  <a:schemeClr val="tx1"/>
                </a:solidFill>
              </a:rPr>
              <a:t>Potency</a:t>
            </a:r>
            <a:endParaRPr lang="en-US" dirty="0">
              <a:solidFill>
                <a:schemeClr val="tx1"/>
              </a:solidFill>
            </a:endParaRPr>
          </a:p>
        </p:txBody>
      </p:sp>
      <p:sp>
        <p:nvSpPr>
          <p:cNvPr id="2" name="Footer Placeholder 1"/>
          <p:cNvSpPr>
            <a:spLocks noGrp="1"/>
          </p:cNvSpPr>
          <p:nvPr>
            <p:ph type="ftr" sz="quarter" idx="11"/>
          </p:nvPr>
        </p:nvSpPr>
        <p:spPr/>
        <p:txBody>
          <a:bodyPr/>
          <a:lstStyle/>
          <a:p>
            <a:r>
              <a:rPr lang="en-US" smtClean="0"/>
              <a:t>Duke 27 October 2015 Oglesby Barnes</a:t>
            </a:r>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Base: Correlation with intoxication</a:t>
            </a:r>
            <a:endParaRPr lang="en-US" dirty="0"/>
          </a:p>
        </p:txBody>
      </p:sp>
      <p:sp>
        <p:nvSpPr>
          <p:cNvPr id="3" name="TextBox 2"/>
          <p:cNvSpPr txBox="1"/>
          <p:nvPr/>
        </p:nvSpPr>
        <p:spPr>
          <a:xfrm>
            <a:off x="1371600" y="1635204"/>
            <a:ext cx="3384410" cy="2215991"/>
          </a:xfrm>
          <a:prstGeom prst="rect">
            <a:avLst/>
          </a:prstGeom>
          <a:noFill/>
        </p:spPr>
        <p:txBody>
          <a:bodyPr wrap="none" rtlCol="0">
            <a:spAutoFit/>
          </a:bodyPr>
          <a:lstStyle/>
          <a:p>
            <a:r>
              <a:rPr lang="en-US" sz="4000" dirty="0" smtClean="0"/>
              <a:t>Potency – most</a:t>
            </a:r>
          </a:p>
          <a:p>
            <a:r>
              <a:rPr lang="en-US" sz="4000" dirty="0" smtClean="0"/>
              <a:t>Price – some</a:t>
            </a:r>
          </a:p>
          <a:p>
            <a:r>
              <a:rPr lang="en-US" sz="4000" dirty="0" smtClean="0"/>
              <a:t>Weight – least</a:t>
            </a:r>
          </a:p>
          <a:p>
            <a:endParaRPr lang="en-US" dirty="0"/>
          </a:p>
        </p:txBody>
      </p:sp>
      <p:pic>
        <p:nvPicPr>
          <p:cNvPr id="5" name="Picture 4"/>
          <p:cNvPicPr>
            <a:picLocks noChangeAspect="1"/>
          </p:cNvPicPr>
          <p:nvPr/>
        </p:nvPicPr>
        <p:blipFill>
          <a:blip r:embed="rId3"/>
          <a:stretch>
            <a:fillRect/>
          </a:stretch>
        </p:blipFill>
        <p:spPr>
          <a:xfrm>
            <a:off x="4572000" y="2362200"/>
            <a:ext cx="4267200" cy="3265118"/>
          </a:xfrm>
          <a:prstGeom prst="rect">
            <a:avLst/>
          </a:prstGeom>
        </p:spPr>
      </p:pic>
      <p:sp>
        <p:nvSpPr>
          <p:cNvPr id="6" name="Footer Placeholder 5"/>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82762"/>
          </a:xfrm>
        </p:spPr>
        <p:txBody>
          <a:bodyPr/>
          <a:lstStyle/>
          <a:p>
            <a:r>
              <a:rPr lang="en-US" dirty="0" smtClean="0"/>
              <a:t>Advantages of price base</a:t>
            </a:r>
            <a:endParaRPr lang="en-US" dirty="0"/>
          </a:p>
        </p:txBody>
      </p:sp>
      <p:sp>
        <p:nvSpPr>
          <p:cNvPr id="3" name="TextBox 2"/>
          <p:cNvSpPr txBox="1"/>
          <p:nvPr/>
        </p:nvSpPr>
        <p:spPr>
          <a:xfrm>
            <a:off x="1219200" y="1840389"/>
            <a:ext cx="4571684" cy="2123658"/>
          </a:xfrm>
          <a:prstGeom prst="rect">
            <a:avLst/>
          </a:prstGeom>
          <a:noFill/>
        </p:spPr>
        <p:txBody>
          <a:bodyPr wrap="none" rtlCol="0">
            <a:spAutoFit/>
          </a:bodyPr>
          <a:lstStyle/>
          <a:p>
            <a:r>
              <a:rPr lang="en-US" sz="3200" dirty="0" smtClean="0"/>
              <a:t>Municipal know-how</a:t>
            </a:r>
          </a:p>
          <a:p>
            <a:r>
              <a:rPr lang="en-US" sz="3200" dirty="0" smtClean="0"/>
              <a:t>Easy to measure</a:t>
            </a:r>
          </a:p>
          <a:p>
            <a:r>
              <a:rPr lang="en-US" sz="3200" dirty="0" smtClean="0"/>
              <a:t>Price is proxy for potency?  </a:t>
            </a:r>
          </a:p>
          <a:p>
            <a:pPr marL="342900" indent="-342900"/>
            <a:endParaRPr lang="en-US" dirty="0" smtClean="0"/>
          </a:p>
          <a:p>
            <a:pPr marL="342900" indent="-342900">
              <a:buAutoNum type="arabicPeriod"/>
            </a:pPr>
            <a:endParaRPr lang="en-US" dirty="0"/>
          </a:p>
        </p:txBody>
      </p:sp>
      <p:pic>
        <p:nvPicPr>
          <p:cNvPr id="4" name="Picture 3"/>
          <p:cNvPicPr>
            <a:picLocks noChangeAspect="1"/>
          </p:cNvPicPr>
          <p:nvPr/>
        </p:nvPicPr>
        <p:blipFill>
          <a:blip r:embed="rId3"/>
          <a:stretch>
            <a:fillRect/>
          </a:stretch>
        </p:blipFill>
        <p:spPr>
          <a:xfrm>
            <a:off x="5790884" y="1792922"/>
            <a:ext cx="3528566" cy="3998278"/>
          </a:xfrm>
          <a:prstGeom prst="rect">
            <a:avLst/>
          </a:prstGeom>
        </p:spPr>
      </p:pic>
      <p:sp>
        <p:nvSpPr>
          <p:cNvPr id="5" name="Footer Placeholder 4"/>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Price base problems		</a:t>
            </a:r>
            <a:endParaRPr lang="en-US" dirty="0"/>
          </a:p>
        </p:txBody>
      </p:sp>
      <p:sp>
        <p:nvSpPr>
          <p:cNvPr id="5" name="Subtitle 4"/>
          <p:cNvSpPr>
            <a:spLocks noGrp="1"/>
          </p:cNvSpPr>
          <p:nvPr>
            <p:ph idx="1"/>
          </p:nvPr>
        </p:nvSpPr>
        <p:spPr/>
        <p:txBody>
          <a:bodyPr>
            <a:normAutofit/>
          </a:bodyPr>
          <a:lstStyle/>
          <a:p>
            <a:r>
              <a:rPr lang="en-US" sz="4400" dirty="0" smtClean="0">
                <a:solidFill>
                  <a:schemeClr val="tx1"/>
                </a:solidFill>
                <a:latin typeface="+mj-lt"/>
                <a:ea typeface="+mj-ea"/>
                <a:cs typeface="+mj-cs"/>
              </a:rPr>
              <a:t>Predictable price collapse </a:t>
            </a:r>
          </a:p>
          <a:p>
            <a:r>
              <a:rPr lang="en-US" sz="4400" dirty="0" smtClean="0">
                <a:solidFill>
                  <a:schemeClr val="tx1"/>
                </a:solidFill>
                <a:latin typeface="+mj-lt"/>
                <a:ea typeface="+mj-ea"/>
                <a:cs typeface="+mj-cs"/>
              </a:rPr>
              <a:t>Free </a:t>
            </a:r>
            <a:r>
              <a:rPr lang="en-US" sz="4400" dirty="0" smtClean="0">
                <a:solidFill>
                  <a:schemeClr val="tx1"/>
                </a:solidFill>
                <a:latin typeface="+mj-lt"/>
                <a:ea typeface="+mj-ea"/>
                <a:cs typeface="+mj-cs"/>
              </a:rPr>
              <a:t>pot with </a:t>
            </a:r>
            <a:r>
              <a:rPr lang="en-US" sz="4400" dirty="0" smtClean="0">
                <a:solidFill>
                  <a:schemeClr val="tx1"/>
                </a:solidFill>
                <a:latin typeface="+mj-lt"/>
                <a:ea typeface="+mj-ea"/>
                <a:cs typeface="+mj-cs"/>
              </a:rPr>
              <a:t>pipe (bundling)</a:t>
            </a:r>
          </a:p>
          <a:p>
            <a:r>
              <a:rPr lang="en-US" sz="4400" dirty="0" smtClean="0">
                <a:latin typeface="+mj-lt"/>
                <a:ea typeface="+mj-ea"/>
                <a:cs typeface="+mj-cs"/>
              </a:rPr>
              <a:t>Related party discount</a:t>
            </a:r>
            <a:endParaRPr lang="en-US" sz="4400" dirty="0" smtClean="0">
              <a:solidFill>
                <a:schemeClr val="tx1"/>
              </a:solidFill>
              <a:latin typeface="+mj-lt"/>
              <a:ea typeface="+mj-ea"/>
              <a:cs typeface="+mj-cs"/>
            </a:endParaRPr>
          </a:p>
          <a:p>
            <a:r>
              <a:rPr lang="en-US" sz="4400" dirty="0" smtClean="0">
                <a:latin typeface="+mj-lt"/>
                <a:ea typeface="+mj-ea"/>
                <a:cs typeface="+mj-cs"/>
              </a:rPr>
              <a:t>One solution:  Sell only cannabis</a:t>
            </a:r>
          </a:p>
          <a:p>
            <a:endParaRPr lang="en-US" sz="4400" dirty="0" smtClean="0">
              <a:solidFill>
                <a:schemeClr val="tx1"/>
              </a:solidFill>
              <a:latin typeface="+mj-lt"/>
              <a:ea typeface="+mj-ea"/>
              <a:cs typeface="+mj-cs"/>
            </a:endParaRPr>
          </a:p>
        </p:txBody>
      </p:sp>
      <p:sp>
        <p:nvSpPr>
          <p:cNvPr id="3" name="Footer Placeholder 2"/>
          <p:cNvSpPr>
            <a:spLocks noGrp="1"/>
          </p:cNvSpPr>
          <p:nvPr>
            <p:ph type="ftr" sz="quarter" idx="11"/>
          </p:nvPr>
        </p:nvSpPr>
        <p:spPr/>
        <p:txBody>
          <a:bodyPr/>
          <a:lstStyle/>
          <a:p>
            <a:r>
              <a:rPr lang="en-US" smtClean="0"/>
              <a:t>Duke 27 October 2015 Oglesby Barnes</a:t>
            </a:r>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not weight?</a:t>
            </a:r>
            <a:endParaRPr lang="en-US" dirty="0"/>
          </a:p>
        </p:txBody>
      </p:sp>
      <p:sp>
        <p:nvSpPr>
          <p:cNvPr id="3" name="Rectangle 2"/>
          <p:cNvSpPr/>
          <p:nvPr/>
        </p:nvSpPr>
        <p:spPr>
          <a:xfrm>
            <a:off x="762000" y="1690062"/>
            <a:ext cx="4572000" cy="2554545"/>
          </a:xfrm>
          <a:prstGeom prst="rect">
            <a:avLst/>
          </a:prstGeom>
        </p:spPr>
        <p:txBody>
          <a:bodyPr>
            <a:spAutoFit/>
          </a:bodyPr>
          <a:lstStyle/>
          <a:p>
            <a:pPr>
              <a:buFont typeface="Arial"/>
              <a:buChar char="•"/>
            </a:pPr>
            <a:r>
              <a:rPr lang="en-US" sz="4000" dirty="0" smtClean="0"/>
              <a:t>Weight base would encourage high potency.</a:t>
            </a:r>
          </a:p>
          <a:p>
            <a:endParaRPr lang="en-US" sz="4000" dirty="0" smtClean="0"/>
          </a:p>
        </p:txBody>
      </p:sp>
      <p:pic>
        <p:nvPicPr>
          <p:cNvPr id="5" name="Picture 4"/>
          <p:cNvPicPr>
            <a:picLocks noChangeAspect="1"/>
          </p:cNvPicPr>
          <p:nvPr/>
        </p:nvPicPr>
        <p:blipFill>
          <a:blip r:embed="rId3"/>
          <a:stretch>
            <a:fillRect/>
          </a:stretch>
        </p:blipFill>
        <p:spPr>
          <a:xfrm>
            <a:off x="6398548" y="2819400"/>
            <a:ext cx="2402552" cy="3187700"/>
          </a:xfrm>
          <a:prstGeom prst="rect">
            <a:avLst/>
          </a:prstGeom>
        </p:spPr>
      </p:pic>
      <p:pic>
        <p:nvPicPr>
          <p:cNvPr id="6" name="Picture 5"/>
          <p:cNvPicPr>
            <a:picLocks noChangeAspect="1"/>
          </p:cNvPicPr>
          <p:nvPr/>
        </p:nvPicPr>
        <p:blipFill>
          <a:blip r:embed="rId4"/>
          <a:stretch>
            <a:fillRect/>
          </a:stretch>
        </p:blipFill>
        <p:spPr>
          <a:xfrm>
            <a:off x="2438400" y="5089316"/>
            <a:ext cx="2328399" cy="1036845"/>
          </a:xfrm>
          <a:prstGeom prst="rect">
            <a:avLst/>
          </a:prstGeom>
        </p:spPr>
      </p:pic>
      <p:pic>
        <p:nvPicPr>
          <p:cNvPr id="7" name="Picture 6"/>
          <p:cNvPicPr>
            <a:picLocks noChangeAspect="1"/>
          </p:cNvPicPr>
          <p:nvPr/>
        </p:nvPicPr>
        <p:blipFill>
          <a:blip r:embed="rId5"/>
          <a:stretch>
            <a:fillRect/>
          </a:stretch>
        </p:blipFill>
        <p:spPr>
          <a:xfrm>
            <a:off x="2438400" y="3619131"/>
            <a:ext cx="2362200" cy="1250951"/>
          </a:xfrm>
          <a:prstGeom prst="rect">
            <a:avLst/>
          </a:prstGeom>
        </p:spPr>
      </p:pic>
      <p:sp>
        <p:nvSpPr>
          <p:cNvPr id="8" name="Footer Placeholder 7"/>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not potency?</a:t>
            </a:r>
            <a:endParaRPr lang="en-US" dirty="0"/>
          </a:p>
        </p:txBody>
      </p:sp>
      <p:pic>
        <p:nvPicPr>
          <p:cNvPr id="3" name="Picture 2"/>
          <p:cNvPicPr>
            <a:picLocks noChangeAspect="1"/>
          </p:cNvPicPr>
          <p:nvPr/>
        </p:nvPicPr>
        <p:blipFill>
          <a:blip r:embed="rId3"/>
          <a:stretch>
            <a:fillRect/>
          </a:stretch>
        </p:blipFill>
        <p:spPr>
          <a:xfrm>
            <a:off x="1873250" y="1676400"/>
            <a:ext cx="5397500" cy="4108450"/>
          </a:xfrm>
          <a:prstGeom prst="rect">
            <a:avLst/>
          </a:prstGeom>
        </p:spPr>
      </p:pic>
      <p:sp>
        <p:nvSpPr>
          <p:cNvPr id="4" name="Footer Placeholder 3"/>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not potency?</a:t>
            </a:r>
            <a:endParaRPr lang="en-US" dirty="0"/>
          </a:p>
        </p:txBody>
      </p:sp>
      <p:pic>
        <p:nvPicPr>
          <p:cNvPr id="3" name="Picture 2"/>
          <p:cNvPicPr>
            <a:picLocks noChangeAspect="1"/>
          </p:cNvPicPr>
          <p:nvPr/>
        </p:nvPicPr>
        <p:blipFill>
          <a:blip r:embed="rId2"/>
          <a:stretch>
            <a:fillRect/>
          </a:stretch>
        </p:blipFill>
        <p:spPr>
          <a:xfrm>
            <a:off x="1820192" y="1905000"/>
            <a:ext cx="5037808" cy="3687762"/>
          </a:xfrm>
          <a:prstGeom prst="rect">
            <a:avLst/>
          </a:prstGeom>
        </p:spPr>
      </p:pic>
      <p:sp>
        <p:nvSpPr>
          <p:cNvPr id="4" name="Footer Placeholder 3"/>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66750" y="1231900"/>
            <a:ext cx="7810500" cy="4394200"/>
          </a:xfrm>
          <a:prstGeom prst="rect">
            <a:avLst/>
          </a:prstGeom>
        </p:spPr>
      </p:pic>
      <p:sp>
        <p:nvSpPr>
          <p:cNvPr id="4" name="Footer Placeholder 3"/>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not potency?</a:t>
            </a:r>
            <a:endParaRPr lang="en-US" dirty="0"/>
          </a:p>
        </p:txBody>
      </p:sp>
      <p:pic>
        <p:nvPicPr>
          <p:cNvPr id="4" name="Picture 3"/>
          <p:cNvPicPr>
            <a:picLocks noChangeAspect="1"/>
          </p:cNvPicPr>
          <p:nvPr/>
        </p:nvPicPr>
        <p:blipFill>
          <a:blip r:embed="rId3"/>
          <a:stretch>
            <a:fillRect/>
          </a:stretch>
        </p:blipFill>
        <p:spPr>
          <a:xfrm>
            <a:off x="2590800" y="2514600"/>
            <a:ext cx="5462932" cy="3726831"/>
          </a:xfrm>
          <a:prstGeom prst="rect">
            <a:avLst/>
          </a:prstGeom>
        </p:spPr>
      </p:pic>
      <p:pic>
        <p:nvPicPr>
          <p:cNvPr id="5" name="Picture 4"/>
          <p:cNvPicPr>
            <a:picLocks noChangeAspect="1"/>
          </p:cNvPicPr>
          <p:nvPr/>
        </p:nvPicPr>
        <p:blipFill>
          <a:blip r:embed="rId4"/>
          <a:stretch>
            <a:fillRect/>
          </a:stretch>
        </p:blipFill>
        <p:spPr>
          <a:xfrm>
            <a:off x="457200" y="1219200"/>
            <a:ext cx="3773179" cy="2362200"/>
          </a:xfrm>
          <a:prstGeom prst="rect">
            <a:avLst/>
          </a:prstGeom>
        </p:spPr>
      </p:pic>
      <p:sp>
        <p:nvSpPr>
          <p:cNvPr id="6" name="Footer Placeholder 5"/>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52400" y="331232"/>
            <a:ext cx="8382000" cy="4457700"/>
          </a:xfrm>
          <a:prstGeom prst="rect">
            <a:avLst/>
          </a:prstGeom>
        </p:spPr>
      </p:pic>
      <p:sp>
        <p:nvSpPr>
          <p:cNvPr id="4" name="Rectangle 3"/>
          <p:cNvSpPr/>
          <p:nvPr/>
        </p:nvSpPr>
        <p:spPr>
          <a:xfrm>
            <a:off x="2590800" y="5181600"/>
            <a:ext cx="2659702" cy="369332"/>
          </a:xfrm>
          <a:prstGeom prst="rect">
            <a:avLst/>
          </a:prstGeom>
        </p:spPr>
        <p:txBody>
          <a:bodyPr wrap="none">
            <a:spAutoFit/>
          </a:bodyPr>
          <a:lstStyle/>
          <a:p>
            <a:r>
              <a:rPr lang="en-US" dirty="0" smtClean="0"/>
              <a:t>Dale </a:t>
            </a:r>
            <a:r>
              <a:rPr lang="en-US" dirty="0" err="1" smtClean="0"/>
              <a:t>Gieringer</a:t>
            </a:r>
            <a:r>
              <a:rPr lang="en-US" dirty="0" smtClean="0"/>
              <a:t>, CA NORML</a:t>
            </a:r>
            <a:endParaRPr lang="en-US" dirty="0"/>
          </a:p>
        </p:txBody>
      </p:sp>
      <p:pic>
        <p:nvPicPr>
          <p:cNvPr id="5" name="Picture 4"/>
          <p:cNvPicPr>
            <a:picLocks noChangeAspect="1"/>
          </p:cNvPicPr>
          <p:nvPr/>
        </p:nvPicPr>
        <p:blipFill>
          <a:blip r:embed="rId4"/>
          <a:stretch>
            <a:fillRect/>
          </a:stretch>
        </p:blipFill>
        <p:spPr>
          <a:xfrm>
            <a:off x="6245600" y="4788932"/>
            <a:ext cx="2288800" cy="1524000"/>
          </a:xfrm>
          <a:prstGeom prst="rect">
            <a:avLst/>
          </a:prstGeom>
        </p:spPr>
      </p:pic>
      <p:sp>
        <p:nvSpPr>
          <p:cNvPr id="6" name="Footer Placeholder 5"/>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Fungible concentrate – Use potency?</a:t>
            </a:r>
            <a:endParaRPr lang="en-US" dirty="0"/>
          </a:p>
        </p:txBody>
      </p:sp>
      <p:sp>
        <p:nvSpPr>
          <p:cNvPr id="2" name="Footer Placeholder 1"/>
          <p:cNvSpPr>
            <a:spLocks noGrp="1"/>
          </p:cNvSpPr>
          <p:nvPr>
            <p:ph type="ftr" sz="quarter" idx="11"/>
          </p:nvPr>
        </p:nvSpPr>
        <p:spPr/>
        <p:txBody>
          <a:bodyPr/>
          <a:lstStyle/>
          <a:p>
            <a:r>
              <a:rPr lang="en-US" smtClean="0"/>
              <a:t>Duke 27 October 2015 Oglesby Barnes</a:t>
            </a:r>
            <a:endParaRPr lang="en-US"/>
          </a:p>
        </p:txBody>
      </p:sp>
      <p:pic>
        <p:nvPicPr>
          <p:cNvPr id="3" name="Picture 2"/>
          <p:cNvPicPr>
            <a:picLocks noChangeAspect="1"/>
          </p:cNvPicPr>
          <p:nvPr/>
        </p:nvPicPr>
        <p:blipFill>
          <a:blip r:embed="rId2"/>
          <a:stretch>
            <a:fillRect/>
          </a:stretch>
        </p:blipFill>
        <p:spPr>
          <a:xfrm>
            <a:off x="914312" y="1417638"/>
            <a:ext cx="4419775" cy="3154362"/>
          </a:xfrm>
          <a:prstGeom prst="rect">
            <a:avLst/>
          </a:prstGeom>
        </p:spPr>
      </p:pic>
      <p:pic>
        <p:nvPicPr>
          <p:cNvPr id="6" name="Picture 5"/>
          <p:cNvPicPr>
            <a:picLocks noChangeAspect="1"/>
          </p:cNvPicPr>
          <p:nvPr/>
        </p:nvPicPr>
        <p:blipFill>
          <a:blip r:embed="rId3"/>
          <a:stretch>
            <a:fillRect/>
          </a:stretch>
        </p:blipFill>
        <p:spPr>
          <a:xfrm>
            <a:off x="5721350" y="3028950"/>
            <a:ext cx="2298700" cy="3327400"/>
          </a:xfrm>
          <a:prstGeom prst="rect">
            <a:avLst/>
          </a:prstGeo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19547" y="533400"/>
            <a:ext cx="8229600" cy="1143000"/>
          </a:xfrm>
        </p:spPr>
        <p:txBody>
          <a:bodyPr>
            <a:normAutofit fontScale="90000"/>
          </a:bodyPr>
          <a:lstStyle/>
          <a:p>
            <a:r>
              <a:rPr lang="en-US" dirty="0" smtClean="0"/>
              <a:t>“So high that the user passes out” – </a:t>
            </a:r>
            <a:r>
              <a:rPr lang="en-US" dirty="0" err="1" smtClean="0"/>
              <a:t>sfweekly.com</a:t>
            </a:r>
            <a:endParaRPr lang="en-US" dirty="0"/>
          </a:p>
        </p:txBody>
      </p:sp>
      <p:grpSp>
        <p:nvGrpSpPr>
          <p:cNvPr id="3" name="Group 2"/>
          <p:cNvGrpSpPr/>
          <p:nvPr/>
        </p:nvGrpSpPr>
        <p:grpSpPr>
          <a:xfrm>
            <a:off x="1295400" y="2609657"/>
            <a:ext cx="2437804" cy="1548005"/>
            <a:chOff x="1964531" y="258158"/>
            <a:chExt cx="2437804" cy="1548005"/>
          </a:xfrm>
        </p:grpSpPr>
        <p:sp>
          <p:nvSpPr>
            <p:cNvPr id="4" name="Rounded Rectangle 3"/>
            <p:cNvSpPr/>
            <p:nvPr/>
          </p:nvSpPr>
          <p:spPr>
            <a:xfrm>
              <a:off x="1964531" y="258158"/>
              <a:ext cx="2437804" cy="1548005"/>
            </a:xfrm>
            <a:prstGeom prst="roundRect">
              <a:avLst>
                <a:gd name="adj" fmla="val 10000"/>
              </a:avLst>
            </a:prstGeom>
            <a:blipFill rotWithShape="0">
              <a:blip r:embed="rId3"/>
              <a:stretch>
                <a:fillRect/>
              </a:stretch>
            </a:blipFill>
          </p:spPr>
          <p:style>
            <a:lnRef idx="1">
              <a:schemeClr val="accent1">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5" name="Rounded Rectangle 4"/>
            <p:cNvSpPr/>
            <p:nvPr/>
          </p:nvSpPr>
          <p:spPr>
            <a:xfrm>
              <a:off x="2009871" y="303498"/>
              <a:ext cx="2347124" cy="14573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endParaRPr lang="en-US" sz="6500" kern="1200" dirty="0"/>
            </a:p>
          </p:txBody>
        </p:sp>
      </p:grpSp>
      <p:grpSp>
        <p:nvGrpSpPr>
          <p:cNvPr id="6" name="Group 5"/>
          <p:cNvGrpSpPr/>
          <p:nvPr/>
        </p:nvGrpSpPr>
        <p:grpSpPr>
          <a:xfrm>
            <a:off x="4038600" y="1981200"/>
            <a:ext cx="3947951" cy="3124199"/>
            <a:chOff x="3454300" y="2515159"/>
            <a:chExt cx="2437804" cy="1548005"/>
          </a:xfrm>
        </p:grpSpPr>
        <p:sp>
          <p:nvSpPr>
            <p:cNvPr id="7" name="Rounded Rectangle 6"/>
            <p:cNvSpPr/>
            <p:nvPr/>
          </p:nvSpPr>
          <p:spPr>
            <a:xfrm>
              <a:off x="3454300" y="2515159"/>
              <a:ext cx="2437804" cy="1548005"/>
            </a:xfrm>
            <a:prstGeom prst="roundRect">
              <a:avLst>
                <a:gd name="adj" fmla="val 10000"/>
              </a:avLst>
            </a:prstGeom>
            <a:blipFill rotWithShape="0">
              <a:blip r:embed="rId4"/>
              <a:stretch>
                <a:fillRect/>
              </a:stretch>
            </a:blipFill>
          </p:spPr>
          <p:style>
            <a:lnRef idx="1">
              <a:schemeClr val="accent1">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8" name="Rounded Rectangle 4"/>
            <p:cNvSpPr/>
            <p:nvPr/>
          </p:nvSpPr>
          <p:spPr>
            <a:xfrm>
              <a:off x="3499640" y="2560499"/>
              <a:ext cx="2347124" cy="14573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endParaRPr lang="en-US" sz="6500" kern="1200" dirty="0"/>
            </a:p>
          </p:txBody>
        </p:sp>
      </p:grpSp>
      <p:sp>
        <p:nvSpPr>
          <p:cNvPr id="9" name="Footer Placeholder 8"/>
          <p:cNvSpPr>
            <a:spLocks noGrp="1"/>
          </p:cNvSpPr>
          <p:nvPr>
            <p:ph type="ftr" sz="quarter" idx="11"/>
          </p:nvPr>
        </p:nvSpPr>
        <p:spPr/>
        <p:txBody>
          <a:bodyPr/>
          <a:lstStyle/>
          <a:p>
            <a:r>
              <a:rPr lang="en-US" smtClean="0"/>
              <a:t>Duke 27 October 2015 Oglesby Barnes</a:t>
            </a:r>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theory to practice</a:t>
            </a:r>
            <a:endParaRPr lang="en-US" dirty="0"/>
          </a:p>
        </p:txBody>
      </p:sp>
      <p:sp>
        <p:nvSpPr>
          <p:cNvPr id="3" name="Footer Placeholder 2"/>
          <p:cNvSpPr>
            <a:spLocks noGrp="1"/>
          </p:cNvSpPr>
          <p:nvPr>
            <p:ph type="ftr" sz="quarter" idx="11"/>
          </p:nvPr>
        </p:nvSpPr>
        <p:spPr/>
        <p:txBody>
          <a:bodyPr/>
          <a:lstStyle/>
          <a:p>
            <a:r>
              <a:rPr lang="en-US" smtClean="0"/>
              <a:t>Duke 27 October 2015 Oglesby Barnes</a:t>
            </a:r>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143000" y="2819400"/>
            <a:ext cx="4914900" cy="2590800"/>
          </a:xfrm>
          <a:prstGeom prst="rect">
            <a:avLst/>
          </a:prstGeom>
        </p:spPr>
      </p:pic>
      <p:sp>
        <p:nvSpPr>
          <p:cNvPr id="6" name="Rectangle 5"/>
          <p:cNvSpPr/>
          <p:nvPr/>
        </p:nvSpPr>
        <p:spPr>
          <a:xfrm>
            <a:off x="1676400" y="1794301"/>
            <a:ext cx="5943600" cy="830997"/>
          </a:xfrm>
          <a:prstGeom prst="rect">
            <a:avLst/>
          </a:prstGeom>
        </p:spPr>
        <p:txBody>
          <a:bodyPr wrap="square">
            <a:spAutoFit/>
          </a:bodyPr>
          <a:lstStyle/>
          <a:p>
            <a:r>
              <a:rPr lang="en-US" sz="2400" dirty="0" smtClean="0"/>
              <a:t>Oakland, CA, July 21, 2009: 1.8 percent of gross </a:t>
            </a:r>
            <a:r>
              <a:rPr lang="en-US" sz="2400" b="1" dirty="0" smtClean="0"/>
              <a:t>medical </a:t>
            </a:r>
            <a:r>
              <a:rPr lang="en-US" sz="2400" dirty="0" smtClean="0"/>
              <a:t>receipts</a:t>
            </a:r>
          </a:p>
        </p:txBody>
      </p:sp>
      <p:sp>
        <p:nvSpPr>
          <p:cNvPr id="7" name="Title 6"/>
          <p:cNvSpPr>
            <a:spLocks noGrp="1"/>
          </p:cNvSpPr>
          <p:nvPr>
            <p:ph type="title"/>
          </p:nvPr>
        </p:nvSpPr>
        <p:spPr>
          <a:xfrm>
            <a:off x="457200" y="651301"/>
            <a:ext cx="8229600" cy="1143000"/>
          </a:xfrm>
        </p:spPr>
        <p:txBody>
          <a:bodyPr/>
          <a:lstStyle/>
          <a:p>
            <a:r>
              <a:rPr lang="en-US" dirty="0" smtClean="0"/>
              <a:t>World’s first marijuana tax</a:t>
            </a:r>
            <a:endParaRPr lang="en-US" dirty="0"/>
          </a:p>
        </p:txBody>
      </p:sp>
      <p:pic>
        <p:nvPicPr>
          <p:cNvPr id="8" name="Picture 7"/>
          <p:cNvPicPr>
            <a:picLocks noChangeAspect="1"/>
          </p:cNvPicPr>
          <p:nvPr/>
        </p:nvPicPr>
        <p:blipFill>
          <a:blip r:embed="rId4"/>
          <a:stretch>
            <a:fillRect/>
          </a:stretch>
        </p:blipFill>
        <p:spPr>
          <a:xfrm>
            <a:off x="6473141" y="3505200"/>
            <a:ext cx="1527858" cy="838200"/>
          </a:xfrm>
          <a:prstGeom prst="rect">
            <a:avLst/>
          </a:prstGeom>
        </p:spPr>
      </p:pic>
      <p:sp>
        <p:nvSpPr>
          <p:cNvPr id="9" name="Footer Placeholder 8"/>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Nov. </a:t>
            </a:r>
            <a:r>
              <a:rPr lang="en-US" dirty="0" smtClean="0"/>
              <a:t>2010</a:t>
            </a:r>
            <a:r>
              <a:rPr lang="en-US" dirty="0" smtClean="0"/>
              <a:t> California Price</a:t>
            </a:r>
            <a:r>
              <a:rPr lang="en-US" dirty="0" smtClean="0"/>
              <a:t>-Based Taxes</a:t>
            </a:r>
            <a:endParaRPr lang="en-US" dirty="0"/>
          </a:p>
        </p:txBody>
      </p:sp>
      <p:graphicFrame>
        <p:nvGraphicFramePr>
          <p:cNvPr id="4" name="Content Placeholder 3"/>
          <p:cNvGraphicFramePr>
            <a:graphicFrameLocks noGrp="1"/>
          </p:cNvGraphicFramePr>
          <p:nvPr>
            <p:ph idx="1"/>
          </p:nvPr>
        </p:nvGraphicFramePr>
        <p:xfrm>
          <a:off x="457200" y="1981200"/>
          <a:ext cx="8229595" cy="4322164"/>
        </p:xfrm>
        <a:graphic>
          <a:graphicData uri="http://schemas.openxmlformats.org/drawingml/2006/table">
            <a:tbl>
              <a:tblPr firstRow="1" bandRow="1">
                <a:tableStyleId>{5C22544A-7EE6-4342-B048-85BDC9FD1C3A}</a:tableStyleId>
              </a:tblPr>
              <a:tblGrid>
                <a:gridCol w="1143000"/>
                <a:gridCol w="457200"/>
                <a:gridCol w="644235"/>
                <a:gridCol w="748145"/>
                <a:gridCol w="748145"/>
                <a:gridCol w="748145"/>
                <a:gridCol w="1149930"/>
                <a:gridCol w="609600"/>
                <a:gridCol w="685800"/>
                <a:gridCol w="685800"/>
                <a:gridCol w="609595"/>
              </a:tblGrid>
              <a:tr h="1021312">
                <a:tc>
                  <a:txBody>
                    <a:bodyPr/>
                    <a:lstStyle/>
                    <a:p>
                      <a:pPr algn="l" fontAlgn="b"/>
                      <a:r>
                        <a:rPr lang="en-US" sz="2000" b="0" i="0" u="none" strike="noStrike" dirty="0">
                          <a:solidFill>
                            <a:srgbClr val="000000"/>
                          </a:solidFill>
                          <a:latin typeface="Times New Roman"/>
                        </a:rPr>
                        <a:t>City</a:t>
                      </a:r>
                    </a:p>
                  </a:txBody>
                  <a:tcPr marL="12700" marR="12700" marT="12700" marB="0" anchor="b"/>
                </a:tc>
                <a:tc>
                  <a:txBody>
                    <a:bodyPr/>
                    <a:lstStyle/>
                    <a:p>
                      <a:pPr algn="l" fontAlgn="b"/>
                      <a:r>
                        <a:rPr lang="en-US" sz="2000" b="0" i="0" u="none" strike="noStrike">
                          <a:solidFill>
                            <a:srgbClr val="000000"/>
                          </a:solidFill>
                          <a:latin typeface="Times New Roman"/>
                        </a:rPr>
                        <a:t>Albany</a:t>
                      </a:r>
                    </a:p>
                  </a:txBody>
                  <a:tcPr marL="12700" marR="12700" marT="12700" marB="0" anchor="b"/>
                </a:tc>
                <a:tc>
                  <a:txBody>
                    <a:bodyPr/>
                    <a:lstStyle/>
                    <a:p>
                      <a:pPr algn="l" fontAlgn="b"/>
                      <a:r>
                        <a:rPr lang="en-US" sz="2000" b="0" i="0" u="none" strike="noStrike" dirty="0">
                          <a:solidFill>
                            <a:srgbClr val="000000"/>
                          </a:solidFill>
                          <a:latin typeface="Times New Roman"/>
                        </a:rPr>
                        <a:t>Berkeley</a:t>
                      </a:r>
                    </a:p>
                  </a:txBody>
                  <a:tcPr marL="12700" marR="12700" marT="12700" marB="0" anchor="b"/>
                </a:tc>
                <a:tc>
                  <a:txBody>
                    <a:bodyPr/>
                    <a:lstStyle/>
                    <a:p>
                      <a:pPr algn="l" fontAlgn="b"/>
                      <a:r>
                        <a:rPr lang="en-US" sz="2000" b="0" i="0" u="none" strike="noStrike" dirty="0">
                          <a:solidFill>
                            <a:srgbClr val="000000"/>
                          </a:solidFill>
                          <a:latin typeface="Times New Roman"/>
                        </a:rPr>
                        <a:t>La Puente</a:t>
                      </a:r>
                    </a:p>
                  </a:txBody>
                  <a:tcPr marL="12700" marR="12700" marT="12700" marB="0" anchor="b"/>
                </a:tc>
                <a:tc>
                  <a:txBody>
                    <a:bodyPr/>
                    <a:lstStyle/>
                    <a:p>
                      <a:pPr algn="l" fontAlgn="b"/>
                      <a:r>
                        <a:rPr lang="en-US" sz="2000" b="0" i="0" u="none" strike="noStrike">
                          <a:solidFill>
                            <a:srgbClr val="000000"/>
                          </a:solidFill>
                          <a:latin typeface="Times New Roman"/>
                        </a:rPr>
                        <a:t>Long Beach </a:t>
                      </a:r>
                    </a:p>
                  </a:txBody>
                  <a:tcPr marL="12700" marR="12700" marT="12700" marB="0" anchor="b"/>
                </a:tc>
                <a:tc>
                  <a:txBody>
                    <a:bodyPr/>
                    <a:lstStyle/>
                    <a:p>
                      <a:pPr algn="l" fontAlgn="b"/>
                      <a:r>
                        <a:rPr lang="en-US" sz="2000" b="0" i="0" u="none" strike="noStrike" dirty="0">
                          <a:solidFill>
                            <a:srgbClr val="000000"/>
                          </a:solidFill>
                          <a:latin typeface="Times New Roman"/>
                        </a:rPr>
                        <a:t>Oakland</a:t>
                      </a:r>
                    </a:p>
                  </a:txBody>
                  <a:tcPr marL="12700" marR="12700" marT="12700" marB="0" anchor="b"/>
                </a:tc>
                <a:tc>
                  <a:txBody>
                    <a:bodyPr/>
                    <a:lstStyle/>
                    <a:p>
                      <a:pPr algn="l" fontAlgn="b"/>
                      <a:r>
                        <a:rPr lang="en-US" sz="2000" b="0" i="0" u="none" strike="noStrike">
                          <a:solidFill>
                            <a:srgbClr val="000000"/>
                          </a:solidFill>
                          <a:latin typeface="Times New Roman"/>
                        </a:rPr>
                        <a:t>Rancho Cordova H</a:t>
                      </a:r>
                    </a:p>
                  </a:txBody>
                  <a:tcPr marL="12700" marR="12700" marT="12700" marB="0" anchor="b"/>
                </a:tc>
                <a:tc>
                  <a:txBody>
                    <a:bodyPr/>
                    <a:lstStyle/>
                    <a:p>
                      <a:pPr algn="l" fontAlgn="b"/>
                      <a:r>
                        <a:rPr lang="en-US" sz="2000" b="0" i="0" u="none" strike="noStrike">
                          <a:solidFill>
                            <a:srgbClr val="000000"/>
                          </a:solidFill>
                          <a:latin typeface="Times New Roman"/>
                        </a:rPr>
                        <a:t>Richmond</a:t>
                      </a:r>
                    </a:p>
                  </a:txBody>
                  <a:tcPr marL="12700" marR="12700" marT="12700" marB="0" anchor="b"/>
                </a:tc>
                <a:tc>
                  <a:txBody>
                    <a:bodyPr/>
                    <a:lstStyle/>
                    <a:p>
                      <a:pPr algn="l" fontAlgn="b"/>
                      <a:r>
                        <a:rPr lang="en-US" sz="2000" b="0" i="0" u="none" strike="noStrike">
                          <a:solidFill>
                            <a:srgbClr val="000000"/>
                          </a:solidFill>
                          <a:latin typeface="Times New Roman"/>
                        </a:rPr>
                        <a:t>Sacra-mento</a:t>
                      </a:r>
                    </a:p>
                  </a:txBody>
                  <a:tcPr marL="12700" marR="12700" marT="12700" marB="0" anchor="b"/>
                </a:tc>
                <a:tc>
                  <a:txBody>
                    <a:bodyPr/>
                    <a:lstStyle/>
                    <a:p>
                      <a:pPr algn="l" fontAlgn="b"/>
                      <a:r>
                        <a:rPr lang="en-US" sz="2000" b="0" i="0" u="none" strike="noStrike">
                          <a:solidFill>
                            <a:srgbClr val="000000"/>
                          </a:solidFill>
                          <a:latin typeface="Times New Roman"/>
                        </a:rPr>
                        <a:t>San Jose</a:t>
                      </a:r>
                    </a:p>
                  </a:txBody>
                  <a:tcPr marL="12700" marR="12700" marT="12700" marB="0" anchor="b"/>
                </a:tc>
                <a:tc>
                  <a:txBody>
                    <a:bodyPr/>
                    <a:lstStyle/>
                    <a:p>
                      <a:pPr algn="l" fontAlgn="b"/>
                      <a:r>
                        <a:rPr lang="en-US" sz="2000" b="0" i="0" u="none" strike="noStrike">
                          <a:solidFill>
                            <a:srgbClr val="000000"/>
                          </a:solidFill>
                          <a:latin typeface="Times New Roman"/>
                        </a:rPr>
                        <a:t>Stockton</a:t>
                      </a:r>
                    </a:p>
                  </a:txBody>
                  <a:tcPr marL="12700" marR="12700" marT="12700" marB="0" anchor="b"/>
                </a:tc>
              </a:tr>
              <a:tr h="722392">
                <a:tc>
                  <a:txBody>
                    <a:bodyPr/>
                    <a:lstStyle/>
                    <a:p>
                      <a:pPr algn="l" fontAlgn="b"/>
                      <a:r>
                        <a:rPr lang="en-US" sz="2000" b="0" i="0" u="none" strike="noStrike">
                          <a:solidFill>
                            <a:srgbClr val="000000"/>
                          </a:solidFill>
                          <a:latin typeface="Times New Roman"/>
                        </a:rPr>
                        <a:t>Medical marijuana tax</a:t>
                      </a:r>
                    </a:p>
                  </a:txBody>
                  <a:tcPr marL="12700" marR="12700" marT="12700" marB="0" anchor="b"/>
                </a:tc>
                <a:tc>
                  <a:txBody>
                    <a:bodyPr/>
                    <a:lstStyle/>
                    <a:p>
                      <a:pPr algn="r" fontAlgn="b"/>
                      <a:r>
                        <a:rPr lang="en-US" sz="2000" b="0" i="0" u="none" strike="noStrike">
                          <a:solidFill>
                            <a:srgbClr val="000000"/>
                          </a:solidFill>
                          <a:latin typeface="Times New Roman"/>
                        </a:rPr>
                        <a:t>2.5%</a:t>
                      </a:r>
                    </a:p>
                  </a:txBody>
                  <a:tcPr marL="12700" marR="12700" marT="12700" marB="0" anchor="b"/>
                </a:tc>
                <a:tc>
                  <a:txBody>
                    <a:bodyPr/>
                    <a:lstStyle/>
                    <a:p>
                      <a:pPr algn="r" fontAlgn="b"/>
                      <a:r>
                        <a:rPr lang="en-US" sz="2000" b="0" i="0" u="none" strike="noStrike">
                          <a:solidFill>
                            <a:srgbClr val="000000"/>
                          </a:solidFill>
                          <a:latin typeface="Times New Roman"/>
                        </a:rPr>
                        <a:t>2.5%</a:t>
                      </a:r>
                    </a:p>
                  </a:txBody>
                  <a:tcPr marL="12700" marR="12700" marT="12700" marB="0" anchor="b"/>
                </a:tc>
                <a:tc>
                  <a:txBody>
                    <a:bodyPr/>
                    <a:lstStyle/>
                    <a:p>
                      <a:pPr algn="r" fontAlgn="b"/>
                      <a:r>
                        <a:rPr lang="en-US" sz="2000" b="0" i="0" u="none" strike="noStrike" dirty="0" smtClean="0">
                          <a:solidFill>
                            <a:srgbClr val="000000"/>
                          </a:solidFill>
                          <a:latin typeface="Times New Roman"/>
                        </a:rPr>
                        <a:t>10%</a:t>
                      </a:r>
                      <a:endParaRPr lang="en-US" sz="2000" b="0" i="0" u="none" strike="noStrike" dirty="0">
                        <a:solidFill>
                          <a:srgbClr val="000000"/>
                        </a:solidFill>
                        <a:latin typeface="Times New Roman"/>
                      </a:endParaRPr>
                    </a:p>
                  </a:txBody>
                  <a:tcPr marL="12700" marR="12700" marT="12700" marB="0" anchor="b"/>
                </a:tc>
                <a:tc>
                  <a:txBody>
                    <a:bodyPr/>
                    <a:lstStyle/>
                    <a:p>
                      <a:pPr algn="l" fontAlgn="b"/>
                      <a:endParaRPr lang="en-US" sz="2000" b="0" i="0" u="none" strike="noStrike">
                        <a:solidFill>
                          <a:srgbClr val="000000"/>
                        </a:solidFill>
                        <a:latin typeface="Times New Roman"/>
                      </a:endParaRPr>
                    </a:p>
                  </a:txBody>
                  <a:tcPr marL="12700" marR="12700" marT="12700" marB="0" anchor="b"/>
                </a:tc>
                <a:tc>
                  <a:txBody>
                    <a:bodyPr/>
                    <a:lstStyle/>
                    <a:p>
                      <a:pPr algn="l" fontAlgn="b"/>
                      <a:r>
                        <a:rPr lang="en-US" sz="2000" b="0" i="0" u="none" strike="noStrike">
                          <a:solidFill>
                            <a:srgbClr val="000000"/>
                          </a:solidFill>
                          <a:latin typeface="Times New Roman"/>
                        </a:rPr>
                        <a:t>5%, up from 1.8% </a:t>
                      </a:r>
                    </a:p>
                  </a:txBody>
                  <a:tcPr marL="12700" marR="12700" marT="12700" marB="0" anchor="b"/>
                </a:tc>
                <a:tc>
                  <a:txBody>
                    <a:bodyPr/>
                    <a:lstStyle/>
                    <a:p>
                      <a:pPr algn="l" fontAlgn="b"/>
                      <a:r>
                        <a:rPr lang="en-US" sz="2000" b="0" i="0" u="none" strike="noStrike">
                          <a:solidFill>
                            <a:srgbClr val="000000"/>
                          </a:solidFill>
                          <a:latin typeface="Times New Roman"/>
                        </a:rPr>
                        <a:t>12% to 15%</a:t>
                      </a:r>
                    </a:p>
                  </a:txBody>
                  <a:tcPr marL="12700" marR="12700" marT="12700" marB="0" anchor="b"/>
                </a:tc>
                <a:tc>
                  <a:txBody>
                    <a:bodyPr/>
                    <a:lstStyle/>
                    <a:p>
                      <a:pPr algn="r" fontAlgn="b"/>
                      <a:r>
                        <a:rPr lang="en-US" sz="2000" b="0" i="0" u="none" strike="noStrike" dirty="0">
                          <a:solidFill>
                            <a:srgbClr val="000000"/>
                          </a:solidFill>
                          <a:latin typeface="Times New Roman"/>
                        </a:rPr>
                        <a:t>5.0%</a:t>
                      </a:r>
                    </a:p>
                  </a:txBody>
                  <a:tcPr marL="12700" marR="12700" marT="12700" marB="0" anchor="b"/>
                </a:tc>
                <a:tc>
                  <a:txBody>
                    <a:bodyPr/>
                    <a:lstStyle/>
                    <a:p>
                      <a:pPr algn="r" fontAlgn="b"/>
                      <a:r>
                        <a:rPr lang="en-US" sz="2000" b="0" i="0" u="none" strike="noStrike" dirty="0">
                          <a:solidFill>
                            <a:srgbClr val="000000"/>
                          </a:solidFill>
                          <a:latin typeface="Times New Roman"/>
                        </a:rPr>
                        <a:t>4.0%</a:t>
                      </a:r>
                    </a:p>
                  </a:txBody>
                  <a:tcPr marL="12700" marR="12700" marT="12700" marB="0" anchor="b"/>
                </a:tc>
                <a:tc>
                  <a:txBody>
                    <a:bodyPr/>
                    <a:lstStyle/>
                    <a:p>
                      <a:pPr algn="l" fontAlgn="b"/>
                      <a:r>
                        <a:rPr lang="en-US" sz="2000" b="0" i="0" u="none" strike="noStrike">
                          <a:solidFill>
                            <a:srgbClr val="000000"/>
                          </a:solidFill>
                          <a:latin typeface="Times New Roman"/>
                        </a:rPr>
                        <a:t>Up to 10%</a:t>
                      </a:r>
                    </a:p>
                  </a:txBody>
                  <a:tcPr marL="12700" marR="12700" marT="12700" marB="0" anchor="b"/>
                </a:tc>
                <a:tc>
                  <a:txBody>
                    <a:bodyPr/>
                    <a:lstStyle/>
                    <a:p>
                      <a:pPr algn="r" fontAlgn="b"/>
                      <a:r>
                        <a:rPr lang="en-US" sz="2000" b="0" i="0" u="none" strike="noStrike">
                          <a:solidFill>
                            <a:srgbClr val="000000"/>
                          </a:solidFill>
                          <a:latin typeface="Times New Roman"/>
                        </a:rPr>
                        <a:t>2.5%</a:t>
                      </a:r>
                    </a:p>
                  </a:txBody>
                  <a:tcPr marL="12700" marR="12700" marT="12700" marB="0" anchor="b"/>
                </a:tc>
              </a:tr>
              <a:tr h="722392">
                <a:tc>
                  <a:txBody>
                    <a:bodyPr/>
                    <a:lstStyle/>
                    <a:p>
                      <a:pPr algn="l" fontAlgn="b"/>
                      <a:r>
                        <a:rPr lang="en-US" sz="2000" b="0" i="0" u="none" strike="noStrike">
                          <a:solidFill>
                            <a:srgbClr val="000000"/>
                          </a:solidFill>
                          <a:latin typeface="Times New Roman"/>
                        </a:rPr>
                        <a:t>Recreational  tax (if Prop 19 passed) </a:t>
                      </a:r>
                    </a:p>
                  </a:txBody>
                  <a:tcPr marL="12700" marR="12700" marT="12700" marB="0" anchor="b"/>
                </a:tc>
                <a:tc>
                  <a:txBody>
                    <a:bodyPr/>
                    <a:lstStyle/>
                    <a:p>
                      <a:pPr algn="r" fontAlgn="b"/>
                      <a:r>
                        <a:rPr lang="en-US" sz="2000" b="0" i="0" u="none" strike="noStrike">
                          <a:solidFill>
                            <a:srgbClr val="000000"/>
                          </a:solidFill>
                          <a:latin typeface="Times New Roman"/>
                        </a:rPr>
                        <a:t>2.5%</a:t>
                      </a:r>
                    </a:p>
                  </a:txBody>
                  <a:tcPr marL="12700" marR="12700" marT="12700" marB="0" anchor="b"/>
                </a:tc>
                <a:tc>
                  <a:txBody>
                    <a:bodyPr/>
                    <a:lstStyle/>
                    <a:p>
                      <a:pPr algn="r" fontAlgn="b"/>
                      <a:r>
                        <a:rPr lang="en-US" sz="2000" b="0" i="0" u="none" strike="noStrike" dirty="0" smtClean="0">
                          <a:solidFill>
                            <a:srgbClr val="000000"/>
                          </a:solidFill>
                          <a:latin typeface="Times New Roman"/>
                        </a:rPr>
                        <a:t>10%</a:t>
                      </a:r>
                      <a:endParaRPr lang="en-US" sz="2000" b="0" i="0" u="none" strike="noStrike" dirty="0">
                        <a:solidFill>
                          <a:srgbClr val="000000"/>
                        </a:solidFill>
                        <a:latin typeface="Times New Roman"/>
                      </a:endParaRPr>
                    </a:p>
                  </a:txBody>
                  <a:tcPr marL="12700" marR="12700" marT="12700" marB="0" anchor="b"/>
                </a:tc>
                <a:tc>
                  <a:txBody>
                    <a:bodyPr/>
                    <a:lstStyle/>
                    <a:p>
                      <a:pPr algn="r" fontAlgn="b"/>
                      <a:r>
                        <a:rPr lang="en-US" sz="2000" b="0" i="0" u="none" strike="noStrike">
                          <a:solidFill>
                            <a:srgbClr val="000000"/>
                          </a:solidFill>
                          <a:latin typeface="Times New Roman"/>
                        </a:rPr>
                        <a:t>10.0%</a:t>
                      </a:r>
                    </a:p>
                  </a:txBody>
                  <a:tcPr marL="12700" marR="12700" marT="12700" marB="0" anchor="b"/>
                </a:tc>
                <a:tc>
                  <a:txBody>
                    <a:bodyPr/>
                    <a:lstStyle/>
                    <a:p>
                      <a:pPr algn="r" fontAlgn="b"/>
                      <a:r>
                        <a:rPr lang="en-US" sz="2000" b="0" i="0" u="none" strike="noStrike">
                          <a:solidFill>
                            <a:srgbClr val="000000"/>
                          </a:solidFill>
                          <a:latin typeface="Times New Roman"/>
                        </a:rPr>
                        <a:t>15.0%</a:t>
                      </a:r>
                    </a:p>
                  </a:txBody>
                  <a:tcPr marL="12700" marR="12700" marT="12700" marB="0" anchor="b"/>
                </a:tc>
                <a:tc>
                  <a:txBody>
                    <a:bodyPr/>
                    <a:lstStyle/>
                    <a:p>
                      <a:pPr algn="r" fontAlgn="b"/>
                      <a:r>
                        <a:rPr lang="en-US" sz="2000" b="0" i="0" u="none" strike="noStrike">
                          <a:solidFill>
                            <a:srgbClr val="000000"/>
                          </a:solidFill>
                          <a:latin typeface="Times New Roman"/>
                        </a:rPr>
                        <a:t>10%</a:t>
                      </a:r>
                    </a:p>
                  </a:txBody>
                  <a:tcPr marL="12700" marR="12700" marT="12700" marB="0" anchor="b"/>
                </a:tc>
                <a:tc>
                  <a:txBody>
                    <a:bodyPr/>
                    <a:lstStyle/>
                    <a:p>
                      <a:pPr algn="l" fontAlgn="b"/>
                      <a:r>
                        <a:rPr lang="en-US" sz="2000" b="0" i="0" u="none" strike="noStrike">
                          <a:solidFill>
                            <a:srgbClr val="000000"/>
                          </a:solidFill>
                          <a:latin typeface="Times New Roman"/>
                        </a:rPr>
                        <a:t>12% to 15%</a:t>
                      </a:r>
                    </a:p>
                  </a:txBody>
                  <a:tcPr marL="12700" marR="12700" marT="12700" marB="0" anchor="b"/>
                </a:tc>
                <a:tc>
                  <a:txBody>
                    <a:bodyPr/>
                    <a:lstStyle/>
                    <a:p>
                      <a:pPr algn="r" fontAlgn="b"/>
                      <a:r>
                        <a:rPr lang="en-US" sz="2000" b="0" i="0" u="none" strike="noStrike">
                          <a:solidFill>
                            <a:srgbClr val="000000"/>
                          </a:solidFill>
                          <a:latin typeface="Times New Roman"/>
                        </a:rPr>
                        <a:t>5.0%</a:t>
                      </a:r>
                    </a:p>
                  </a:txBody>
                  <a:tcPr marL="12700" marR="12700" marT="12700" marB="0" anchor="b"/>
                </a:tc>
                <a:tc>
                  <a:txBody>
                    <a:bodyPr/>
                    <a:lstStyle/>
                    <a:p>
                      <a:pPr algn="r" fontAlgn="b"/>
                      <a:r>
                        <a:rPr lang="en-US" sz="2000" b="0" i="0" u="none" strike="noStrike">
                          <a:solidFill>
                            <a:srgbClr val="000000"/>
                          </a:solidFill>
                          <a:latin typeface="Times New Roman"/>
                        </a:rPr>
                        <a:t>10.0%</a:t>
                      </a:r>
                    </a:p>
                  </a:txBody>
                  <a:tcPr marL="12700" marR="12700" marT="12700" marB="0" anchor="b"/>
                </a:tc>
                <a:tc>
                  <a:txBody>
                    <a:bodyPr/>
                    <a:lstStyle/>
                    <a:p>
                      <a:pPr algn="l" fontAlgn="b"/>
                      <a:r>
                        <a:rPr lang="en-US" sz="2000" b="0" i="0" u="none" strike="noStrike" dirty="0">
                          <a:solidFill>
                            <a:srgbClr val="000000"/>
                          </a:solidFill>
                          <a:latin typeface="Times New Roman"/>
                        </a:rPr>
                        <a:t>Up to 10%</a:t>
                      </a:r>
                    </a:p>
                  </a:txBody>
                  <a:tcPr marL="12700" marR="12700" marT="12700" marB="0" anchor="b"/>
                </a:tc>
                <a:tc>
                  <a:txBody>
                    <a:bodyPr/>
                    <a:lstStyle/>
                    <a:p>
                      <a:pPr algn="r" fontAlgn="b"/>
                      <a:r>
                        <a:rPr lang="en-US" sz="2000" b="0" i="0" u="none" strike="noStrike">
                          <a:solidFill>
                            <a:srgbClr val="000000"/>
                          </a:solidFill>
                          <a:latin typeface="Times New Roman"/>
                        </a:rPr>
                        <a:t>10%</a:t>
                      </a:r>
                    </a:p>
                  </a:txBody>
                  <a:tcPr marL="12700" marR="12700" marT="12700" marB="0" anchor="b"/>
                </a:tc>
              </a:tr>
              <a:tr h="519552">
                <a:tc>
                  <a:txBody>
                    <a:bodyPr/>
                    <a:lstStyle/>
                    <a:p>
                      <a:pPr algn="l" fontAlgn="b"/>
                      <a:r>
                        <a:rPr lang="en-US" sz="2000" b="0" i="0" u="none" strike="noStrike">
                          <a:solidFill>
                            <a:srgbClr val="000000"/>
                          </a:solidFill>
                          <a:latin typeface="Times New Roman"/>
                        </a:rPr>
                        <a:t>Voters in favor</a:t>
                      </a:r>
                    </a:p>
                  </a:txBody>
                  <a:tcPr marL="12700" marR="12700" marT="12700" marB="0" anchor="b"/>
                </a:tc>
                <a:tc>
                  <a:txBody>
                    <a:bodyPr/>
                    <a:lstStyle/>
                    <a:p>
                      <a:pPr algn="r" fontAlgn="b"/>
                      <a:r>
                        <a:rPr lang="en-US" sz="2000" b="0" i="0" u="none" strike="noStrike">
                          <a:solidFill>
                            <a:srgbClr val="000000"/>
                          </a:solidFill>
                          <a:latin typeface="Times New Roman"/>
                        </a:rPr>
                        <a:t>84.2%</a:t>
                      </a:r>
                    </a:p>
                  </a:txBody>
                  <a:tcPr marL="12700" marR="12700" marT="12700" marB="0" anchor="b"/>
                </a:tc>
                <a:tc>
                  <a:txBody>
                    <a:bodyPr/>
                    <a:lstStyle/>
                    <a:p>
                      <a:pPr algn="r" fontAlgn="b"/>
                      <a:r>
                        <a:rPr lang="en-US" sz="2000" b="0" i="0" u="none" strike="noStrike">
                          <a:solidFill>
                            <a:srgbClr val="000000"/>
                          </a:solidFill>
                          <a:latin typeface="Times New Roman"/>
                        </a:rPr>
                        <a:t>82.4%</a:t>
                      </a:r>
                    </a:p>
                  </a:txBody>
                  <a:tcPr marL="12700" marR="12700" marT="12700" marB="0" anchor="b"/>
                </a:tc>
                <a:tc>
                  <a:txBody>
                    <a:bodyPr/>
                    <a:lstStyle/>
                    <a:p>
                      <a:pPr algn="r" fontAlgn="b"/>
                      <a:r>
                        <a:rPr lang="en-US" sz="2000" b="0" i="0" u="none" strike="noStrike">
                          <a:solidFill>
                            <a:srgbClr val="000000"/>
                          </a:solidFill>
                          <a:latin typeface="Times New Roman"/>
                        </a:rPr>
                        <a:t>68.0%</a:t>
                      </a:r>
                    </a:p>
                  </a:txBody>
                  <a:tcPr marL="12700" marR="12700" marT="12700" marB="0" anchor="b"/>
                </a:tc>
                <a:tc>
                  <a:txBody>
                    <a:bodyPr/>
                    <a:lstStyle/>
                    <a:p>
                      <a:pPr algn="r" fontAlgn="b"/>
                      <a:r>
                        <a:rPr lang="en-US" sz="2000" b="0" i="0" u="none" strike="noStrike">
                          <a:solidFill>
                            <a:srgbClr val="000000"/>
                          </a:solidFill>
                          <a:latin typeface="Times New Roman"/>
                        </a:rPr>
                        <a:t>73.1%</a:t>
                      </a:r>
                    </a:p>
                  </a:txBody>
                  <a:tcPr marL="12700" marR="12700" marT="12700" marB="0" anchor="b"/>
                </a:tc>
                <a:tc>
                  <a:txBody>
                    <a:bodyPr/>
                    <a:lstStyle/>
                    <a:p>
                      <a:pPr algn="r" fontAlgn="b"/>
                      <a:r>
                        <a:rPr lang="en-US" sz="2000" b="0" i="0" u="none" strike="noStrike" dirty="0">
                          <a:solidFill>
                            <a:srgbClr val="000000"/>
                          </a:solidFill>
                          <a:latin typeface="Times New Roman"/>
                        </a:rPr>
                        <a:t>70.8%</a:t>
                      </a:r>
                    </a:p>
                  </a:txBody>
                  <a:tcPr marL="12700" marR="12700" marT="12700" marB="0" anchor="b"/>
                </a:tc>
                <a:tc>
                  <a:txBody>
                    <a:bodyPr/>
                    <a:lstStyle/>
                    <a:p>
                      <a:pPr algn="r" fontAlgn="b"/>
                      <a:r>
                        <a:rPr lang="en-US" sz="2000" b="0" i="0" u="none" strike="noStrike">
                          <a:solidFill>
                            <a:srgbClr val="000000"/>
                          </a:solidFill>
                          <a:latin typeface="Times New Roman"/>
                        </a:rPr>
                        <a:t>68.5%</a:t>
                      </a:r>
                    </a:p>
                  </a:txBody>
                  <a:tcPr marL="12700" marR="12700" marT="12700" marB="0" anchor="b"/>
                </a:tc>
                <a:tc>
                  <a:txBody>
                    <a:bodyPr/>
                    <a:lstStyle/>
                    <a:p>
                      <a:pPr algn="r" fontAlgn="b"/>
                      <a:r>
                        <a:rPr lang="en-US" sz="2000" b="0" i="0" u="none" strike="noStrike">
                          <a:solidFill>
                            <a:srgbClr val="000000"/>
                          </a:solidFill>
                          <a:latin typeface="Times New Roman"/>
                        </a:rPr>
                        <a:t>78.2%</a:t>
                      </a:r>
                    </a:p>
                  </a:txBody>
                  <a:tcPr marL="12700" marR="12700" marT="12700" marB="0" anchor="b"/>
                </a:tc>
                <a:tc>
                  <a:txBody>
                    <a:bodyPr/>
                    <a:lstStyle/>
                    <a:p>
                      <a:pPr algn="r" fontAlgn="b"/>
                      <a:r>
                        <a:rPr lang="en-US" sz="2000" b="0" i="0" u="none" strike="noStrike">
                          <a:solidFill>
                            <a:srgbClr val="000000"/>
                          </a:solidFill>
                          <a:latin typeface="Times New Roman"/>
                        </a:rPr>
                        <a:t>71.8%</a:t>
                      </a:r>
                    </a:p>
                  </a:txBody>
                  <a:tcPr marL="12700" marR="12700" marT="12700" marB="0" anchor="b"/>
                </a:tc>
                <a:tc>
                  <a:txBody>
                    <a:bodyPr/>
                    <a:lstStyle/>
                    <a:p>
                      <a:pPr algn="r" fontAlgn="b"/>
                      <a:r>
                        <a:rPr lang="en-US" sz="2000" b="0" i="0" u="none" strike="noStrike" dirty="0">
                          <a:solidFill>
                            <a:srgbClr val="000000"/>
                          </a:solidFill>
                          <a:latin typeface="Times New Roman"/>
                        </a:rPr>
                        <a:t>77.7%</a:t>
                      </a:r>
                    </a:p>
                  </a:txBody>
                  <a:tcPr marL="12700" marR="12700" marT="12700" marB="0" anchor="b"/>
                </a:tc>
                <a:tc>
                  <a:txBody>
                    <a:bodyPr/>
                    <a:lstStyle/>
                    <a:p>
                      <a:pPr algn="r" fontAlgn="b"/>
                      <a:r>
                        <a:rPr lang="en-US" sz="2000" b="0" i="0" u="none" strike="noStrike" dirty="0">
                          <a:solidFill>
                            <a:srgbClr val="000000"/>
                          </a:solidFill>
                          <a:latin typeface="Times New Roman"/>
                        </a:rPr>
                        <a:t>66.7%</a:t>
                      </a:r>
                    </a:p>
                  </a:txBody>
                  <a:tcPr marL="12700" marR="12700" marT="12700" marB="0" anchor="b"/>
                </a:tc>
              </a:tr>
              <a:tr h="519552">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dirty="0"/>
                    </a:p>
                  </a:txBody>
                  <a:tcPr/>
                </a:tc>
              </a:tr>
            </a:tbl>
          </a:graphicData>
        </a:graphic>
      </p:graphicFrame>
      <p:sp>
        <p:nvSpPr>
          <p:cNvPr id="6" name="TextBox 5"/>
          <p:cNvSpPr txBox="1"/>
          <p:nvPr/>
        </p:nvSpPr>
        <p:spPr>
          <a:xfrm>
            <a:off x="1981200" y="1417638"/>
            <a:ext cx="5728025" cy="523220"/>
          </a:xfrm>
          <a:prstGeom prst="rect">
            <a:avLst/>
          </a:prstGeom>
          <a:noFill/>
        </p:spPr>
        <p:txBody>
          <a:bodyPr wrap="none" rtlCol="0">
            <a:spAutoFit/>
          </a:bodyPr>
          <a:lstStyle/>
          <a:p>
            <a:r>
              <a:rPr lang="en-US" sz="2800" dirty="0" smtClean="0"/>
              <a:t>Medical retail rates </a:t>
            </a:r>
            <a:r>
              <a:rPr lang="en-US" sz="2800" dirty="0" smtClean="0"/>
              <a:t>from 2.5 % to 15%</a:t>
            </a:r>
            <a:endParaRPr lang="en-US" sz="2800" dirty="0"/>
          </a:p>
        </p:txBody>
      </p:sp>
      <p:sp>
        <p:nvSpPr>
          <p:cNvPr id="7" name="Footer Placeholder 6"/>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normAutofit fontScale="90000"/>
          </a:bodyPr>
          <a:lstStyle/>
          <a:p>
            <a:r>
              <a:rPr lang="en-US" dirty="0" smtClean="0"/>
              <a:t>2010 CA medical:  </a:t>
            </a:r>
            <a:r>
              <a:rPr lang="en-US" dirty="0" smtClean="0"/>
              <a:t>Non-price tax bases</a:t>
            </a:r>
            <a:endParaRPr lang="en-US" dirty="0"/>
          </a:p>
        </p:txBody>
      </p:sp>
      <p:graphicFrame>
        <p:nvGraphicFramePr>
          <p:cNvPr id="5" name="Content Placeholder 4"/>
          <p:cNvGraphicFramePr>
            <a:graphicFrameLocks noGrp="1"/>
          </p:cNvGraphicFramePr>
          <p:nvPr>
            <p:ph idx="1"/>
          </p:nvPr>
        </p:nvGraphicFramePr>
        <p:xfrm>
          <a:off x="457200" y="1905000"/>
          <a:ext cx="8229595" cy="3361844"/>
        </p:xfrm>
        <a:graphic>
          <a:graphicData uri="http://schemas.openxmlformats.org/drawingml/2006/table">
            <a:tbl>
              <a:tblPr firstRow="1" bandRow="1">
                <a:tableStyleId>{5C22544A-7EE6-4342-B048-85BDC9FD1C3A}</a:tableStyleId>
              </a:tblPr>
              <a:tblGrid>
                <a:gridCol w="748145"/>
                <a:gridCol w="748145"/>
                <a:gridCol w="748145"/>
                <a:gridCol w="748145"/>
                <a:gridCol w="748145"/>
                <a:gridCol w="748145"/>
                <a:gridCol w="748145"/>
                <a:gridCol w="748145"/>
                <a:gridCol w="748145"/>
                <a:gridCol w="748145"/>
                <a:gridCol w="748145"/>
              </a:tblGrid>
              <a:tr h="325886">
                <a:tc>
                  <a:txBody>
                    <a:bodyPr/>
                    <a:lstStyle/>
                    <a:p>
                      <a:pPr algn="l" fontAlgn="b"/>
                      <a:r>
                        <a:rPr lang="en-US" sz="1100" b="0" i="0" u="none" strike="noStrike" dirty="0">
                          <a:solidFill>
                            <a:srgbClr val="000000"/>
                          </a:solidFill>
                          <a:latin typeface="Times New Roman"/>
                        </a:rPr>
                        <a:t>City</a:t>
                      </a:r>
                    </a:p>
                  </a:txBody>
                  <a:tcPr marL="12700" marR="12700" marT="12700" marB="0" anchor="b"/>
                </a:tc>
                <a:tc>
                  <a:txBody>
                    <a:bodyPr/>
                    <a:lstStyle/>
                    <a:p>
                      <a:pPr algn="l" fontAlgn="b"/>
                      <a:r>
                        <a:rPr lang="en-US" sz="1100" b="0" i="0" u="none" strike="noStrike">
                          <a:solidFill>
                            <a:srgbClr val="000000"/>
                          </a:solidFill>
                          <a:latin typeface="Times New Roman"/>
                        </a:rPr>
                        <a:t>Albany</a:t>
                      </a:r>
                    </a:p>
                  </a:txBody>
                  <a:tcPr marL="12700" marR="12700" marT="12700" marB="0" anchor="b"/>
                </a:tc>
                <a:tc>
                  <a:txBody>
                    <a:bodyPr/>
                    <a:lstStyle/>
                    <a:p>
                      <a:pPr algn="l" fontAlgn="b"/>
                      <a:r>
                        <a:rPr lang="en-US" sz="1100" b="0" i="0" u="none" strike="noStrike">
                          <a:solidFill>
                            <a:srgbClr val="000000"/>
                          </a:solidFill>
                          <a:latin typeface="Times New Roman"/>
                        </a:rPr>
                        <a:t>Berkeley</a:t>
                      </a:r>
                    </a:p>
                  </a:txBody>
                  <a:tcPr marL="12700" marR="12700" marT="12700" marB="0" anchor="b"/>
                </a:tc>
                <a:tc>
                  <a:txBody>
                    <a:bodyPr/>
                    <a:lstStyle/>
                    <a:p>
                      <a:pPr algn="l" fontAlgn="b"/>
                      <a:r>
                        <a:rPr lang="en-US" sz="1100" b="0" i="0" u="none" strike="noStrike">
                          <a:solidFill>
                            <a:srgbClr val="000000"/>
                          </a:solidFill>
                          <a:latin typeface="Times New Roman"/>
                        </a:rPr>
                        <a:t>Berkeley</a:t>
                      </a:r>
                    </a:p>
                  </a:txBody>
                  <a:tcPr marL="12700" marR="12700" marT="12700" marB="0" anchor="b"/>
                </a:tc>
                <a:tc>
                  <a:txBody>
                    <a:bodyPr/>
                    <a:lstStyle/>
                    <a:p>
                      <a:pPr algn="l" fontAlgn="b"/>
                      <a:r>
                        <a:rPr lang="en-US" sz="1100" b="0" i="0" u="none" strike="noStrike">
                          <a:solidFill>
                            <a:srgbClr val="000000"/>
                          </a:solidFill>
                          <a:latin typeface="Times New Roman"/>
                        </a:rPr>
                        <a:t>Long Beach </a:t>
                      </a:r>
                    </a:p>
                  </a:txBody>
                  <a:tcPr marL="12700" marR="12700" marT="12700" marB="0" anchor="b"/>
                </a:tc>
                <a:tc>
                  <a:txBody>
                    <a:bodyPr/>
                    <a:lstStyle/>
                    <a:p>
                      <a:pPr algn="l" fontAlgn="b"/>
                      <a:r>
                        <a:rPr lang="en-US" sz="1100" b="0" i="0" u="none" strike="noStrike">
                          <a:solidFill>
                            <a:srgbClr val="000000"/>
                          </a:solidFill>
                          <a:latin typeface="Times New Roman"/>
                        </a:rPr>
                        <a:t>Long Beach </a:t>
                      </a:r>
                    </a:p>
                  </a:txBody>
                  <a:tcPr marL="12700" marR="12700" marT="12700" marB="0" anchor="b"/>
                </a:tc>
                <a:tc>
                  <a:txBody>
                    <a:bodyPr/>
                    <a:lstStyle/>
                    <a:p>
                      <a:pPr algn="l" fontAlgn="b"/>
                      <a:r>
                        <a:rPr lang="en-US" sz="1100" b="0" i="0" u="none" strike="noStrike">
                          <a:solidFill>
                            <a:srgbClr val="000000"/>
                          </a:solidFill>
                          <a:latin typeface="Times New Roman"/>
                        </a:rPr>
                        <a:t>Rancho Cordova H</a:t>
                      </a:r>
                    </a:p>
                  </a:txBody>
                  <a:tcPr marL="12700" marR="12700" marT="12700" marB="0" anchor="b"/>
                </a:tc>
                <a:tc>
                  <a:txBody>
                    <a:bodyPr/>
                    <a:lstStyle/>
                    <a:p>
                      <a:pPr algn="l" fontAlgn="b"/>
                      <a:r>
                        <a:rPr lang="en-US" sz="1100" b="0" i="0" u="none" strike="noStrike">
                          <a:solidFill>
                            <a:srgbClr val="000000"/>
                          </a:solidFill>
                          <a:latin typeface="Times New Roman"/>
                        </a:rPr>
                        <a:t>Rancho Cordova O</a:t>
                      </a:r>
                    </a:p>
                  </a:txBody>
                  <a:tcPr marL="12700" marR="12700" marT="12700" marB="0" anchor="b"/>
                </a:tc>
                <a:tc>
                  <a:txBody>
                    <a:bodyPr/>
                    <a:lstStyle/>
                    <a:p>
                      <a:pPr algn="l" fontAlgn="b"/>
                      <a:r>
                        <a:rPr lang="en-US" sz="1100" b="0" i="0" u="none" strike="noStrike">
                          <a:solidFill>
                            <a:srgbClr val="000000"/>
                          </a:solidFill>
                          <a:latin typeface="Times New Roman"/>
                        </a:rPr>
                        <a:t>Rancho Cordova O</a:t>
                      </a:r>
                    </a:p>
                  </a:txBody>
                  <a:tcPr marL="12700" marR="12700" marT="12700" marB="0" anchor="b"/>
                </a:tc>
                <a:tc>
                  <a:txBody>
                    <a:bodyPr/>
                    <a:lstStyle/>
                    <a:p>
                      <a:pPr algn="l" fontAlgn="b"/>
                      <a:r>
                        <a:rPr lang="en-US" sz="1100" b="0" i="0" u="none" strike="noStrike">
                          <a:solidFill>
                            <a:srgbClr val="000000"/>
                          </a:solidFill>
                          <a:latin typeface="Times New Roman"/>
                        </a:rPr>
                        <a:t>Rancho Cordova O</a:t>
                      </a:r>
                    </a:p>
                  </a:txBody>
                  <a:tcPr marL="12700" marR="12700" marT="12700" marB="0" anchor="b"/>
                </a:tc>
                <a:tc>
                  <a:txBody>
                    <a:bodyPr/>
                    <a:lstStyle/>
                    <a:p>
                      <a:pPr algn="l" fontAlgn="b"/>
                      <a:r>
                        <a:rPr lang="en-US" sz="1100" b="0" i="0" u="none" strike="noStrike">
                          <a:solidFill>
                            <a:srgbClr val="000000"/>
                          </a:solidFill>
                          <a:latin typeface="Times New Roman"/>
                        </a:rPr>
                        <a:t>Rancho Cordova O</a:t>
                      </a:r>
                    </a:p>
                  </a:txBody>
                  <a:tcPr marL="12700" marR="12700" marT="12700" marB="0" anchor="b"/>
                </a:tc>
              </a:tr>
              <a:tr h="718820">
                <a:tc>
                  <a:txBody>
                    <a:bodyPr/>
                    <a:lstStyle/>
                    <a:p>
                      <a:pPr algn="l" fontAlgn="b"/>
                      <a:r>
                        <a:rPr lang="en-US" sz="1100" b="0" i="0" u="none" strike="noStrike">
                          <a:solidFill>
                            <a:srgbClr val="000000"/>
                          </a:solidFill>
                          <a:latin typeface="Times New Roman"/>
                        </a:rPr>
                        <a:t>Square footage taxpayer </a:t>
                      </a:r>
                    </a:p>
                  </a:txBody>
                  <a:tcPr marL="12700" marR="12700" marT="12700" marB="0" anchor="b"/>
                </a:tc>
                <a:tc>
                  <a:txBody>
                    <a:bodyPr/>
                    <a:lstStyle/>
                    <a:p>
                      <a:pPr algn="l" fontAlgn="b"/>
                      <a:r>
                        <a:rPr lang="en-US" sz="1100" b="0" i="0" u="none" strike="noStrike">
                          <a:solidFill>
                            <a:srgbClr val="000000"/>
                          </a:solidFill>
                          <a:latin typeface="Times New Roman"/>
                        </a:rPr>
                        <a:t>Non profits</a:t>
                      </a:r>
                    </a:p>
                  </a:txBody>
                  <a:tcPr marL="12700" marR="12700" marT="12700" marB="0" anchor="b"/>
                </a:tc>
                <a:tc>
                  <a:txBody>
                    <a:bodyPr/>
                    <a:lstStyle/>
                    <a:p>
                      <a:pPr algn="l" fontAlgn="b"/>
                      <a:r>
                        <a:rPr lang="en-US" sz="1100" b="0" i="0" u="none" strike="noStrike">
                          <a:solidFill>
                            <a:srgbClr val="000000"/>
                          </a:solidFill>
                          <a:latin typeface="Times New Roman"/>
                        </a:rPr>
                        <a:t>Non-profit medical marijuana operations</a:t>
                      </a:r>
                    </a:p>
                  </a:txBody>
                  <a:tcPr marL="12700" marR="12700" marT="12700" marB="0" anchor="b"/>
                </a:tc>
                <a:tc>
                  <a:txBody>
                    <a:bodyPr/>
                    <a:lstStyle/>
                    <a:p>
                      <a:pPr algn="l" fontAlgn="b"/>
                      <a:r>
                        <a:rPr lang="en-US" sz="1100" b="0" i="0" u="none" strike="noStrike">
                          <a:solidFill>
                            <a:srgbClr val="000000"/>
                          </a:solidFill>
                          <a:latin typeface="Times New Roman"/>
                        </a:rPr>
                        <a:t>Non-profit medical marijuana operations</a:t>
                      </a:r>
                    </a:p>
                  </a:txBody>
                  <a:tcPr marL="12700" marR="12700" marT="12700" marB="0" anchor="b"/>
                </a:tc>
                <a:tc>
                  <a:txBody>
                    <a:bodyPr/>
                    <a:lstStyle/>
                    <a:p>
                      <a:pPr algn="l" fontAlgn="b"/>
                      <a:r>
                        <a:rPr lang="en-US" sz="1100" b="0" i="0" u="none" strike="noStrike" dirty="0">
                          <a:solidFill>
                            <a:srgbClr val="000000"/>
                          </a:solidFill>
                          <a:latin typeface="Times New Roman"/>
                        </a:rPr>
                        <a:t>All for-profits</a:t>
                      </a:r>
                    </a:p>
                  </a:txBody>
                  <a:tcPr marL="12700" marR="12700" marT="12700" marB="0" anchor="b"/>
                </a:tc>
                <a:tc>
                  <a:txBody>
                    <a:bodyPr/>
                    <a:lstStyle/>
                    <a:p>
                      <a:pPr algn="l" fontAlgn="b"/>
                      <a:r>
                        <a:rPr lang="en-US" sz="1100" b="0" i="0" u="none" strike="noStrike" dirty="0">
                          <a:solidFill>
                            <a:srgbClr val="000000"/>
                          </a:solidFill>
                          <a:latin typeface="Times New Roman"/>
                        </a:rPr>
                        <a:t>All not for-profits</a:t>
                      </a:r>
                    </a:p>
                  </a:txBody>
                  <a:tcPr marL="12700" marR="12700" marT="12700" marB="0" anchor="b"/>
                </a:tc>
                <a:tc>
                  <a:txBody>
                    <a:bodyPr/>
                    <a:lstStyle/>
                    <a:p>
                      <a:pPr algn="l" fontAlgn="b"/>
                      <a:r>
                        <a:rPr lang="en-US" sz="1100" b="0" i="0" u="none" strike="noStrike">
                          <a:solidFill>
                            <a:srgbClr val="000000"/>
                          </a:solidFill>
                          <a:latin typeface="Times New Roman"/>
                        </a:rPr>
                        <a:t>Nonprofit entities</a:t>
                      </a:r>
                    </a:p>
                  </a:txBody>
                  <a:tcPr marL="12700" marR="12700" marT="12700" marB="0" anchor="b"/>
                </a:tc>
                <a:tc>
                  <a:txBody>
                    <a:bodyPr/>
                    <a:lstStyle/>
                    <a:p>
                      <a:pPr algn="l" fontAlgn="b"/>
                      <a:r>
                        <a:rPr lang="en-US" sz="1100" b="0" i="0" u="none" strike="noStrike">
                          <a:solidFill>
                            <a:srgbClr val="000000"/>
                          </a:solidFill>
                          <a:latin typeface="Times New Roman"/>
                        </a:rPr>
                        <a:t>Individuals</a:t>
                      </a:r>
                    </a:p>
                  </a:txBody>
                  <a:tcPr marL="12700" marR="12700" marT="12700" marB="0" anchor="b"/>
                </a:tc>
                <a:tc>
                  <a:txBody>
                    <a:bodyPr/>
                    <a:lstStyle/>
                    <a:p>
                      <a:pPr algn="l" fontAlgn="b"/>
                      <a:r>
                        <a:rPr lang="en-US" sz="1100" b="0" i="0" u="none" strike="noStrike">
                          <a:solidFill>
                            <a:srgbClr val="000000"/>
                          </a:solidFill>
                          <a:latin typeface="Times New Roman"/>
                        </a:rPr>
                        <a:t>Individuals</a:t>
                      </a:r>
                    </a:p>
                  </a:txBody>
                  <a:tcPr marL="12700" marR="12700" marT="12700" marB="0" anchor="b"/>
                </a:tc>
                <a:tc>
                  <a:txBody>
                    <a:bodyPr/>
                    <a:lstStyle/>
                    <a:p>
                      <a:pPr algn="l" fontAlgn="b"/>
                      <a:r>
                        <a:rPr lang="en-US" sz="1100" b="0" i="0" u="none" strike="noStrike">
                          <a:solidFill>
                            <a:srgbClr val="000000"/>
                          </a:solidFill>
                          <a:latin typeface="Times New Roman"/>
                        </a:rPr>
                        <a:t>Individuals</a:t>
                      </a:r>
                    </a:p>
                  </a:txBody>
                  <a:tcPr marL="12700" marR="12700" marT="12700" marB="0" anchor="b"/>
                </a:tc>
                <a:tc>
                  <a:txBody>
                    <a:bodyPr/>
                    <a:lstStyle/>
                    <a:p>
                      <a:pPr algn="l" fontAlgn="b"/>
                      <a:r>
                        <a:rPr lang="en-US" sz="1100" b="0" i="0" u="none" strike="noStrike" dirty="0">
                          <a:solidFill>
                            <a:srgbClr val="000000"/>
                          </a:solidFill>
                          <a:latin typeface="Times New Roman"/>
                        </a:rPr>
                        <a:t>Individuals</a:t>
                      </a:r>
                    </a:p>
                  </a:txBody>
                  <a:tcPr marL="12700" marR="12700" marT="12700" marB="0" anchor="b"/>
                </a:tc>
              </a:tr>
              <a:tr h="808071">
                <a:tc>
                  <a:txBody>
                    <a:bodyPr/>
                    <a:lstStyle/>
                    <a:p>
                      <a:pPr algn="l" fontAlgn="b"/>
                      <a:r>
                        <a:rPr lang="en-US" sz="1100" b="0" i="0" u="none" strike="noStrike">
                          <a:solidFill>
                            <a:srgbClr val="000000"/>
                          </a:solidFill>
                          <a:latin typeface="Times New Roman"/>
                        </a:rPr>
                        <a:t>Square footage base</a:t>
                      </a:r>
                    </a:p>
                  </a:txBody>
                  <a:tcPr marL="12700" marR="12700" marT="12700" marB="0" anchor="b"/>
                </a:tc>
                <a:tc>
                  <a:txBody>
                    <a:bodyPr/>
                    <a:lstStyle/>
                    <a:p>
                      <a:pPr algn="l" fontAlgn="b"/>
                      <a:r>
                        <a:rPr lang="en-US" sz="1100" b="0" i="0" u="none" strike="noStrike">
                          <a:solidFill>
                            <a:srgbClr val="000000"/>
                          </a:solidFill>
                          <a:latin typeface="Times New Roman"/>
                        </a:rPr>
                        <a:t>All indoor space</a:t>
                      </a:r>
                    </a:p>
                  </a:txBody>
                  <a:tcPr marL="12700" marR="12700" marT="12700" marB="0" anchor="b"/>
                </a:tc>
                <a:tc>
                  <a:txBody>
                    <a:bodyPr/>
                    <a:lstStyle/>
                    <a:p>
                      <a:pPr algn="l" fontAlgn="b"/>
                      <a:r>
                        <a:rPr lang="en-US" sz="1100" b="0" i="0" u="none" strike="noStrike" dirty="0">
                          <a:solidFill>
                            <a:srgbClr val="000000"/>
                          </a:solidFill>
                          <a:latin typeface="Times New Roman"/>
                        </a:rPr>
                        <a:t>All property up to 3000 ft²</a:t>
                      </a:r>
                    </a:p>
                  </a:txBody>
                  <a:tcPr marL="12700" marR="12700" marT="12700" marB="0" anchor="b"/>
                </a:tc>
                <a:tc>
                  <a:txBody>
                    <a:bodyPr/>
                    <a:lstStyle/>
                    <a:p>
                      <a:pPr algn="l" fontAlgn="b"/>
                      <a:r>
                        <a:rPr lang="en-US" sz="1100" b="0" i="0" u="none" strike="noStrike">
                          <a:solidFill>
                            <a:srgbClr val="000000"/>
                          </a:solidFill>
                          <a:latin typeface="Times New Roman"/>
                        </a:rPr>
                        <a:t>All property 3000 ft² and over</a:t>
                      </a:r>
                    </a:p>
                  </a:txBody>
                  <a:tcPr marL="12700" marR="12700" marT="12700" marB="0" anchor="b"/>
                </a:tc>
                <a:tc>
                  <a:txBody>
                    <a:bodyPr/>
                    <a:lstStyle/>
                    <a:p>
                      <a:pPr algn="l" fontAlgn="b"/>
                      <a:r>
                        <a:rPr lang="en-US" sz="1100" b="0" i="0" u="none" strike="noStrike" dirty="0">
                          <a:solidFill>
                            <a:srgbClr val="000000"/>
                          </a:solidFill>
                          <a:latin typeface="Times New Roman"/>
                        </a:rPr>
                        <a:t>All indoor space</a:t>
                      </a:r>
                    </a:p>
                  </a:txBody>
                  <a:tcPr marL="12700" marR="12700" marT="12700" marB="0" anchor="b"/>
                </a:tc>
                <a:tc>
                  <a:txBody>
                    <a:bodyPr/>
                    <a:lstStyle/>
                    <a:p>
                      <a:pPr algn="l" fontAlgn="b"/>
                      <a:r>
                        <a:rPr lang="en-US" sz="1100" b="0" i="0" u="none" strike="noStrike">
                          <a:solidFill>
                            <a:srgbClr val="000000"/>
                          </a:solidFill>
                          <a:latin typeface="Times New Roman"/>
                        </a:rPr>
                        <a:t>All indoor space</a:t>
                      </a:r>
                    </a:p>
                  </a:txBody>
                  <a:tcPr marL="12700" marR="12700" marT="12700" marB="0" anchor="b"/>
                </a:tc>
                <a:tc>
                  <a:txBody>
                    <a:bodyPr/>
                    <a:lstStyle/>
                    <a:p>
                      <a:pPr algn="l" fontAlgn="b"/>
                      <a:r>
                        <a:rPr lang="en-US" sz="1100" b="0" i="0" u="none" strike="noStrike">
                          <a:solidFill>
                            <a:srgbClr val="000000"/>
                          </a:solidFill>
                          <a:latin typeface="Times New Roman"/>
                        </a:rPr>
                        <a:t>All indoor space</a:t>
                      </a:r>
                    </a:p>
                  </a:txBody>
                  <a:tcPr marL="12700" marR="12700" marT="12700" marB="0" anchor="b"/>
                </a:tc>
                <a:tc>
                  <a:txBody>
                    <a:bodyPr/>
                    <a:lstStyle/>
                    <a:p>
                      <a:pPr algn="l" fontAlgn="b"/>
                      <a:r>
                        <a:rPr lang="en-US" sz="1100" b="0" i="0" u="none" strike="noStrike" dirty="0">
                          <a:solidFill>
                            <a:srgbClr val="000000"/>
                          </a:solidFill>
                          <a:latin typeface="Times New Roman"/>
                        </a:rPr>
                        <a:t>Indoor cultivated areas up to 25ft²</a:t>
                      </a:r>
                    </a:p>
                  </a:txBody>
                  <a:tcPr marL="12700" marR="12700" marT="12700" marB="0" anchor="b"/>
                </a:tc>
                <a:tc>
                  <a:txBody>
                    <a:bodyPr/>
                    <a:lstStyle/>
                    <a:p>
                      <a:pPr algn="l" fontAlgn="b"/>
                      <a:r>
                        <a:rPr lang="en-US" sz="1100" b="0" i="0" u="none" strike="noStrike" dirty="0">
                          <a:solidFill>
                            <a:srgbClr val="000000"/>
                          </a:solidFill>
                          <a:latin typeface="Times New Roman"/>
                        </a:rPr>
                        <a:t>Indoor cultivated areas 25ft² and over</a:t>
                      </a:r>
                    </a:p>
                  </a:txBody>
                  <a:tcPr marL="12700" marR="12700" marT="12700" marB="0" anchor="b"/>
                </a:tc>
                <a:tc>
                  <a:txBody>
                    <a:bodyPr/>
                    <a:lstStyle/>
                    <a:p>
                      <a:pPr algn="l" fontAlgn="b"/>
                      <a:r>
                        <a:rPr lang="en-US" sz="1100" b="0" i="0" u="none" strike="noStrike" dirty="0">
                          <a:solidFill>
                            <a:srgbClr val="000000"/>
                          </a:solidFill>
                          <a:latin typeface="Times New Roman"/>
                        </a:rPr>
                        <a:t>Outdoor cultivated areas up to 25ft²</a:t>
                      </a:r>
                    </a:p>
                  </a:txBody>
                  <a:tcPr marL="12700" marR="12700" marT="12700" marB="0" anchor="b"/>
                </a:tc>
                <a:tc>
                  <a:txBody>
                    <a:bodyPr/>
                    <a:lstStyle/>
                    <a:p>
                      <a:pPr algn="l" fontAlgn="b"/>
                      <a:r>
                        <a:rPr lang="en-US" sz="1100" b="0" i="0" u="none" strike="noStrike" dirty="0">
                          <a:solidFill>
                            <a:srgbClr val="000000"/>
                          </a:solidFill>
                          <a:latin typeface="Times New Roman"/>
                        </a:rPr>
                        <a:t>Outdoor cultivated areas  25ft² and over</a:t>
                      </a:r>
                    </a:p>
                  </a:txBody>
                  <a:tcPr marL="12700" marR="12700" marT="12700" marB="0" anchor="b"/>
                </a:tc>
              </a:tr>
              <a:tr h="609809">
                <a:tc>
                  <a:txBody>
                    <a:bodyPr/>
                    <a:lstStyle/>
                    <a:p>
                      <a:pPr algn="l" fontAlgn="b"/>
                      <a:r>
                        <a:rPr lang="en-US" sz="1100" b="0" i="0" u="none" strike="noStrike" dirty="0">
                          <a:solidFill>
                            <a:srgbClr val="000000"/>
                          </a:solidFill>
                          <a:latin typeface="Times New Roman"/>
                        </a:rPr>
                        <a:t>Square footage tax rate</a:t>
                      </a:r>
                    </a:p>
                  </a:txBody>
                  <a:tcPr marL="12700" marR="12700" marT="12700" marB="0" anchor="b"/>
                </a:tc>
                <a:tc>
                  <a:txBody>
                    <a:bodyPr/>
                    <a:lstStyle/>
                    <a:p>
                      <a:pPr algn="l" fontAlgn="b"/>
                      <a:r>
                        <a:rPr lang="en-US" sz="1100" b="0" i="0" u="none" strike="noStrike">
                          <a:solidFill>
                            <a:srgbClr val="000000"/>
                          </a:solidFill>
                          <a:latin typeface="Times New Roman"/>
                        </a:rPr>
                        <a:t>$25/ft²</a:t>
                      </a:r>
                    </a:p>
                  </a:txBody>
                  <a:tcPr marL="12700" marR="12700" marT="12700" marB="0" anchor="b"/>
                </a:tc>
                <a:tc>
                  <a:txBody>
                    <a:bodyPr/>
                    <a:lstStyle/>
                    <a:p>
                      <a:pPr algn="l" fontAlgn="b"/>
                      <a:r>
                        <a:rPr lang="en-US" sz="1100" b="0" i="0" u="none" strike="noStrike">
                          <a:solidFill>
                            <a:srgbClr val="000000"/>
                          </a:solidFill>
                          <a:latin typeface="Times New Roman"/>
                        </a:rPr>
                        <a:t>$25/ft²</a:t>
                      </a:r>
                    </a:p>
                  </a:txBody>
                  <a:tcPr marL="12700" marR="12700" marT="12700" marB="0" anchor="b"/>
                </a:tc>
                <a:tc>
                  <a:txBody>
                    <a:bodyPr/>
                    <a:lstStyle/>
                    <a:p>
                      <a:pPr algn="l" fontAlgn="b"/>
                      <a:r>
                        <a:rPr lang="en-US" sz="1100" b="0" i="0" u="none" strike="noStrike">
                          <a:solidFill>
                            <a:srgbClr val="000000"/>
                          </a:solidFill>
                          <a:latin typeface="Times New Roman"/>
                        </a:rPr>
                        <a:t>$10/ft² </a:t>
                      </a:r>
                    </a:p>
                  </a:txBody>
                  <a:tcPr marL="12700" marR="12700" marT="12700" marB="0" anchor="b"/>
                </a:tc>
                <a:tc>
                  <a:txBody>
                    <a:bodyPr/>
                    <a:lstStyle/>
                    <a:p>
                      <a:pPr algn="l" fontAlgn="b"/>
                      <a:r>
                        <a:rPr lang="en-US" sz="1100" b="0" i="0" u="none" strike="noStrike">
                          <a:solidFill>
                            <a:srgbClr val="000000"/>
                          </a:solidFill>
                          <a:latin typeface="Times New Roman"/>
                        </a:rPr>
                        <a:t>$25/ft² indexed</a:t>
                      </a:r>
                    </a:p>
                  </a:txBody>
                  <a:tcPr marL="12700" marR="12700" marT="12700" marB="0" anchor="b"/>
                </a:tc>
                <a:tc>
                  <a:txBody>
                    <a:bodyPr/>
                    <a:lstStyle/>
                    <a:p>
                      <a:pPr algn="l" fontAlgn="b"/>
                      <a:r>
                        <a:rPr lang="en-US" sz="1100" b="0" i="0" u="none" strike="noStrike">
                          <a:solidFill>
                            <a:srgbClr val="000000"/>
                          </a:solidFill>
                          <a:latin typeface="Times New Roman"/>
                        </a:rPr>
                        <a:t>$10/ft² indexed</a:t>
                      </a:r>
                    </a:p>
                  </a:txBody>
                  <a:tcPr marL="12700" marR="12700" marT="12700" marB="0" anchor="b"/>
                </a:tc>
                <a:tc>
                  <a:txBody>
                    <a:bodyPr/>
                    <a:lstStyle/>
                    <a:p>
                      <a:pPr algn="l" fontAlgn="b"/>
                      <a:r>
                        <a:rPr lang="en-US" sz="1100" b="0" i="0" u="none" strike="noStrike">
                          <a:solidFill>
                            <a:srgbClr val="000000"/>
                          </a:solidFill>
                          <a:latin typeface="Times New Roman"/>
                        </a:rPr>
                        <a:t>$100/ft² </a:t>
                      </a:r>
                    </a:p>
                  </a:txBody>
                  <a:tcPr marL="12700" marR="12700" marT="12700" marB="0" anchor="b"/>
                </a:tc>
                <a:tc>
                  <a:txBody>
                    <a:bodyPr/>
                    <a:lstStyle/>
                    <a:p>
                      <a:pPr algn="l" fontAlgn="b"/>
                      <a:r>
                        <a:rPr lang="en-US" sz="1100" b="0" i="0" u="none" strike="noStrike">
                          <a:solidFill>
                            <a:srgbClr val="000000"/>
                          </a:solidFill>
                          <a:latin typeface="Times New Roman"/>
                        </a:rPr>
                        <a:t>$600/ft² </a:t>
                      </a:r>
                    </a:p>
                  </a:txBody>
                  <a:tcPr marL="12700" marR="12700" marT="12700" marB="0" anchor="b"/>
                </a:tc>
                <a:tc>
                  <a:txBody>
                    <a:bodyPr/>
                    <a:lstStyle/>
                    <a:p>
                      <a:pPr algn="l" fontAlgn="b"/>
                      <a:r>
                        <a:rPr lang="en-US" sz="1100" b="0" i="0" u="none" strike="noStrike">
                          <a:solidFill>
                            <a:srgbClr val="000000"/>
                          </a:solidFill>
                          <a:latin typeface="Times New Roman"/>
                        </a:rPr>
                        <a:t>$900/ft²</a:t>
                      </a:r>
                    </a:p>
                  </a:txBody>
                  <a:tcPr marL="12700" marR="12700" marT="12700" marB="0" anchor="b"/>
                </a:tc>
                <a:tc>
                  <a:txBody>
                    <a:bodyPr/>
                    <a:lstStyle/>
                    <a:p>
                      <a:pPr algn="l" fontAlgn="b"/>
                      <a:r>
                        <a:rPr lang="en-US" sz="1100" b="0" i="0" u="none" strike="noStrike" dirty="0">
                          <a:solidFill>
                            <a:srgbClr val="000000"/>
                          </a:solidFill>
                          <a:latin typeface="Times New Roman"/>
                        </a:rPr>
                        <a:t>$48/ft²</a:t>
                      </a:r>
                    </a:p>
                  </a:txBody>
                  <a:tcPr marL="12700" marR="12700" marT="12700" marB="0" anchor="b"/>
                </a:tc>
                <a:tc>
                  <a:txBody>
                    <a:bodyPr/>
                    <a:lstStyle/>
                    <a:p>
                      <a:pPr algn="l" fontAlgn="b"/>
                      <a:r>
                        <a:rPr lang="en-US" sz="1100" b="0" i="0" u="none" strike="noStrike" dirty="0">
                          <a:solidFill>
                            <a:srgbClr val="000000"/>
                          </a:solidFill>
                          <a:latin typeface="Times New Roman"/>
                        </a:rPr>
                        <a:t>$72 ft² </a:t>
                      </a:r>
                    </a:p>
                  </a:txBody>
                  <a:tcPr marL="12700" marR="12700" marT="12700" marB="0" anchor="b"/>
                </a:tc>
              </a:tr>
              <a:tr h="438582">
                <a:tc>
                  <a:txBody>
                    <a:bodyPr/>
                    <a:lstStyle/>
                    <a:p>
                      <a:pPr algn="l" fontAlgn="b"/>
                      <a:r>
                        <a:rPr lang="en-US" sz="1100" b="0" i="0" u="none" strike="noStrike" dirty="0">
                          <a:solidFill>
                            <a:srgbClr val="000000"/>
                          </a:solidFill>
                          <a:latin typeface="Times New Roman"/>
                        </a:rPr>
                        <a:t>Alternative per-plant tax</a:t>
                      </a:r>
                    </a:p>
                  </a:txBody>
                  <a:tcPr marL="12700" marR="12700" marT="12700" marB="0" anchor="b"/>
                </a:tc>
                <a:tc>
                  <a:txBody>
                    <a:bodyPr/>
                    <a:lstStyle/>
                    <a:p>
                      <a:pPr algn="l" fontAlgn="b"/>
                      <a:endParaRPr lang="en-US" sz="1100" b="0" i="0" u="none" strike="noStrike">
                        <a:solidFill>
                          <a:srgbClr val="000000"/>
                        </a:solidFill>
                        <a:latin typeface="Times New Roman"/>
                      </a:endParaRPr>
                    </a:p>
                  </a:txBody>
                  <a:tcPr marL="12700" marR="12700" marT="12700" marB="0" anchor="b"/>
                </a:tc>
                <a:tc>
                  <a:txBody>
                    <a:bodyPr/>
                    <a:lstStyle/>
                    <a:p>
                      <a:pPr algn="l" fontAlgn="b"/>
                      <a:endParaRPr lang="en-US" sz="1100" b="0" i="0" u="none" strike="noStrike">
                        <a:solidFill>
                          <a:srgbClr val="000000"/>
                        </a:solidFill>
                        <a:latin typeface="Times New Roman"/>
                      </a:endParaRPr>
                    </a:p>
                  </a:txBody>
                  <a:tcPr marL="12700" marR="12700" marT="12700" marB="0" anchor="b"/>
                </a:tc>
                <a:tc>
                  <a:txBody>
                    <a:bodyPr/>
                    <a:lstStyle/>
                    <a:p>
                      <a:pPr algn="l" fontAlgn="b"/>
                      <a:endParaRPr lang="en-US" sz="1100" b="0" i="0" u="none" strike="noStrike">
                        <a:solidFill>
                          <a:srgbClr val="000000"/>
                        </a:solidFill>
                        <a:latin typeface="Times New Roman"/>
                      </a:endParaRPr>
                    </a:p>
                  </a:txBody>
                  <a:tcPr marL="12700" marR="12700" marT="12700" marB="0" anchor="b"/>
                </a:tc>
                <a:tc>
                  <a:txBody>
                    <a:bodyPr/>
                    <a:lstStyle/>
                    <a:p>
                      <a:pPr algn="l" fontAlgn="b"/>
                      <a:endParaRPr lang="en-US" sz="1100" b="0" i="0" u="none" strike="noStrike">
                        <a:solidFill>
                          <a:srgbClr val="000000"/>
                        </a:solidFill>
                        <a:latin typeface="Times New Roman"/>
                      </a:endParaRPr>
                    </a:p>
                  </a:txBody>
                  <a:tcPr marL="12700" marR="12700" marT="12700" marB="0" anchor="b"/>
                </a:tc>
                <a:tc>
                  <a:txBody>
                    <a:bodyPr/>
                    <a:lstStyle/>
                    <a:p>
                      <a:pPr algn="l" fontAlgn="b"/>
                      <a:endParaRPr lang="en-US" sz="1100" b="0" i="0" u="none" strike="noStrike">
                        <a:solidFill>
                          <a:srgbClr val="000000"/>
                        </a:solidFill>
                        <a:latin typeface="Times New Roman"/>
                      </a:endParaRPr>
                    </a:p>
                  </a:txBody>
                  <a:tcPr marL="12700" marR="12700" marT="12700" marB="0" anchor="b"/>
                </a:tc>
                <a:tc>
                  <a:txBody>
                    <a:bodyPr/>
                    <a:lstStyle/>
                    <a:p>
                      <a:pPr algn="l" fontAlgn="b"/>
                      <a:endParaRPr lang="en-US" sz="1100" b="0" i="0" u="none" strike="noStrike">
                        <a:solidFill>
                          <a:srgbClr val="000000"/>
                        </a:solidFill>
                        <a:latin typeface="Times New Roman"/>
                      </a:endParaRPr>
                    </a:p>
                  </a:txBody>
                  <a:tcPr marL="12700" marR="12700" marT="12700" marB="0" anchor="b"/>
                </a:tc>
                <a:tc>
                  <a:txBody>
                    <a:bodyPr/>
                    <a:lstStyle/>
                    <a:p>
                      <a:pPr algn="r" fontAlgn="b"/>
                      <a:r>
                        <a:rPr lang="en-US" sz="1100" b="0" i="0" u="none" strike="noStrike">
                          <a:solidFill>
                            <a:srgbClr val="000000"/>
                          </a:solidFill>
                          <a:latin typeface="Times New Roman"/>
                        </a:rPr>
                        <a:t>$600 </a:t>
                      </a:r>
                    </a:p>
                  </a:txBody>
                  <a:tcPr marL="12700" marR="12700" marT="12700" marB="0" anchor="b"/>
                </a:tc>
                <a:tc>
                  <a:txBody>
                    <a:bodyPr/>
                    <a:lstStyle/>
                    <a:p>
                      <a:pPr algn="r" fontAlgn="b"/>
                      <a:r>
                        <a:rPr lang="en-US" sz="1100" b="0" i="0" u="none" strike="noStrike">
                          <a:solidFill>
                            <a:srgbClr val="000000"/>
                          </a:solidFill>
                          <a:latin typeface="Times New Roman"/>
                        </a:rPr>
                        <a:t>$900 </a:t>
                      </a:r>
                    </a:p>
                  </a:txBody>
                  <a:tcPr marL="12700" marR="12700" marT="12700" marB="0" anchor="b"/>
                </a:tc>
                <a:tc>
                  <a:txBody>
                    <a:bodyPr/>
                    <a:lstStyle/>
                    <a:p>
                      <a:pPr algn="r" fontAlgn="b"/>
                      <a:r>
                        <a:rPr lang="en-US" sz="1100" b="0" i="0" u="none" strike="noStrike">
                          <a:solidFill>
                            <a:srgbClr val="000000"/>
                          </a:solidFill>
                          <a:latin typeface="Times New Roman"/>
                        </a:rPr>
                        <a:t>$600 </a:t>
                      </a:r>
                    </a:p>
                  </a:txBody>
                  <a:tcPr marL="12700" marR="12700" marT="12700" marB="0" anchor="b"/>
                </a:tc>
                <a:tc>
                  <a:txBody>
                    <a:bodyPr/>
                    <a:lstStyle/>
                    <a:p>
                      <a:pPr algn="r" fontAlgn="b"/>
                      <a:r>
                        <a:rPr lang="en-US" sz="1100" b="0" i="0" u="none" strike="noStrike" dirty="0">
                          <a:solidFill>
                            <a:srgbClr val="000000"/>
                          </a:solidFill>
                          <a:latin typeface="Times New Roman"/>
                        </a:rPr>
                        <a:t>$900 </a:t>
                      </a:r>
                    </a:p>
                  </a:txBody>
                  <a:tcPr marL="12700" marR="12700" marT="12700" marB="0" anchor="b"/>
                </a:tc>
              </a:tr>
              <a:tr h="438582">
                <a:tc>
                  <a:txBody>
                    <a:bodyPr/>
                    <a:lstStyle/>
                    <a:p>
                      <a:pPr algn="l" fontAlgn="b"/>
                      <a:r>
                        <a:rPr lang="en-US" sz="1100" b="0" i="0" u="none" strike="noStrike" dirty="0">
                          <a:solidFill>
                            <a:srgbClr val="000000"/>
                          </a:solidFill>
                          <a:latin typeface="Times New Roman"/>
                        </a:rPr>
                        <a:t>Voters in favor</a:t>
                      </a:r>
                    </a:p>
                  </a:txBody>
                  <a:tcPr marL="12700" marR="12700" marT="12700" marB="0" anchor="b"/>
                </a:tc>
                <a:tc>
                  <a:txBody>
                    <a:bodyPr/>
                    <a:lstStyle/>
                    <a:p>
                      <a:pPr algn="r" fontAlgn="b"/>
                      <a:r>
                        <a:rPr lang="en-US" sz="1100" b="0" i="0" u="none" strike="noStrike">
                          <a:solidFill>
                            <a:srgbClr val="000000"/>
                          </a:solidFill>
                          <a:latin typeface="Times New Roman"/>
                        </a:rPr>
                        <a:t>84.2%</a:t>
                      </a:r>
                    </a:p>
                  </a:txBody>
                  <a:tcPr marL="12700" marR="12700" marT="12700" marB="0" anchor="b"/>
                </a:tc>
                <a:tc>
                  <a:txBody>
                    <a:bodyPr/>
                    <a:lstStyle/>
                    <a:p>
                      <a:pPr algn="r" fontAlgn="b"/>
                      <a:r>
                        <a:rPr lang="en-US" sz="1100" b="0" i="0" u="none" strike="noStrike">
                          <a:solidFill>
                            <a:srgbClr val="000000"/>
                          </a:solidFill>
                          <a:latin typeface="Times New Roman"/>
                        </a:rPr>
                        <a:t>82.4%</a:t>
                      </a:r>
                    </a:p>
                  </a:txBody>
                  <a:tcPr marL="12700" marR="12700" marT="12700" marB="0" anchor="b"/>
                </a:tc>
                <a:tc>
                  <a:txBody>
                    <a:bodyPr/>
                    <a:lstStyle/>
                    <a:p>
                      <a:pPr algn="r" fontAlgn="b"/>
                      <a:r>
                        <a:rPr lang="en-US" sz="1100" b="0" i="0" u="none" strike="noStrike">
                          <a:solidFill>
                            <a:srgbClr val="000000"/>
                          </a:solidFill>
                          <a:latin typeface="Times New Roman"/>
                        </a:rPr>
                        <a:t>82.4%</a:t>
                      </a:r>
                    </a:p>
                  </a:txBody>
                  <a:tcPr marL="12700" marR="12700" marT="12700" marB="0" anchor="b"/>
                </a:tc>
                <a:tc>
                  <a:txBody>
                    <a:bodyPr/>
                    <a:lstStyle/>
                    <a:p>
                      <a:pPr algn="r" fontAlgn="b"/>
                      <a:r>
                        <a:rPr lang="en-US" sz="1100" b="0" i="0" u="none" strike="noStrike" dirty="0">
                          <a:solidFill>
                            <a:srgbClr val="000000"/>
                          </a:solidFill>
                          <a:latin typeface="Times New Roman"/>
                        </a:rPr>
                        <a:t>73.1%</a:t>
                      </a:r>
                    </a:p>
                  </a:txBody>
                  <a:tcPr marL="12700" marR="12700" marT="12700" marB="0" anchor="b"/>
                </a:tc>
                <a:tc>
                  <a:txBody>
                    <a:bodyPr/>
                    <a:lstStyle/>
                    <a:p>
                      <a:pPr algn="r" fontAlgn="b"/>
                      <a:r>
                        <a:rPr lang="en-US" sz="1100" b="0" i="0" u="none" strike="noStrike" dirty="0">
                          <a:solidFill>
                            <a:srgbClr val="000000"/>
                          </a:solidFill>
                          <a:latin typeface="Times New Roman"/>
                        </a:rPr>
                        <a:t>73.1%</a:t>
                      </a:r>
                    </a:p>
                  </a:txBody>
                  <a:tcPr marL="12700" marR="12700" marT="12700" marB="0" anchor="b"/>
                </a:tc>
                <a:tc>
                  <a:txBody>
                    <a:bodyPr/>
                    <a:lstStyle/>
                    <a:p>
                      <a:pPr algn="r" fontAlgn="b"/>
                      <a:r>
                        <a:rPr lang="en-US" sz="1100" b="0" i="0" u="none" strike="noStrike">
                          <a:solidFill>
                            <a:srgbClr val="000000"/>
                          </a:solidFill>
                          <a:latin typeface="Times New Roman"/>
                        </a:rPr>
                        <a:t>68.5%</a:t>
                      </a:r>
                    </a:p>
                  </a:txBody>
                  <a:tcPr marL="12700" marR="12700" marT="12700" marB="0" anchor="b"/>
                </a:tc>
                <a:tc>
                  <a:txBody>
                    <a:bodyPr/>
                    <a:lstStyle/>
                    <a:p>
                      <a:pPr algn="r" fontAlgn="b"/>
                      <a:r>
                        <a:rPr lang="en-US" sz="1100" b="0" i="0" u="none" strike="noStrike">
                          <a:solidFill>
                            <a:srgbClr val="000000"/>
                          </a:solidFill>
                          <a:latin typeface="Times New Roman"/>
                        </a:rPr>
                        <a:t>56.4%</a:t>
                      </a:r>
                    </a:p>
                  </a:txBody>
                  <a:tcPr marL="12700" marR="12700" marT="12700" marB="0" anchor="b"/>
                </a:tc>
                <a:tc>
                  <a:txBody>
                    <a:bodyPr/>
                    <a:lstStyle/>
                    <a:p>
                      <a:pPr algn="r" fontAlgn="b"/>
                      <a:r>
                        <a:rPr lang="en-US" sz="1100" b="0" i="0" u="none" strike="noStrike">
                          <a:solidFill>
                            <a:srgbClr val="000000"/>
                          </a:solidFill>
                          <a:latin typeface="Times New Roman"/>
                        </a:rPr>
                        <a:t>56.4%</a:t>
                      </a:r>
                    </a:p>
                  </a:txBody>
                  <a:tcPr marL="12700" marR="12700" marT="12700" marB="0" anchor="b"/>
                </a:tc>
                <a:tc>
                  <a:txBody>
                    <a:bodyPr/>
                    <a:lstStyle/>
                    <a:p>
                      <a:pPr algn="r" fontAlgn="b"/>
                      <a:r>
                        <a:rPr lang="en-US" sz="1100" b="0" i="0" u="none" strike="noStrike">
                          <a:solidFill>
                            <a:srgbClr val="000000"/>
                          </a:solidFill>
                          <a:latin typeface="Times New Roman"/>
                        </a:rPr>
                        <a:t>56.4%</a:t>
                      </a:r>
                    </a:p>
                  </a:txBody>
                  <a:tcPr marL="12700" marR="12700" marT="12700" marB="0" anchor="b"/>
                </a:tc>
                <a:tc>
                  <a:txBody>
                    <a:bodyPr/>
                    <a:lstStyle/>
                    <a:p>
                      <a:pPr algn="r" fontAlgn="b"/>
                      <a:r>
                        <a:rPr lang="en-US" sz="1100" b="0" i="0" u="none" strike="noStrike" dirty="0">
                          <a:solidFill>
                            <a:srgbClr val="000000"/>
                          </a:solidFill>
                          <a:latin typeface="Times New Roman"/>
                        </a:rPr>
                        <a:t>56.4%</a:t>
                      </a:r>
                    </a:p>
                  </a:txBody>
                  <a:tcPr marL="12700" marR="12700" marT="12700" marB="0" anchor="b"/>
                </a:tc>
              </a:tr>
            </a:tbl>
          </a:graphicData>
        </a:graphic>
      </p:graphicFrame>
      <p:sp>
        <p:nvSpPr>
          <p:cNvPr id="7" name="TextBox 6"/>
          <p:cNvSpPr txBox="1"/>
          <p:nvPr/>
        </p:nvSpPr>
        <p:spPr>
          <a:xfrm>
            <a:off x="1066800" y="5377190"/>
            <a:ext cx="6940772" cy="523220"/>
          </a:xfrm>
          <a:prstGeom prst="rect">
            <a:avLst/>
          </a:prstGeom>
          <a:noFill/>
        </p:spPr>
        <p:txBody>
          <a:bodyPr wrap="none" rtlCol="0">
            <a:spAutoFit/>
          </a:bodyPr>
          <a:lstStyle/>
          <a:p>
            <a:r>
              <a:rPr lang="en-US" sz="2800" dirty="0" smtClean="0"/>
              <a:t>This tiny print is summarized on the next slide.</a:t>
            </a:r>
            <a:endParaRPr lang="en-US" sz="2800" dirty="0"/>
          </a:p>
        </p:txBody>
      </p:sp>
      <p:sp>
        <p:nvSpPr>
          <p:cNvPr id="6" name="Footer Placeholder 5"/>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California canopy tax bases</a:t>
            </a:r>
            <a:endParaRPr lang="en-US" dirty="0"/>
          </a:p>
        </p:txBody>
      </p:sp>
      <p:sp>
        <p:nvSpPr>
          <p:cNvPr id="3" name="Content Placeholder 2"/>
          <p:cNvSpPr>
            <a:spLocks noGrp="1"/>
          </p:cNvSpPr>
          <p:nvPr>
            <p:ph idx="1"/>
          </p:nvPr>
        </p:nvSpPr>
        <p:spPr/>
        <p:txBody>
          <a:bodyPr/>
          <a:lstStyle/>
          <a:p>
            <a:r>
              <a:rPr lang="en-US" dirty="0" smtClean="0"/>
              <a:t>Square footage taxes from $10 to </a:t>
            </a:r>
            <a:r>
              <a:rPr lang="en-US" dirty="0" smtClean="0"/>
              <a:t>$900</a:t>
            </a:r>
          </a:p>
          <a:p>
            <a:r>
              <a:rPr lang="en-US" dirty="0" smtClean="0"/>
              <a:t>Some are indexed for inflation</a:t>
            </a:r>
          </a:p>
          <a:p>
            <a:endParaRPr lang="en-US" dirty="0"/>
          </a:p>
        </p:txBody>
      </p:sp>
      <p:pic>
        <p:nvPicPr>
          <p:cNvPr id="4" name="Picture 3"/>
          <p:cNvPicPr>
            <a:picLocks noChangeAspect="1"/>
          </p:cNvPicPr>
          <p:nvPr/>
        </p:nvPicPr>
        <p:blipFill>
          <a:blip r:embed="rId3"/>
          <a:stretch>
            <a:fillRect/>
          </a:stretch>
        </p:blipFill>
        <p:spPr>
          <a:xfrm>
            <a:off x="5257801" y="2878744"/>
            <a:ext cx="3200399" cy="2789877"/>
          </a:xfrm>
          <a:prstGeom prst="rect">
            <a:avLst/>
          </a:prstGeom>
        </p:spPr>
      </p:pic>
      <p:sp>
        <p:nvSpPr>
          <p:cNvPr id="6" name="Footer Placeholder 5"/>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Google Earth Garberville, California </a:t>
            </a:r>
            <a:endParaRPr lang="en-US" dirty="0"/>
          </a:p>
        </p:txBody>
      </p:sp>
      <p:sp>
        <p:nvSpPr>
          <p:cNvPr id="2" name="Footer Placeholder 1"/>
          <p:cNvSpPr>
            <a:spLocks noGrp="1"/>
          </p:cNvSpPr>
          <p:nvPr>
            <p:ph type="ftr" sz="quarter" idx="11"/>
          </p:nvPr>
        </p:nvSpPr>
        <p:spPr/>
        <p:txBody>
          <a:bodyPr/>
          <a:lstStyle/>
          <a:p>
            <a:r>
              <a:rPr lang="en-US" smtClean="0"/>
              <a:t>Duke 27 October 2015 Oglesby Barnes</a:t>
            </a:r>
            <a:endParaRPr lang="en-US" dirty="0"/>
          </a:p>
        </p:txBody>
      </p:sp>
      <p:pic>
        <p:nvPicPr>
          <p:cNvPr id="3" name="Picture 2"/>
          <p:cNvPicPr>
            <a:picLocks noChangeAspect="1"/>
          </p:cNvPicPr>
          <p:nvPr/>
        </p:nvPicPr>
        <p:blipFill>
          <a:blip r:embed="rId2"/>
          <a:stretch>
            <a:fillRect/>
          </a:stretch>
        </p:blipFill>
        <p:spPr>
          <a:xfrm>
            <a:off x="1797050" y="1397000"/>
            <a:ext cx="5549900" cy="5461000"/>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Duke 27 October 2015 Oglesby Barnes</a:t>
            </a:r>
            <a:endParaRPr lang="en-US"/>
          </a:p>
        </p:txBody>
      </p:sp>
      <p:pic>
        <p:nvPicPr>
          <p:cNvPr id="4" name="Picture 3"/>
          <p:cNvPicPr>
            <a:picLocks noChangeAspect="1"/>
          </p:cNvPicPr>
          <p:nvPr/>
        </p:nvPicPr>
        <p:blipFill>
          <a:blip r:embed="rId2"/>
          <a:stretch>
            <a:fillRect/>
          </a:stretch>
        </p:blipFill>
        <p:spPr>
          <a:xfrm>
            <a:off x="1828800" y="914400"/>
            <a:ext cx="6134100" cy="412750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Duke 27 October 2015 Oglesby Barnes</a:t>
            </a:r>
            <a:endParaRPr lang="en-US" dirty="0"/>
          </a:p>
        </p:txBody>
      </p:sp>
      <p:pic>
        <p:nvPicPr>
          <p:cNvPr id="3" name="Picture 2"/>
          <p:cNvPicPr>
            <a:picLocks noChangeAspect="1"/>
          </p:cNvPicPr>
          <p:nvPr/>
        </p:nvPicPr>
        <p:blipFill>
          <a:blip r:embed="rId2"/>
          <a:stretch>
            <a:fillRect/>
          </a:stretch>
        </p:blipFill>
        <p:spPr>
          <a:xfrm>
            <a:off x="1676400" y="543524"/>
            <a:ext cx="5791200" cy="5770952"/>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Mendocino:  $50 per plant</a:t>
            </a: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stretch>
            <a:fillRect/>
          </a:stretch>
        </p:blipFill>
        <p:spPr>
          <a:xfrm>
            <a:off x="457200" y="1600200"/>
            <a:ext cx="8204200" cy="4584700"/>
          </a:xfrm>
          <a:prstGeom prst="rect">
            <a:avLst/>
          </a:prstGeom>
        </p:spPr>
      </p:pic>
      <p:pic>
        <p:nvPicPr>
          <p:cNvPr id="5" name="Picture 4"/>
          <p:cNvPicPr>
            <a:picLocks noChangeAspect="1"/>
          </p:cNvPicPr>
          <p:nvPr/>
        </p:nvPicPr>
        <p:blipFill>
          <a:blip r:embed="rId4"/>
          <a:stretch>
            <a:fillRect/>
          </a:stretch>
        </p:blipFill>
        <p:spPr>
          <a:xfrm>
            <a:off x="7237070" y="579438"/>
            <a:ext cx="1527858" cy="838200"/>
          </a:xfrm>
          <a:prstGeom prst="rect">
            <a:avLst/>
          </a:prstGeom>
        </p:spPr>
      </p:pic>
      <p:sp>
        <p:nvSpPr>
          <p:cNvPr id="6" name="Footer Placeholder 5"/>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Colorado</a:t>
            </a:r>
            <a:br>
              <a:rPr lang="en-US" dirty="0" smtClean="0"/>
            </a:br>
            <a:endParaRPr lang="en-US" dirty="0"/>
          </a:p>
        </p:txBody>
      </p:sp>
      <p:sp>
        <p:nvSpPr>
          <p:cNvPr id="3" name="Content Placeholder 2"/>
          <p:cNvSpPr>
            <a:spLocks noGrp="1"/>
          </p:cNvSpPr>
          <p:nvPr>
            <p:ph idx="1"/>
          </p:nvPr>
        </p:nvSpPr>
        <p:spPr/>
        <p:txBody>
          <a:bodyPr/>
          <a:lstStyle/>
          <a:p>
            <a:r>
              <a:rPr lang="en-US" dirty="0" smtClean="0"/>
              <a:t>15 percent producer</a:t>
            </a:r>
          </a:p>
          <a:p>
            <a:pPr lvl="1"/>
            <a:r>
              <a:rPr lang="en-US" dirty="0" smtClean="0"/>
              <a:t>Vertical integration </a:t>
            </a:r>
          </a:p>
          <a:p>
            <a:pPr lvl="1"/>
            <a:r>
              <a:rPr lang="en-US" dirty="0" smtClean="0"/>
              <a:t>Converted to weight</a:t>
            </a:r>
          </a:p>
          <a:p>
            <a:pPr lvl="1"/>
            <a:r>
              <a:rPr lang="en-US" dirty="0" smtClean="0"/>
              <a:t>7 categories</a:t>
            </a:r>
          </a:p>
          <a:p>
            <a:r>
              <a:rPr lang="en-US" dirty="0" smtClean="0"/>
              <a:t>10 percent retail</a:t>
            </a:r>
          </a:p>
          <a:p>
            <a:r>
              <a:rPr lang="en-US" dirty="0" smtClean="0"/>
              <a:t>General sales taxes, also on medical</a:t>
            </a:r>
          </a:p>
        </p:txBody>
      </p:sp>
      <p:sp>
        <p:nvSpPr>
          <p:cNvPr id="4" name="Footer Placeholder 3"/>
          <p:cNvSpPr>
            <a:spLocks noGrp="1"/>
          </p:cNvSpPr>
          <p:nvPr>
            <p:ph type="ftr" sz="quarter" idx="11"/>
          </p:nvPr>
        </p:nvSpPr>
        <p:spPr/>
        <p:txBody>
          <a:bodyPr/>
          <a:lstStyle/>
          <a:p>
            <a:r>
              <a:rPr lang="en-US" smtClean="0"/>
              <a:t>Duke 27 October 2015 Oglesby Barnes</a:t>
            </a:r>
            <a:endParaRPr lang="en-US"/>
          </a:p>
        </p:txBody>
      </p:sp>
      <p:pic>
        <p:nvPicPr>
          <p:cNvPr id="5" name="Picture 4"/>
          <p:cNvPicPr>
            <a:picLocks noChangeAspect="1"/>
          </p:cNvPicPr>
          <p:nvPr/>
        </p:nvPicPr>
        <p:blipFill>
          <a:blip r:embed="rId2"/>
          <a:stretch>
            <a:fillRect/>
          </a:stretch>
        </p:blipFill>
        <p:spPr>
          <a:xfrm>
            <a:off x="4933702" y="990600"/>
            <a:ext cx="3753098" cy="2743200"/>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Bud (flowers) </a:t>
            </a:r>
            <a:r>
              <a:rPr lang="en-US" dirty="0" err="1" smtClean="0"/>
              <a:t>v</a:t>
            </a:r>
            <a:r>
              <a:rPr lang="en-US" dirty="0" smtClean="0"/>
              <a:t>. Trim (leaves)</a:t>
            </a:r>
            <a:endParaRPr lang="en-US" dirty="0"/>
          </a:p>
        </p:txBody>
      </p:sp>
      <p:sp>
        <p:nvSpPr>
          <p:cNvPr id="4" name="Footer Placeholder 3"/>
          <p:cNvSpPr>
            <a:spLocks noGrp="1"/>
          </p:cNvSpPr>
          <p:nvPr>
            <p:ph type="ftr" sz="quarter" idx="11"/>
          </p:nvPr>
        </p:nvSpPr>
        <p:spPr/>
        <p:txBody>
          <a:bodyPr/>
          <a:lstStyle/>
          <a:p>
            <a:r>
              <a:rPr lang="en-US" smtClean="0"/>
              <a:t>Duke 27 October 2015 Oglesby Barnes</a:t>
            </a:r>
            <a:endParaRPr lang="en-US" dirty="0"/>
          </a:p>
        </p:txBody>
      </p:sp>
      <p:pic>
        <p:nvPicPr>
          <p:cNvPr id="5" name="Picture 4"/>
          <p:cNvPicPr>
            <a:picLocks noChangeAspect="1"/>
          </p:cNvPicPr>
          <p:nvPr/>
        </p:nvPicPr>
        <p:blipFill>
          <a:blip r:embed="rId2"/>
          <a:stretch>
            <a:fillRect/>
          </a:stretch>
        </p:blipFill>
        <p:spPr>
          <a:xfrm>
            <a:off x="1612900" y="1809750"/>
            <a:ext cx="5918200" cy="454660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Washington State</a:t>
            </a:r>
            <a:r>
              <a:rPr lang="en-US" dirty="0" smtClean="0"/>
              <a:t> passed – 3 </a:t>
            </a:r>
            <a:r>
              <a:rPr lang="en-US" dirty="0" err="1" smtClean="0"/>
              <a:t>x</a:t>
            </a:r>
            <a:r>
              <a:rPr lang="en-US" dirty="0" smtClean="0"/>
              <a:t> 25%</a:t>
            </a:r>
            <a:endParaRPr lang="en-US" dirty="0"/>
          </a:p>
        </p:txBody>
      </p:sp>
      <p:graphicFrame>
        <p:nvGraphicFramePr>
          <p:cNvPr id="4" name="Content Placeholder 3"/>
          <p:cNvGraphicFramePr>
            <a:graphicFrameLocks noGrp="1"/>
          </p:cNvGraphicFramePr>
          <p:nvPr>
            <p:ph idx="1"/>
          </p:nvPr>
        </p:nvGraphicFramePr>
        <p:xfrm>
          <a:off x="1600200" y="1676400"/>
          <a:ext cx="5878285" cy="3566159"/>
        </p:xfrm>
        <a:graphic>
          <a:graphicData uri="http://schemas.openxmlformats.org/drawingml/2006/table">
            <a:tbl>
              <a:tblPr firstRow="1" bandRow="1">
                <a:tableStyleId>{5C22544A-7EE6-4342-B048-85BDC9FD1C3A}</a:tableStyleId>
              </a:tblPr>
              <a:tblGrid>
                <a:gridCol w="1175657"/>
                <a:gridCol w="1415143"/>
                <a:gridCol w="1066800"/>
                <a:gridCol w="1045028"/>
                <a:gridCol w="1175657"/>
              </a:tblGrid>
              <a:tr h="990600">
                <a:tc>
                  <a:txBody>
                    <a:bodyPr/>
                    <a:lstStyle/>
                    <a:p>
                      <a:pPr marL="0" marR="0">
                        <a:spcBef>
                          <a:spcPts val="0"/>
                        </a:spcBef>
                        <a:spcAft>
                          <a:spcPts val="0"/>
                        </a:spcAft>
                      </a:pPr>
                      <a:endParaRPr lang="en-US" sz="1300" dirty="0">
                        <a:latin typeface="Garamond"/>
                        <a:ea typeface="Cambria"/>
                        <a:cs typeface="Times New Roman"/>
                      </a:endParaRPr>
                    </a:p>
                  </a:txBody>
                  <a:tcPr marL="68580" marR="68580" marT="0" marB="0" anchor="b"/>
                </a:tc>
                <a:tc>
                  <a:txBody>
                    <a:bodyPr/>
                    <a:lstStyle/>
                    <a:p>
                      <a:pPr marL="0" marR="0">
                        <a:spcBef>
                          <a:spcPts val="0"/>
                        </a:spcBef>
                        <a:spcAft>
                          <a:spcPts val="0"/>
                        </a:spcAft>
                      </a:pPr>
                      <a:r>
                        <a:rPr lang="en-US" sz="2400" b="1" kern="1200" dirty="0">
                          <a:solidFill>
                            <a:schemeClr val="lt1"/>
                          </a:solidFill>
                          <a:latin typeface="Garamond"/>
                          <a:ea typeface="Cambria"/>
                          <a:cs typeface="Times New Roman"/>
                        </a:rPr>
                        <a:t>Pre-tax price per gram</a:t>
                      </a:r>
                    </a:p>
                  </a:txBody>
                  <a:tcPr marL="68580" marR="68580" marT="0" marB="0" anchor="b"/>
                </a:tc>
                <a:tc>
                  <a:txBody>
                    <a:bodyPr/>
                    <a:lstStyle/>
                    <a:p>
                      <a:pPr marL="0" marR="0">
                        <a:spcBef>
                          <a:spcPts val="0"/>
                        </a:spcBef>
                        <a:spcAft>
                          <a:spcPts val="0"/>
                        </a:spcAft>
                      </a:pPr>
                      <a:r>
                        <a:rPr lang="en-US" sz="2400" b="1" kern="1200" dirty="0">
                          <a:solidFill>
                            <a:schemeClr val="lt1"/>
                          </a:solidFill>
                          <a:latin typeface="Garamond"/>
                          <a:ea typeface="Cambria"/>
                          <a:cs typeface="Times New Roman"/>
                        </a:rPr>
                        <a:t>Excise</a:t>
                      </a:r>
                      <a:r>
                        <a:rPr lang="en-US" sz="1800" dirty="0">
                          <a:latin typeface="Garamond"/>
                          <a:ea typeface="Cambria"/>
                          <a:cs typeface="Times New Roman"/>
                        </a:rPr>
                        <a:t> </a:t>
                      </a:r>
                      <a:r>
                        <a:rPr lang="en-US" sz="2400" b="1" kern="1200" dirty="0">
                          <a:solidFill>
                            <a:schemeClr val="lt1"/>
                          </a:solidFill>
                          <a:latin typeface="Garamond"/>
                          <a:ea typeface="Cambria"/>
                          <a:cs typeface="Times New Roman"/>
                        </a:rPr>
                        <a:t>tax</a:t>
                      </a:r>
                    </a:p>
                  </a:txBody>
                  <a:tcPr marL="68580" marR="68580" marT="0" marB="0" anchor="b"/>
                </a:tc>
                <a:tc>
                  <a:txBody>
                    <a:bodyPr/>
                    <a:lstStyle/>
                    <a:p>
                      <a:pPr marL="0" marR="0">
                        <a:spcBef>
                          <a:spcPts val="0"/>
                        </a:spcBef>
                        <a:spcAft>
                          <a:spcPts val="0"/>
                        </a:spcAft>
                      </a:pPr>
                      <a:r>
                        <a:rPr lang="en-US" sz="1800" baseline="0" dirty="0" smtClean="0">
                          <a:latin typeface="Garamond"/>
                          <a:ea typeface="Cambria"/>
                          <a:cs typeface="Times New Roman"/>
                        </a:rPr>
                        <a:t>S</a:t>
                      </a:r>
                      <a:r>
                        <a:rPr lang="en-US" sz="1800" dirty="0" smtClean="0">
                          <a:latin typeface="Garamond"/>
                          <a:ea typeface="Cambria"/>
                          <a:cs typeface="Times New Roman"/>
                        </a:rPr>
                        <a:t>ales and business taxes</a:t>
                      </a:r>
                      <a:endParaRPr lang="en-US" sz="1800" dirty="0">
                        <a:latin typeface="Times New Roman"/>
                        <a:ea typeface="Cambria"/>
                        <a:cs typeface="Times New Roman"/>
                      </a:endParaRPr>
                    </a:p>
                  </a:txBody>
                  <a:tcPr marL="68580" marR="68580" marT="0" marB="0" anchor="b"/>
                </a:tc>
                <a:tc>
                  <a:txBody>
                    <a:bodyPr/>
                    <a:lstStyle/>
                    <a:p>
                      <a:pPr marL="0" marR="0">
                        <a:spcBef>
                          <a:spcPts val="0"/>
                        </a:spcBef>
                        <a:spcAft>
                          <a:spcPts val="0"/>
                        </a:spcAft>
                      </a:pPr>
                      <a:r>
                        <a:rPr lang="en-US" sz="2400" dirty="0" smtClean="0">
                          <a:latin typeface="Garamond"/>
                          <a:ea typeface="Cambria"/>
                          <a:cs typeface="Times New Roman"/>
                        </a:rPr>
                        <a:t>After-</a:t>
                      </a:r>
                      <a:r>
                        <a:rPr lang="en-US" sz="2400" b="1" kern="1200" dirty="0" smtClean="0">
                          <a:solidFill>
                            <a:schemeClr val="lt1"/>
                          </a:solidFill>
                          <a:latin typeface="Garamond"/>
                          <a:ea typeface="Cambria"/>
                          <a:cs typeface="Times New Roman"/>
                        </a:rPr>
                        <a:t>tax</a:t>
                      </a:r>
                      <a:r>
                        <a:rPr lang="en-US" sz="2400" dirty="0" smtClean="0">
                          <a:latin typeface="Garamond"/>
                          <a:ea typeface="Cambria"/>
                          <a:cs typeface="Times New Roman"/>
                        </a:rPr>
                        <a:t> price</a:t>
                      </a:r>
                      <a:endParaRPr lang="en-US" sz="2400" dirty="0">
                        <a:latin typeface="Times New Roman"/>
                        <a:ea typeface="Cambria"/>
                        <a:cs typeface="Times New Roman"/>
                      </a:endParaRPr>
                    </a:p>
                  </a:txBody>
                  <a:tcPr marL="68580" marR="68580" marT="0" marB="0" anchor="b"/>
                </a:tc>
              </a:tr>
              <a:tr h="660400">
                <a:tc>
                  <a:txBody>
                    <a:bodyPr/>
                    <a:lstStyle/>
                    <a:p>
                      <a:pPr marL="0" marR="0">
                        <a:spcBef>
                          <a:spcPts val="0"/>
                        </a:spcBef>
                        <a:spcAft>
                          <a:spcPts val="0"/>
                        </a:spcAft>
                      </a:pPr>
                      <a:r>
                        <a:rPr lang="en-US" sz="1800">
                          <a:latin typeface="Garamond"/>
                          <a:ea typeface="Cambria"/>
                          <a:cs typeface="Times New Roman"/>
                        </a:rPr>
                        <a:t>Producer sells to processor</a:t>
                      </a:r>
                      <a:endParaRPr lang="en-US" sz="1800">
                        <a:latin typeface="Times New Roman"/>
                        <a:ea typeface="Cambria"/>
                        <a:cs typeface="Times New Roman"/>
                      </a:endParaRPr>
                    </a:p>
                  </a:txBody>
                  <a:tcPr marL="68580" marR="68580" marT="0" marB="0" anchor="b"/>
                </a:tc>
                <a:tc>
                  <a:txBody>
                    <a:bodyPr/>
                    <a:lstStyle/>
                    <a:p>
                      <a:pPr marL="0" marR="0" algn="r">
                        <a:spcBef>
                          <a:spcPts val="0"/>
                        </a:spcBef>
                        <a:spcAft>
                          <a:spcPts val="0"/>
                        </a:spcAft>
                      </a:pPr>
                      <a:r>
                        <a:rPr lang="en-US" sz="2400" dirty="0">
                          <a:latin typeface="Garamond"/>
                          <a:ea typeface="Cambria"/>
                          <a:cs typeface="Times New Roman"/>
                        </a:rPr>
                        <a:t>$3.00 </a:t>
                      </a:r>
                      <a:endParaRPr lang="en-US" sz="2400" dirty="0">
                        <a:latin typeface="Times New Roman"/>
                        <a:ea typeface="Cambria"/>
                        <a:cs typeface="Times New Roman"/>
                      </a:endParaRPr>
                    </a:p>
                  </a:txBody>
                  <a:tcPr marL="68580" marR="68580" marT="0" marB="0" anchor="b"/>
                </a:tc>
                <a:tc>
                  <a:txBody>
                    <a:bodyPr/>
                    <a:lstStyle/>
                    <a:p>
                      <a:pPr marL="0" marR="0" algn="r">
                        <a:spcBef>
                          <a:spcPts val="0"/>
                        </a:spcBef>
                        <a:spcAft>
                          <a:spcPts val="0"/>
                        </a:spcAft>
                      </a:pPr>
                      <a:r>
                        <a:rPr lang="en-US" sz="2400" dirty="0">
                          <a:latin typeface="Garamond"/>
                          <a:ea typeface="Cambria"/>
                          <a:cs typeface="Times New Roman"/>
                        </a:rPr>
                        <a:t>$0.75 </a:t>
                      </a:r>
                      <a:endParaRPr lang="en-US" sz="2400" dirty="0">
                        <a:latin typeface="Times New Roman"/>
                        <a:ea typeface="Cambria"/>
                        <a:cs typeface="Times New Roman"/>
                      </a:endParaRPr>
                    </a:p>
                  </a:txBody>
                  <a:tcPr marL="68580" marR="68580" marT="0" marB="0" anchor="b"/>
                </a:tc>
                <a:tc>
                  <a:txBody>
                    <a:bodyPr/>
                    <a:lstStyle/>
                    <a:p>
                      <a:pPr marL="0" marR="0" algn="r">
                        <a:spcBef>
                          <a:spcPts val="0"/>
                        </a:spcBef>
                        <a:spcAft>
                          <a:spcPts val="0"/>
                        </a:spcAft>
                      </a:pPr>
                      <a:endParaRPr lang="en-US" sz="2400" dirty="0">
                        <a:latin typeface="Garamond"/>
                        <a:ea typeface="Cambria"/>
                        <a:cs typeface="Times New Roman"/>
                      </a:endParaRPr>
                    </a:p>
                  </a:txBody>
                  <a:tcPr marL="68580" marR="68580" marT="0" marB="0" anchor="b"/>
                </a:tc>
                <a:tc>
                  <a:txBody>
                    <a:bodyPr/>
                    <a:lstStyle/>
                    <a:p>
                      <a:pPr marL="0" marR="0" algn="r">
                        <a:spcBef>
                          <a:spcPts val="0"/>
                        </a:spcBef>
                        <a:spcAft>
                          <a:spcPts val="0"/>
                        </a:spcAft>
                      </a:pPr>
                      <a:r>
                        <a:rPr lang="en-US" sz="2400" dirty="0">
                          <a:latin typeface="Garamond"/>
                          <a:ea typeface="Cambria"/>
                          <a:cs typeface="Times New Roman"/>
                        </a:rPr>
                        <a:t>$3.75 </a:t>
                      </a:r>
                      <a:endParaRPr lang="en-US" sz="2400" dirty="0">
                        <a:latin typeface="Times New Roman"/>
                        <a:ea typeface="Cambria"/>
                        <a:cs typeface="Times New Roman"/>
                      </a:endParaRPr>
                    </a:p>
                  </a:txBody>
                  <a:tcPr marL="68580" marR="68580" marT="0" marB="0" anchor="b"/>
                </a:tc>
              </a:tr>
              <a:tr h="660400">
                <a:tc>
                  <a:txBody>
                    <a:bodyPr/>
                    <a:lstStyle/>
                    <a:p>
                      <a:pPr marL="0" marR="0">
                        <a:spcBef>
                          <a:spcPts val="0"/>
                        </a:spcBef>
                        <a:spcAft>
                          <a:spcPts val="0"/>
                        </a:spcAft>
                      </a:pPr>
                      <a:r>
                        <a:rPr lang="en-US" sz="1800">
                          <a:latin typeface="Garamond"/>
                          <a:ea typeface="Cambria"/>
                          <a:cs typeface="Times New Roman"/>
                        </a:rPr>
                        <a:t>Processor sells to retailer</a:t>
                      </a:r>
                      <a:endParaRPr lang="en-US" sz="1800">
                        <a:latin typeface="Times New Roman"/>
                        <a:ea typeface="Cambria"/>
                        <a:cs typeface="Times New Roman"/>
                      </a:endParaRPr>
                    </a:p>
                  </a:txBody>
                  <a:tcPr marL="68580" marR="68580" marT="0" marB="0" anchor="b"/>
                </a:tc>
                <a:tc>
                  <a:txBody>
                    <a:bodyPr/>
                    <a:lstStyle/>
                    <a:p>
                      <a:pPr marL="0" marR="0" algn="r">
                        <a:spcBef>
                          <a:spcPts val="0"/>
                        </a:spcBef>
                        <a:spcAft>
                          <a:spcPts val="0"/>
                        </a:spcAft>
                      </a:pPr>
                      <a:r>
                        <a:rPr lang="en-US" sz="2400">
                          <a:latin typeface="Garamond"/>
                          <a:ea typeface="Cambria"/>
                          <a:cs typeface="Times New Roman"/>
                        </a:rPr>
                        <a:t>$6.00 </a:t>
                      </a:r>
                      <a:endParaRPr lang="en-US" sz="2400">
                        <a:latin typeface="Times New Roman"/>
                        <a:ea typeface="Cambria"/>
                        <a:cs typeface="Times New Roman"/>
                      </a:endParaRPr>
                    </a:p>
                  </a:txBody>
                  <a:tcPr marL="68580" marR="68580" marT="0" marB="0" anchor="b"/>
                </a:tc>
                <a:tc>
                  <a:txBody>
                    <a:bodyPr/>
                    <a:lstStyle/>
                    <a:p>
                      <a:pPr marL="0" marR="0" algn="r">
                        <a:spcBef>
                          <a:spcPts val="0"/>
                        </a:spcBef>
                        <a:spcAft>
                          <a:spcPts val="0"/>
                        </a:spcAft>
                      </a:pPr>
                      <a:r>
                        <a:rPr lang="en-US" sz="2400" dirty="0">
                          <a:latin typeface="Garamond"/>
                          <a:ea typeface="Cambria"/>
                          <a:cs typeface="Times New Roman"/>
                        </a:rPr>
                        <a:t>$1.50 </a:t>
                      </a:r>
                      <a:endParaRPr lang="en-US" sz="2400" dirty="0">
                        <a:latin typeface="Times New Roman"/>
                        <a:ea typeface="Cambria"/>
                        <a:cs typeface="Times New Roman"/>
                      </a:endParaRPr>
                    </a:p>
                  </a:txBody>
                  <a:tcPr marL="68580" marR="68580" marT="0" marB="0" anchor="b"/>
                </a:tc>
                <a:tc>
                  <a:txBody>
                    <a:bodyPr/>
                    <a:lstStyle/>
                    <a:p>
                      <a:pPr marL="0" marR="0" algn="r">
                        <a:spcBef>
                          <a:spcPts val="0"/>
                        </a:spcBef>
                        <a:spcAft>
                          <a:spcPts val="0"/>
                        </a:spcAft>
                      </a:pPr>
                      <a:endParaRPr lang="en-US" sz="2400" dirty="0">
                        <a:latin typeface="Garamond"/>
                        <a:ea typeface="Cambria"/>
                        <a:cs typeface="Times New Roman"/>
                      </a:endParaRPr>
                    </a:p>
                  </a:txBody>
                  <a:tcPr marL="68580" marR="68580" marT="0" marB="0" anchor="b"/>
                </a:tc>
                <a:tc>
                  <a:txBody>
                    <a:bodyPr/>
                    <a:lstStyle/>
                    <a:p>
                      <a:pPr marL="0" marR="0" algn="r">
                        <a:spcBef>
                          <a:spcPts val="0"/>
                        </a:spcBef>
                        <a:spcAft>
                          <a:spcPts val="0"/>
                        </a:spcAft>
                      </a:pPr>
                      <a:r>
                        <a:rPr lang="en-US" sz="2400" dirty="0">
                          <a:latin typeface="Garamond"/>
                          <a:ea typeface="Cambria"/>
                          <a:cs typeface="Times New Roman"/>
                        </a:rPr>
                        <a:t>$7.50 </a:t>
                      </a:r>
                      <a:endParaRPr lang="en-US" sz="2400" dirty="0">
                        <a:latin typeface="Times New Roman"/>
                        <a:ea typeface="Cambria"/>
                        <a:cs typeface="Times New Roman"/>
                      </a:endParaRPr>
                    </a:p>
                  </a:txBody>
                  <a:tcPr marL="68580" marR="68580" marT="0" marB="0" anchor="b"/>
                </a:tc>
              </a:tr>
              <a:tr h="660400">
                <a:tc>
                  <a:txBody>
                    <a:bodyPr/>
                    <a:lstStyle/>
                    <a:p>
                      <a:pPr marL="0" marR="0">
                        <a:spcBef>
                          <a:spcPts val="0"/>
                        </a:spcBef>
                        <a:spcAft>
                          <a:spcPts val="0"/>
                        </a:spcAft>
                      </a:pPr>
                      <a:r>
                        <a:rPr lang="en-US" sz="1800" dirty="0">
                          <a:latin typeface="Garamond"/>
                          <a:ea typeface="Cambria"/>
                          <a:cs typeface="Times New Roman"/>
                        </a:rPr>
                        <a:t>Retailer sells to consumer</a:t>
                      </a:r>
                      <a:endParaRPr lang="en-US" sz="1800" dirty="0">
                        <a:latin typeface="Times New Roman"/>
                        <a:ea typeface="Cambria"/>
                        <a:cs typeface="Times New Roman"/>
                      </a:endParaRPr>
                    </a:p>
                  </a:txBody>
                  <a:tcPr marL="68580" marR="68580" marT="0" marB="0" anchor="b"/>
                </a:tc>
                <a:tc>
                  <a:txBody>
                    <a:bodyPr/>
                    <a:lstStyle/>
                    <a:p>
                      <a:pPr marL="0" marR="0" algn="r">
                        <a:spcBef>
                          <a:spcPts val="0"/>
                        </a:spcBef>
                        <a:spcAft>
                          <a:spcPts val="0"/>
                        </a:spcAft>
                      </a:pPr>
                      <a:r>
                        <a:rPr lang="en-US" sz="2400" dirty="0">
                          <a:latin typeface="Garamond"/>
                          <a:ea typeface="Cambria"/>
                          <a:cs typeface="Times New Roman"/>
                        </a:rPr>
                        <a:t>$12.00 </a:t>
                      </a:r>
                      <a:endParaRPr lang="en-US" sz="2400" dirty="0">
                        <a:latin typeface="Times New Roman"/>
                        <a:ea typeface="Cambria"/>
                        <a:cs typeface="Times New Roman"/>
                      </a:endParaRPr>
                    </a:p>
                  </a:txBody>
                  <a:tcPr marL="68580" marR="68580" marT="0" marB="0" anchor="b"/>
                </a:tc>
                <a:tc>
                  <a:txBody>
                    <a:bodyPr/>
                    <a:lstStyle/>
                    <a:p>
                      <a:pPr marL="0" marR="0" algn="r">
                        <a:spcBef>
                          <a:spcPts val="0"/>
                        </a:spcBef>
                        <a:spcAft>
                          <a:spcPts val="0"/>
                        </a:spcAft>
                      </a:pPr>
                      <a:r>
                        <a:rPr lang="en-US" sz="2400">
                          <a:latin typeface="Garamond"/>
                          <a:ea typeface="Cambria"/>
                          <a:cs typeface="Times New Roman"/>
                        </a:rPr>
                        <a:t>$3.00 </a:t>
                      </a:r>
                      <a:endParaRPr lang="en-US" sz="2400">
                        <a:latin typeface="Times New Roman"/>
                        <a:ea typeface="Cambria"/>
                        <a:cs typeface="Times New Roman"/>
                      </a:endParaRPr>
                    </a:p>
                  </a:txBody>
                  <a:tcPr marL="68580" marR="68580" marT="0" marB="0" anchor="b"/>
                </a:tc>
                <a:tc>
                  <a:txBody>
                    <a:bodyPr/>
                    <a:lstStyle/>
                    <a:p>
                      <a:pPr marL="0" marR="0" algn="r">
                        <a:spcBef>
                          <a:spcPts val="0"/>
                        </a:spcBef>
                        <a:spcAft>
                          <a:spcPts val="0"/>
                        </a:spcAft>
                      </a:pPr>
                      <a:r>
                        <a:rPr lang="en-US" sz="2400" dirty="0" smtClean="0">
                          <a:latin typeface="Garamond"/>
                          <a:ea typeface="Cambria"/>
                          <a:cs typeface="Times New Roman"/>
                        </a:rPr>
                        <a:t>$1.47 </a:t>
                      </a:r>
                      <a:endParaRPr lang="en-US" sz="2400" dirty="0">
                        <a:latin typeface="Times New Roman"/>
                        <a:ea typeface="Cambria"/>
                        <a:cs typeface="Times New Roman"/>
                      </a:endParaRPr>
                    </a:p>
                  </a:txBody>
                  <a:tcPr marL="68580" marR="68580" marT="0" marB="0" anchor="b"/>
                </a:tc>
                <a:tc>
                  <a:txBody>
                    <a:bodyPr/>
                    <a:lstStyle/>
                    <a:p>
                      <a:pPr marL="0" marR="0" algn="r">
                        <a:spcBef>
                          <a:spcPts val="0"/>
                        </a:spcBef>
                        <a:spcAft>
                          <a:spcPts val="0"/>
                        </a:spcAft>
                      </a:pPr>
                      <a:r>
                        <a:rPr lang="en-US" sz="2400" dirty="0">
                          <a:latin typeface="Garamond"/>
                          <a:ea typeface="Cambria"/>
                          <a:cs typeface="Times New Roman"/>
                        </a:rPr>
                        <a:t>$16.47 </a:t>
                      </a:r>
                      <a:endParaRPr lang="en-US" sz="2400" dirty="0">
                        <a:latin typeface="Times New Roman"/>
                        <a:ea typeface="Cambria"/>
                        <a:cs typeface="Times New Roman"/>
                      </a:endParaRPr>
                    </a:p>
                  </a:txBody>
                  <a:tcPr marL="68580" marR="68580" marT="0" marB="0" anchor="b"/>
                </a:tc>
              </a:tr>
            </a:tbl>
          </a:graphicData>
        </a:graphic>
      </p:graphicFrame>
      <p:sp>
        <p:nvSpPr>
          <p:cNvPr id="6" name="Footer Placeholder 5"/>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WA tax </a:t>
            </a:r>
            <a:endParaRPr lang="en-US" dirty="0"/>
          </a:p>
        </p:txBody>
      </p:sp>
      <p:graphicFrame>
        <p:nvGraphicFramePr>
          <p:cNvPr id="4" name="Content Placeholder 3"/>
          <p:cNvGraphicFramePr>
            <a:graphicFrameLocks noGrp="1"/>
          </p:cNvGraphicFramePr>
          <p:nvPr>
            <p:ph idx="1"/>
          </p:nvPr>
        </p:nvGraphicFramePr>
        <p:xfrm>
          <a:off x="457200" y="1600200"/>
          <a:ext cx="8229600" cy="2003742"/>
        </p:xfrm>
        <a:graphic>
          <a:graphicData uri="http://schemas.openxmlformats.org/drawingml/2006/table">
            <a:tbl>
              <a:tblPr firstRow="1" bandRow="1">
                <a:tableStyleId>{5C22544A-7EE6-4342-B048-85BDC9FD1C3A}</a:tableStyleId>
              </a:tblPr>
              <a:tblGrid>
                <a:gridCol w="5178176"/>
                <a:gridCol w="3051424"/>
              </a:tblGrid>
              <a:tr h="370840">
                <a:tc>
                  <a:txBody>
                    <a:bodyPr/>
                    <a:lstStyle/>
                    <a:p>
                      <a:pPr algn="l" fontAlgn="b"/>
                      <a:r>
                        <a:rPr lang="en-US" sz="2400" b="0" i="0" u="none" strike="noStrike" dirty="0">
                          <a:latin typeface="Verdana"/>
                        </a:rPr>
                        <a:t>Excise taxes</a:t>
                      </a:r>
                    </a:p>
                  </a:txBody>
                  <a:tcPr marL="13996" marR="13996" marT="12700" marB="0" anchor="b"/>
                </a:tc>
                <a:tc>
                  <a:txBody>
                    <a:bodyPr/>
                    <a:lstStyle/>
                    <a:p>
                      <a:pPr algn="r" fontAlgn="b"/>
                      <a:r>
                        <a:rPr lang="en-US" sz="2400" b="0" i="0" u="none" strike="noStrike">
                          <a:latin typeface="Verdana"/>
                        </a:rPr>
                        <a:t>$5.25 </a:t>
                      </a:r>
                    </a:p>
                  </a:txBody>
                  <a:tcPr marL="13996" marR="13996" marT="12700" marB="0" anchor="b"/>
                </a:tc>
              </a:tr>
              <a:tr h="489902">
                <a:tc>
                  <a:txBody>
                    <a:bodyPr/>
                    <a:lstStyle/>
                    <a:p>
                      <a:pPr algn="l" fontAlgn="b"/>
                      <a:r>
                        <a:rPr lang="en-US" sz="2400" b="0" i="0" u="none" strike="noStrike" dirty="0">
                          <a:latin typeface="Verdana"/>
                        </a:rPr>
                        <a:t>Sales and business taxes</a:t>
                      </a:r>
                    </a:p>
                  </a:txBody>
                  <a:tcPr marL="13996" marR="13996" marT="12700" marB="0" anchor="b"/>
                </a:tc>
                <a:tc>
                  <a:txBody>
                    <a:bodyPr/>
                    <a:lstStyle/>
                    <a:p>
                      <a:pPr algn="r" fontAlgn="b"/>
                      <a:r>
                        <a:rPr lang="en-US" sz="2400" b="0" i="0" u="none" strike="noStrike">
                          <a:latin typeface="Verdana"/>
                        </a:rPr>
                        <a:t>$1.47 </a:t>
                      </a:r>
                    </a:p>
                  </a:txBody>
                  <a:tcPr marL="13996" marR="13996" marT="12700" marB="0" anchor="b"/>
                </a:tc>
              </a:tr>
              <a:tr h="370840">
                <a:tc>
                  <a:txBody>
                    <a:bodyPr/>
                    <a:lstStyle/>
                    <a:p>
                      <a:pPr algn="l" fontAlgn="b"/>
                      <a:r>
                        <a:rPr lang="en-US" sz="2400" b="0" i="0" u="none" strike="noStrike" dirty="0" smtClean="0">
                          <a:latin typeface="Verdana"/>
                        </a:rPr>
                        <a:t>Total taxes</a:t>
                      </a:r>
                      <a:endParaRPr lang="en-US" sz="2400" b="0" i="0" u="none" strike="noStrike" dirty="0">
                        <a:latin typeface="Verdana"/>
                      </a:endParaRPr>
                    </a:p>
                  </a:txBody>
                  <a:tcPr marL="13996" marR="13996" marT="12700" marB="0" anchor="b"/>
                </a:tc>
                <a:tc>
                  <a:txBody>
                    <a:bodyPr/>
                    <a:lstStyle/>
                    <a:p>
                      <a:pPr algn="r" fontAlgn="b"/>
                      <a:r>
                        <a:rPr lang="en-US" sz="2400" b="0" i="0" u="none" strike="noStrike">
                          <a:latin typeface="Verdana"/>
                        </a:rPr>
                        <a:t>$6.72 </a:t>
                      </a:r>
                    </a:p>
                  </a:txBody>
                  <a:tcPr marL="13996" marR="13996" marT="12700" marB="0" anchor="b"/>
                </a:tc>
              </a:tr>
              <a:tr h="370840">
                <a:tc>
                  <a:txBody>
                    <a:bodyPr/>
                    <a:lstStyle/>
                    <a:p>
                      <a:pPr algn="l" fontAlgn="b"/>
                      <a:r>
                        <a:rPr lang="en-US" sz="2400" b="0" i="0" u="none" strike="noStrike">
                          <a:latin typeface="Verdana"/>
                        </a:rPr>
                        <a:t>After tax price</a:t>
                      </a:r>
                    </a:p>
                  </a:txBody>
                  <a:tcPr marL="13996" marR="13996" marT="12700" marB="0" anchor="b"/>
                </a:tc>
                <a:tc>
                  <a:txBody>
                    <a:bodyPr/>
                    <a:lstStyle/>
                    <a:p>
                      <a:pPr algn="r" fontAlgn="b"/>
                      <a:r>
                        <a:rPr lang="en-US" sz="2400" b="0" i="0" u="none" strike="noStrike">
                          <a:latin typeface="Verdana"/>
                        </a:rPr>
                        <a:t>$16.47 </a:t>
                      </a:r>
                    </a:p>
                  </a:txBody>
                  <a:tcPr marL="13996" marR="13996" marT="12700" marB="0" anchor="b"/>
                </a:tc>
              </a:tr>
              <a:tr h="370840">
                <a:tc>
                  <a:txBody>
                    <a:bodyPr/>
                    <a:lstStyle/>
                    <a:p>
                      <a:pPr algn="l" fontAlgn="b"/>
                      <a:r>
                        <a:rPr lang="en-US" sz="2400" b="0" i="0" u="none" strike="noStrike" dirty="0">
                          <a:latin typeface="Verdana"/>
                        </a:rPr>
                        <a:t>Tax burden</a:t>
                      </a:r>
                    </a:p>
                  </a:txBody>
                  <a:tcPr marL="13996" marR="13996" marT="12700" marB="0" anchor="b"/>
                </a:tc>
                <a:tc>
                  <a:txBody>
                    <a:bodyPr/>
                    <a:lstStyle/>
                    <a:p>
                      <a:pPr algn="l" fontAlgn="b"/>
                      <a:r>
                        <a:rPr lang="en-US" sz="2400" b="1" i="0" u="none" strike="noStrike" dirty="0">
                          <a:latin typeface="Verdana"/>
                        </a:rPr>
                        <a:t>41 percent</a:t>
                      </a:r>
                    </a:p>
                  </a:txBody>
                  <a:tcPr marL="13996" marR="13996" marT="12700" marB="0" anchor="b"/>
                </a:tc>
              </a:tr>
            </a:tbl>
          </a:graphicData>
        </a:graphic>
      </p:graphicFrame>
      <p:sp>
        <p:nvSpPr>
          <p:cNvPr id="5" name="Footer Placeholder 4"/>
          <p:cNvSpPr>
            <a:spLocks noGrp="1"/>
          </p:cNvSpPr>
          <p:nvPr>
            <p:ph type="ftr" sz="quarter" idx="11"/>
          </p:nvPr>
        </p:nvSpPr>
        <p:spPr>
          <a:xfrm>
            <a:off x="4191000" y="4343400"/>
            <a:ext cx="4495800" cy="974725"/>
          </a:xfrm>
        </p:spPr>
        <p:txBody>
          <a:bodyPr/>
          <a:lstStyle/>
          <a:p>
            <a:r>
              <a:rPr lang="en-US" sz="3200" b="1" dirty="0" smtClean="0">
                <a:solidFill>
                  <a:schemeClr val="tx1"/>
                </a:solidFill>
              </a:rPr>
              <a:t>Legislature:  37 percent retai</a:t>
            </a:r>
            <a:r>
              <a:rPr lang="en-US" sz="3200" b="1" dirty="0" smtClean="0">
                <a:solidFill>
                  <a:schemeClr val="tx1"/>
                </a:solidFill>
              </a:rPr>
              <a:t>l only</a:t>
            </a:r>
            <a:endParaRPr lang="en-US" sz="3200" b="1" dirty="0">
              <a:solidFill>
                <a:schemeClr val="tx1"/>
              </a:solidFill>
            </a:endParaRPr>
          </a:p>
        </p:txBody>
      </p:sp>
      <p:pic>
        <p:nvPicPr>
          <p:cNvPr id="12" name="Picture 11"/>
          <p:cNvPicPr>
            <a:picLocks noChangeAspect="1"/>
          </p:cNvPicPr>
          <p:nvPr/>
        </p:nvPicPr>
        <p:blipFill>
          <a:blip r:embed="rId3"/>
          <a:stretch>
            <a:fillRect/>
          </a:stretch>
        </p:blipFill>
        <p:spPr>
          <a:xfrm>
            <a:off x="762000" y="4038600"/>
            <a:ext cx="2819400" cy="2084844"/>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Oregon	</a:t>
            </a:r>
            <a:endParaRPr lang="en-US" dirty="0"/>
          </a:p>
        </p:txBody>
      </p:sp>
      <p:sp>
        <p:nvSpPr>
          <p:cNvPr id="3" name="Footer Placeholder 2"/>
          <p:cNvSpPr>
            <a:spLocks noGrp="1"/>
          </p:cNvSpPr>
          <p:nvPr>
            <p:ph type="ftr" sz="quarter" idx="11"/>
          </p:nvPr>
        </p:nvSpPr>
        <p:spPr/>
        <p:txBody>
          <a:bodyPr/>
          <a:lstStyle/>
          <a:p>
            <a:r>
              <a:rPr lang="en-US" smtClean="0"/>
              <a:t>Duke 27 October 2015 Oglesby Barnes</a:t>
            </a:r>
            <a:endParaRPr lang="en-US"/>
          </a:p>
        </p:txBody>
      </p:sp>
      <p:sp>
        <p:nvSpPr>
          <p:cNvPr id="11" name="Subtitle 10"/>
          <p:cNvSpPr>
            <a:spLocks noGrp="1"/>
          </p:cNvSpPr>
          <p:nvPr>
            <p:ph type="subTitle" idx="4294967295"/>
          </p:nvPr>
        </p:nvSpPr>
        <p:spPr>
          <a:xfrm>
            <a:off x="0" y="1774825"/>
            <a:ext cx="8153400" cy="1752600"/>
          </a:xfrm>
        </p:spPr>
        <p:txBody>
          <a:bodyPr>
            <a:normAutofit fontScale="62500" lnSpcReduction="20000"/>
          </a:bodyPr>
          <a:lstStyle/>
          <a:p>
            <a:r>
              <a:rPr lang="en-US" sz="4400" dirty="0" smtClean="0">
                <a:solidFill>
                  <a:schemeClr val="tx1"/>
                </a:solidFill>
                <a:latin typeface="+mj-lt"/>
                <a:ea typeface="+mj-ea"/>
                <a:cs typeface="+mj-cs"/>
              </a:rPr>
              <a:t>Voters: $</a:t>
            </a:r>
            <a:r>
              <a:rPr lang="en-US" sz="4400" dirty="0" smtClean="0">
                <a:solidFill>
                  <a:schemeClr val="tx1"/>
                </a:solidFill>
                <a:latin typeface="+mj-lt"/>
                <a:ea typeface="+mj-ea"/>
                <a:cs typeface="+mj-cs"/>
              </a:rPr>
              <a:t>35 for</a:t>
            </a:r>
            <a:r>
              <a:rPr lang="en-US" sz="4400" dirty="0" smtClean="0">
                <a:solidFill>
                  <a:schemeClr val="tx1"/>
                </a:solidFill>
                <a:latin typeface="+mj-lt"/>
                <a:ea typeface="+mj-ea"/>
                <a:cs typeface="+mj-cs"/>
              </a:rPr>
              <a:t> bud, </a:t>
            </a:r>
            <a:r>
              <a:rPr lang="en-US" sz="4400" dirty="0" smtClean="0">
                <a:solidFill>
                  <a:schemeClr val="tx1"/>
                </a:solidFill>
                <a:latin typeface="+mj-lt"/>
                <a:ea typeface="+mj-ea"/>
                <a:cs typeface="+mj-cs"/>
              </a:rPr>
              <a:t>$10 for </a:t>
            </a:r>
            <a:r>
              <a:rPr lang="en-US" sz="4400" dirty="0" smtClean="0">
                <a:solidFill>
                  <a:schemeClr val="tx1"/>
                </a:solidFill>
                <a:latin typeface="+mj-lt"/>
                <a:ea typeface="+mj-ea"/>
                <a:cs typeface="+mj-cs"/>
              </a:rPr>
              <a:t>trim -- producer</a:t>
            </a:r>
          </a:p>
          <a:p>
            <a:r>
              <a:rPr lang="en-US" sz="4400" dirty="0" smtClean="0">
                <a:solidFill>
                  <a:schemeClr val="tx1"/>
                </a:solidFill>
                <a:latin typeface="+mj-lt"/>
                <a:ea typeface="+mj-ea"/>
                <a:cs typeface="+mj-cs"/>
              </a:rPr>
              <a:t>Legislature: up to 20 percent retail</a:t>
            </a:r>
          </a:p>
          <a:p>
            <a:r>
              <a:rPr lang="en-US" sz="4400" dirty="0" smtClean="0">
                <a:latin typeface="+mj-lt"/>
                <a:ea typeface="+mj-ea"/>
                <a:cs typeface="+mj-cs"/>
              </a:rPr>
              <a:t>Rationale:  protect growers and patients</a:t>
            </a:r>
          </a:p>
          <a:p>
            <a:r>
              <a:rPr lang="en-US" sz="4400" dirty="0" smtClean="0">
                <a:latin typeface="+mj-lt"/>
                <a:ea typeface="+mj-ea"/>
                <a:cs typeface="+mj-cs"/>
              </a:rPr>
              <a:t>Effective 1-1-2016</a:t>
            </a:r>
            <a:endParaRPr lang="en-US" sz="4400" dirty="0" smtClean="0">
              <a:solidFill>
                <a:schemeClr val="tx1"/>
              </a:solidFill>
              <a:latin typeface="+mj-lt"/>
              <a:ea typeface="+mj-ea"/>
              <a:cs typeface="+mj-cs"/>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Alaska	</a:t>
            </a:r>
            <a:endParaRPr lang="en-US" dirty="0"/>
          </a:p>
        </p:txBody>
      </p:sp>
      <p:sp>
        <p:nvSpPr>
          <p:cNvPr id="3" name="Footer Placeholder 2"/>
          <p:cNvSpPr>
            <a:spLocks noGrp="1"/>
          </p:cNvSpPr>
          <p:nvPr>
            <p:ph type="ftr" sz="quarter" idx="11"/>
          </p:nvPr>
        </p:nvSpPr>
        <p:spPr/>
        <p:txBody>
          <a:bodyPr/>
          <a:lstStyle/>
          <a:p>
            <a:r>
              <a:rPr lang="en-US" smtClean="0"/>
              <a:t>Duke 27 October 2015 Oglesby Barnes</a:t>
            </a:r>
            <a:endParaRPr lang="en-US"/>
          </a:p>
        </p:txBody>
      </p:sp>
      <p:sp>
        <p:nvSpPr>
          <p:cNvPr id="11" name="Subtitle 10"/>
          <p:cNvSpPr>
            <a:spLocks noGrp="1"/>
          </p:cNvSpPr>
          <p:nvPr>
            <p:ph type="subTitle" idx="4294967295"/>
          </p:nvPr>
        </p:nvSpPr>
        <p:spPr>
          <a:xfrm>
            <a:off x="0" y="1774825"/>
            <a:ext cx="8153400" cy="1752600"/>
          </a:xfrm>
        </p:spPr>
        <p:txBody>
          <a:bodyPr>
            <a:normAutofit fontScale="92500" lnSpcReduction="20000"/>
          </a:bodyPr>
          <a:lstStyle/>
          <a:p>
            <a:r>
              <a:rPr lang="en-US" sz="4400" dirty="0" smtClean="0">
                <a:solidFill>
                  <a:schemeClr val="tx1"/>
                </a:solidFill>
                <a:latin typeface="+mj-lt"/>
                <a:ea typeface="+mj-ea"/>
                <a:cs typeface="+mj-cs"/>
              </a:rPr>
              <a:t>$50 generally; exceptions for </a:t>
            </a:r>
            <a:r>
              <a:rPr lang="en-US" sz="4400" dirty="0" smtClean="0">
                <a:latin typeface="+mj-lt"/>
                <a:ea typeface="+mj-ea"/>
                <a:cs typeface="+mj-cs"/>
              </a:rPr>
              <a:t>weaker parts of the plant</a:t>
            </a:r>
          </a:p>
          <a:p>
            <a:r>
              <a:rPr lang="en-US" sz="4400" dirty="0" smtClean="0">
                <a:solidFill>
                  <a:schemeClr val="tx1"/>
                </a:solidFill>
                <a:latin typeface="+mj-lt"/>
                <a:ea typeface="+mj-ea"/>
                <a:cs typeface="+mj-cs"/>
              </a:rPr>
              <a:t>Not effective yet – no legal sales</a:t>
            </a:r>
            <a:endParaRPr lang="en-US" sz="4400" dirty="0" smtClean="0">
              <a:solidFill>
                <a:schemeClr val="tx1"/>
              </a:solidFill>
              <a:latin typeface="+mj-lt"/>
              <a:ea typeface="+mj-ea"/>
              <a:cs typeface="+mj-cs"/>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New York PROPOSAL	</a:t>
            </a:r>
            <a:endParaRPr lang="en-US" dirty="0"/>
          </a:p>
        </p:txBody>
      </p:sp>
      <p:sp>
        <p:nvSpPr>
          <p:cNvPr id="3" name="Footer Placeholder 2"/>
          <p:cNvSpPr>
            <a:spLocks noGrp="1"/>
          </p:cNvSpPr>
          <p:nvPr>
            <p:ph type="ftr" sz="quarter" idx="11"/>
          </p:nvPr>
        </p:nvSpPr>
        <p:spPr/>
        <p:txBody>
          <a:bodyPr/>
          <a:lstStyle/>
          <a:p>
            <a:r>
              <a:rPr lang="en-US" smtClean="0"/>
              <a:t>Duke 27 October 2015 Oglesby Barnes</a:t>
            </a:r>
            <a:endParaRPr lang="en-US"/>
          </a:p>
        </p:txBody>
      </p:sp>
      <p:sp>
        <p:nvSpPr>
          <p:cNvPr id="11" name="Subtitle 10"/>
          <p:cNvSpPr>
            <a:spLocks noGrp="1"/>
          </p:cNvSpPr>
          <p:nvPr>
            <p:ph type="subTitle" idx="4294967295"/>
          </p:nvPr>
        </p:nvSpPr>
        <p:spPr>
          <a:xfrm>
            <a:off x="0" y="1774825"/>
            <a:ext cx="8153400" cy="1752600"/>
          </a:xfrm>
        </p:spPr>
        <p:txBody>
          <a:bodyPr>
            <a:normAutofit/>
          </a:bodyPr>
          <a:lstStyle/>
          <a:p>
            <a:r>
              <a:rPr lang="en-US" sz="4400" dirty="0" smtClean="0">
                <a:solidFill>
                  <a:schemeClr val="tx1"/>
                </a:solidFill>
                <a:latin typeface="+mj-lt"/>
                <a:ea typeface="+mj-ea"/>
                <a:cs typeface="+mj-cs"/>
              </a:rPr>
              <a:t>$50 per ounce for plant matter, $200 for concentrates</a:t>
            </a:r>
            <a:endParaRPr lang="en-US" sz="4400" dirty="0" smtClean="0">
              <a:solidFill>
                <a:schemeClr val="tx1"/>
              </a:solidFill>
              <a:latin typeface="+mj-lt"/>
              <a:ea typeface="+mj-ea"/>
              <a:cs typeface="+mj-cs"/>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Massachusetts PROPOSAL</a:t>
            </a:r>
            <a:endParaRPr lang="en-US" dirty="0"/>
          </a:p>
        </p:txBody>
      </p:sp>
      <p:sp>
        <p:nvSpPr>
          <p:cNvPr id="3" name="Footer Placeholder 2"/>
          <p:cNvSpPr>
            <a:spLocks noGrp="1"/>
          </p:cNvSpPr>
          <p:nvPr>
            <p:ph type="ftr" sz="quarter" idx="11"/>
          </p:nvPr>
        </p:nvSpPr>
        <p:spPr/>
        <p:txBody>
          <a:bodyPr/>
          <a:lstStyle/>
          <a:p>
            <a:r>
              <a:rPr lang="en-US" smtClean="0"/>
              <a:t>Duke 27 October 2015 Oglesby Barnes</a:t>
            </a:r>
            <a:endParaRPr lang="en-US"/>
          </a:p>
        </p:txBody>
      </p:sp>
      <p:sp>
        <p:nvSpPr>
          <p:cNvPr id="11" name="Subtitle 10"/>
          <p:cNvSpPr>
            <a:spLocks noGrp="1"/>
          </p:cNvSpPr>
          <p:nvPr>
            <p:ph type="subTitle" idx="4294967295"/>
          </p:nvPr>
        </p:nvSpPr>
        <p:spPr>
          <a:xfrm>
            <a:off x="0" y="1774825"/>
            <a:ext cx="8153400" cy="1752600"/>
          </a:xfrm>
        </p:spPr>
        <p:txBody>
          <a:bodyPr>
            <a:normAutofit fontScale="70000" lnSpcReduction="20000"/>
          </a:bodyPr>
          <a:lstStyle/>
          <a:p>
            <a:r>
              <a:rPr lang="en-US" sz="4400" dirty="0" smtClean="0"/>
              <a:t>By ounce </a:t>
            </a:r>
            <a:r>
              <a:rPr lang="en-US" sz="4400" dirty="0" smtClean="0"/>
              <a:t>for plant matter,</a:t>
            </a:r>
            <a:r>
              <a:rPr lang="en-US" sz="4400" dirty="0" smtClean="0"/>
              <a:t> by ounce of THC for concentrates</a:t>
            </a:r>
          </a:p>
          <a:p>
            <a:r>
              <a:rPr lang="en-US" sz="4400" dirty="0" smtClean="0"/>
              <a:t>Tobacco – not by tar and nicotine  content anywhere</a:t>
            </a:r>
          </a:p>
          <a:p>
            <a:endParaRPr lang="en-US" sz="4400" dirty="0" smtClean="0">
              <a:solidFill>
                <a:schemeClr val="tx1"/>
              </a:solidFill>
              <a:latin typeface="+mj-lt"/>
              <a:ea typeface="+mj-ea"/>
              <a:cs typeface="+mj-cs"/>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Duke 27 October 2015 Oglesby Barnes</a:t>
            </a:r>
            <a:endParaRPr lang="en-US"/>
          </a:p>
        </p:txBody>
      </p:sp>
      <p:sp>
        <p:nvSpPr>
          <p:cNvPr id="2" name="Title 1"/>
          <p:cNvSpPr>
            <a:spLocks noGrp="1"/>
          </p:cNvSpPr>
          <p:nvPr>
            <p:ph type="title" idx="4294967295"/>
          </p:nvPr>
        </p:nvSpPr>
        <p:spPr>
          <a:xfrm>
            <a:off x="0" y="274638"/>
            <a:ext cx="8229600" cy="1143000"/>
          </a:xfrm>
        </p:spPr>
        <p:txBody>
          <a:bodyPr/>
          <a:lstStyle/>
          <a:p>
            <a:r>
              <a:rPr lang="en-US" dirty="0" smtClean="0"/>
              <a:t>Indexing</a:t>
            </a:r>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Special rules</a:t>
            </a:r>
            <a:endParaRPr lang="en-US" dirty="0"/>
          </a:p>
        </p:txBody>
      </p:sp>
      <p:sp>
        <p:nvSpPr>
          <p:cNvPr id="2" name="Footer Placeholder 1"/>
          <p:cNvSpPr>
            <a:spLocks noGrp="1"/>
          </p:cNvSpPr>
          <p:nvPr>
            <p:ph type="ftr" sz="quarter" idx="11"/>
          </p:nvPr>
        </p:nvSpPr>
        <p:spPr/>
        <p:txBody>
          <a:bodyPr/>
          <a:lstStyle/>
          <a:p>
            <a:r>
              <a:rPr lang="en-US" smtClean="0"/>
              <a:t>Duke 27 October 2015 Oglesby Barnes</a:t>
            </a:r>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50900" y="609600"/>
            <a:ext cx="7442200" cy="5207000"/>
          </a:xfrm>
          <a:prstGeom prst="rect">
            <a:avLst/>
          </a:prstGeom>
        </p:spPr>
      </p:pic>
      <p:sp>
        <p:nvSpPr>
          <p:cNvPr id="3" name="Footer Placeholder 2"/>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Medical patients	</a:t>
            </a:r>
            <a:endParaRPr lang="en-US" dirty="0"/>
          </a:p>
        </p:txBody>
      </p:sp>
      <p:sp>
        <p:nvSpPr>
          <p:cNvPr id="3" name="Content Placeholder 2"/>
          <p:cNvSpPr>
            <a:spLocks noGrp="1"/>
          </p:cNvSpPr>
          <p:nvPr>
            <p:ph idx="1"/>
          </p:nvPr>
        </p:nvSpPr>
        <p:spPr/>
        <p:txBody>
          <a:bodyPr/>
          <a:lstStyle/>
          <a:p>
            <a:r>
              <a:rPr lang="en-US" dirty="0" smtClean="0"/>
              <a:t>Colorado – sales tax only</a:t>
            </a:r>
          </a:p>
          <a:p>
            <a:r>
              <a:rPr lang="en-US" dirty="0" smtClean="0"/>
              <a:t>Washington – all taxes except sales tax</a:t>
            </a:r>
          </a:p>
        </p:txBody>
      </p:sp>
      <p:sp>
        <p:nvSpPr>
          <p:cNvPr id="4" name="Footer Placeholder 3"/>
          <p:cNvSpPr>
            <a:spLocks noGrp="1"/>
          </p:cNvSpPr>
          <p:nvPr>
            <p:ph type="ftr" sz="quarter" idx="11"/>
          </p:nvPr>
        </p:nvSpPr>
        <p:spPr/>
        <p:txBody>
          <a:bodyPr/>
          <a:lstStyle/>
          <a:p>
            <a:r>
              <a:rPr lang="en-US" smtClean="0"/>
              <a:t>Duke 27 October 2015 Oglesby Barnes</a:t>
            </a:r>
            <a:endParaRPr lang="en-US" dirty="0"/>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Issues: </a:t>
            </a:r>
            <a:r>
              <a:rPr lang="en-US" b="1" dirty="0" smtClean="0"/>
              <a:t>Special rules </a:t>
            </a:r>
            <a:r>
              <a:rPr lang="en-US" dirty="0" smtClean="0"/>
              <a:t>after legalization</a:t>
            </a:r>
            <a:r>
              <a:rPr lang="en-US" b="1" dirty="0" smtClean="0"/>
              <a:t>? </a:t>
            </a:r>
            <a:endParaRPr lang="en-US" dirty="0"/>
          </a:p>
        </p:txBody>
      </p:sp>
      <p:sp>
        <p:nvSpPr>
          <p:cNvPr id="3" name="Rectangle 2"/>
          <p:cNvSpPr/>
          <p:nvPr/>
        </p:nvSpPr>
        <p:spPr>
          <a:xfrm>
            <a:off x="1295400" y="1417638"/>
            <a:ext cx="6400800" cy="2862322"/>
          </a:xfrm>
          <a:prstGeom prst="rect">
            <a:avLst/>
          </a:prstGeom>
        </p:spPr>
        <p:txBody>
          <a:bodyPr wrap="square">
            <a:spAutoFit/>
          </a:bodyPr>
          <a:lstStyle/>
          <a:p>
            <a:r>
              <a:rPr lang="en-US" sz="3600" b="1" dirty="0" smtClean="0"/>
              <a:t>Medical </a:t>
            </a:r>
          </a:p>
          <a:p>
            <a:r>
              <a:rPr lang="en-US" sz="3600" dirty="0" smtClean="0"/>
              <a:t>Environmentally friendly</a:t>
            </a:r>
          </a:p>
          <a:p>
            <a:r>
              <a:rPr lang="en-US" sz="3600" dirty="0" smtClean="0"/>
              <a:t>Homegrown</a:t>
            </a:r>
          </a:p>
          <a:p>
            <a:r>
              <a:rPr lang="en-US" sz="3600" dirty="0" smtClean="0"/>
              <a:t>Small business </a:t>
            </a:r>
          </a:p>
          <a:p>
            <a:endParaRPr lang="en-US" sz="3600" dirty="0" smtClean="0"/>
          </a:p>
        </p:txBody>
      </p:sp>
      <p:sp>
        <p:nvSpPr>
          <p:cNvPr id="4" name="Footer Placeholder 3"/>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743200" y="1676400"/>
            <a:ext cx="3048000" cy="3581400"/>
          </a:xfrm>
          <a:prstGeom prst="rect">
            <a:avLst/>
          </a:prstGeom>
        </p:spPr>
      </p:pic>
      <p:sp>
        <p:nvSpPr>
          <p:cNvPr id="4" name="Title 3"/>
          <p:cNvSpPr>
            <a:spLocks noGrp="1"/>
          </p:cNvSpPr>
          <p:nvPr>
            <p:ph type="title"/>
          </p:nvPr>
        </p:nvSpPr>
        <p:spPr/>
        <p:txBody>
          <a:bodyPr/>
          <a:lstStyle/>
          <a:p>
            <a:r>
              <a:rPr lang="en-US" dirty="0" smtClean="0"/>
              <a:t>Argument for tax break</a:t>
            </a:r>
            <a:endParaRPr lang="en-US" dirty="0"/>
          </a:p>
        </p:txBody>
      </p:sp>
      <p:sp>
        <p:nvSpPr>
          <p:cNvPr id="5" name="Rectangle 4"/>
          <p:cNvSpPr/>
          <p:nvPr/>
        </p:nvSpPr>
        <p:spPr>
          <a:xfrm>
            <a:off x="3048000" y="5410200"/>
            <a:ext cx="3090509" cy="461665"/>
          </a:xfrm>
          <a:prstGeom prst="rect">
            <a:avLst/>
          </a:prstGeom>
        </p:spPr>
        <p:txBody>
          <a:bodyPr wrap="none">
            <a:spAutoFit/>
          </a:bodyPr>
          <a:lstStyle/>
          <a:p>
            <a:r>
              <a:rPr lang="en-US" sz="2400" dirty="0" smtClean="0"/>
              <a:t>Don’t tax my medicine!</a:t>
            </a:r>
            <a:endParaRPr lang="en-US" sz="2400" dirty="0"/>
          </a:p>
        </p:txBody>
      </p:sp>
      <p:sp>
        <p:nvSpPr>
          <p:cNvPr id="6" name="Footer Placeholder 5"/>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rmAutofit fontScale="90000"/>
          </a:bodyPr>
          <a:lstStyle/>
          <a:p>
            <a:r>
              <a:rPr lang="en-US" dirty="0" smtClean="0"/>
              <a:t>Arguments against tax break for medical</a:t>
            </a:r>
            <a:endParaRPr lang="en-US" dirty="0"/>
          </a:p>
        </p:txBody>
      </p:sp>
      <p:sp>
        <p:nvSpPr>
          <p:cNvPr id="3" name="TextBox 2"/>
          <p:cNvSpPr txBox="1"/>
          <p:nvPr/>
        </p:nvSpPr>
        <p:spPr>
          <a:xfrm>
            <a:off x="2209800" y="1828800"/>
            <a:ext cx="3506088" cy="3139321"/>
          </a:xfrm>
          <a:prstGeom prst="rect">
            <a:avLst/>
          </a:prstGeom>
          <a:noFill/>
        </p:spPr>
        <p:txBody>
          <a:bodyPr wrap="none" rtlCol="0">
            <a:spAutoFit/>
          </a:bodyPr>
          <a:lstStyle/>
          <a:p>
            <a:pPr>
              <a:buFont typeface="Arial"/>
              <a:buChar char="•"/>
            </a:pPr>
            <a:r>
              <a:rPr lang="en-US" sz="3600" dirty="0" smtClean="0"/>
              <a:t>Revenue</a:t>
            </a:r>
          </a:p>
          <a:p>
            <a:pPr>
              <a:buFont typeface="Arial"/>
              <a:buChar char="•"/>
            </a:pPr>
            <a:r>
              <a:rPr lang="en-US" sz="3600" dirty="0" smtClean="0"/>
              <a:t>Impostors</a:t>
            </a:r>
          </a:p>
          <a:p>
            <a:pPr>
              <a:buFont typeface="Arial"/>
              <a:buChar char="•"/>
            </a:pPr>
            <a:r>
              <a:rPr lang="en-US" sz="3600" dirty="0" smtClean="0"/>
              <a:t>Administrability</a:t>
            </a:r>
          </a:p>
          <a:p>
            <a:pPr>
              <a:buFont typeface="Arial"/>
              <a:buChar char="•"/>
            </a:pPr>
            <a:r>
              <a:rPr lang="en-US" sz="3600" dirty="0" smtClean="0"/>
              <a:t>Affordability</a:t>
            </a:r>
          </a:p>
          <a:p>
            <a:pPr>
              <a:buFont typeface="Arial"/>
              <a:buChar char="•"/>
            </a:pPr>
            <a:r>
              <a:rPr lang="en-US" sz="3600" dirty="0" smtClean="0"/>
              <a:t>Self-victimization</a:t>
            </a:r>
          </a:p>
          <a:p>
            <a:endParaRPr lang="en-US" dirty="0"/>
          </a:p>
        </p:txBody>
      </p:sp>
      <p:sp>
        <p:nvSpPr>
          <p:cNvPr id="4" name="Footer Placeholder 3"/>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273050"/>
            <a:ext cx="8229600" cy="1143000"/>
          </a:xfrm>
        </p:spPr>
        <p:txBody>
          <a:bodyPr>
            <a:normAutofit fontScale="90000"/>
          </a:bodyPr>
          <a:lstStyle/>
          <a:p>
            <a:r>
              <a:rPr lang="en-US" dirty="0" smtClean="0"/>
              <a:t>Argument against medical tax break -- Revenue</a:t>
            </a:r>
            <a:endParaRPr lang="en-US" dirty="0"/>
          </a:p>
        </p:txBody>
      </p:sp>
      <p:pic>
        <p:nvPicPr>
          <p:cNvPr id="5" name="Picture 4"/>
          <p:cNvPicPr>
            <a:picLocks noChangeAspect="1"/>
          </p:cNvPicPr>
          <p:nvPr/>
        </p:nvPicPr>
        <p:blipFill>
          <a:blip r:embed="rId3"/>
          <a:stretch>
            <a:fillRect/>
          </a:stretch>
        </p:blipFill>
        <p:spPr>
          <a:xfrm>
            <a:off x="2819400" y="1416050"/>
            <a:ext cx="3962400" cy="4025900"/>
          </a:xfrm>
          <a:prstGeom prst="rect">
            <a:avLst/>
          </a:prstGeom>
        </p:spPr>
      </p:pic>
      <p:sp>
        <p:nvSpPr>
          <p:cNvPr id="4" name="Footer Placeholder 3"/>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74638"/>
            <a:ext cx="8229600" cy="1143000"/>
          </a:xfrm>
        </p:spPr>
        <p:txBody>
          <a:bodyPr>
            <a:normAutofit fontScale="90000"/>
          </a:bodyPr>
          <a:lstStyle/>
          <a:p>
            <a:r>
              <a:rPr lang="en-US" dirty="0" smtClean="0"/>
              <a:t>Argument against medical tax break -- </a:t>
            </a:r>
            <a:br>
              <a:rPr lang="en-US" dirty="0" smtClean="0"/>
            </a:br>
            <a:r>
              <a:rPr lang="en-US" dirty="0" smtClean="0"/>
              <a:t>Faking sickness</a:t>
            </a:r>
            <a:endParaRPr lang="en-US" dirty="0"/>
          </a:p>
        </p:txBody>
      </p:sp>
      <p:pic>
        <p:nvPicPr>
          <p:cNvPr id="4" name="Picture 3"/>
          <p:cNvPicPr>
            <a:picLocks noChangeAspect="1"/>
          </p:cNvPicPr>
          <p:nvPr/>
        </p:nvPicPr>
        <p:blipFill>
          <a:blip r:embed="rId3"/>
          <a:stretch>
            <a:fillRect/>
          </a:stretch>
        </p:blipFill>
        <p:spPr>
          <a:xfrm>
            <a:off x="1066800" y="1600200"/>
            <a:ext cx="6934200" cy="4229100"/>
          </a:xfrm>
          <a:prstGeom prst="rect">
            <a:avLst/>
          </a:prstGeom>
        </p:spPr>
      </p:pic>
      <p:sp>
        <p:nvSpPr>
          <p:cNvPr id="5" name="Footer Placeholder 4"/>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Argument against medical tax break -- </a:t>
            </a:r>
            <a:br>
              <a:rPr lang="en-US" dirty="0" smtClean="0"/>
            </a:br>
            <a:r>
              <a:rPr lang="en-US" dirty="0" smtClean="0"/>
              <a:t>Administrability</a:t>
            </a:r>
            <a:endParaRPr lang="en-US" dirty="0"/>
          </a:p>
        </p:txBody>
      </p:sp>
      <p:pic>
        <p:nvPicPr>
          <p:cNvPr id="3" name="Picture 2"/>
          <p:cNvPicPr>
            <a:picLocks noChangeAspect="1"/>
          </p:cNvPicPr>
          <p:nvPr/>
        </p:nvPicPr>
        <p:blipFill>
          <a:blip r:embed="rId3"/>
          <a:stretch>
            <a:fillRect/>
          </a:stretch>
        </p:blipFill>
        <p:spPr>
          <a:xfrm>
            <a:off x="3549650" y="1417638"/>
            <a:ext cx="2044700" cy="1778000"/>
          </a:xfrm>
          <a:prstGeom prst="rect">
            <a:avLst/>
          </a:prstGeom>
        </p:spPr>
      </p:pic>
      <p:sp>
        <p:nvSpPr>
          <p:cNvPr id="4" name="TextBox 3"/>
          <p:cNvSpPr txBox="1"/>
          <p:nvPr/>
        </p:nvSpPr>
        <p:spPr>
          <a:xfrm>
            <a:off x="1676400" y="3581400"/>
            <a:ext cx="6101961" cy="1384995"/>
          </a:xfrm>
          <a:prstGeom prst="rect">
            <a:avLst/>
          </a:prstGeom>
          <a:noFill/>
        </p:spPr>
        <p:txBody>
          <a:bodyPr wrap="square" rtlCol="0">
            <a:spAutoFit/>
          </a:bodyPr>
          <a:lstStyle/>
          <a:p>
            <a:r>
              <a:rPr lang="en-US" sz="2800" dirty="0" smtClean="0"/>
              <a:t>Laws To Tax, fn 213:  </a:t>
            </a:r>
            <a:r>
              <a:rPr lang="en-US" sz="2800" b="1" dirty="0" smtClean="0"/>
              <a:t>Statutory </a:t>
            </a:r>
            <a:r>
              <a:rPr lang="en-US" sz="2800" dirty="0" smtClean="0"/>
              <a:t>pain levels: “chronic,” “severe,” “severe chronic,” “debilitating,” and “intractable”</a:t>
            </a:r>
            <a:endParaRPr lang="en-US" sz="2800" dirty="0"/>
          </a:p>
        </p:txBody>
      </p:sp>
      <p:sp>
        <p:nvSpPr>
          <p:cNvPr id="5" name="Footer Placeholder 4"/>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smtClean="0"/>
              <a:t>Argument against medical tax break -- affordability</a:t>
            </a:r>
            <a:br>
              <a:rPr lang="en-US" sz="2800" dirty="0" smtClean="0"/>
            </a:br>
            <a:endParaRPr lang="en-US" sz="2800" dirty="0"/>
          </a:p>
        </p:txBody>
      </p:sp>
      <p:pic>
        <p:nvPicPr>
          <p:cNvPr id="4" name="Picture 3"/>
          <p:cNvPicPr>
            <a:picLocks noChangeAspect="1"/>
          </p:cNvPicPr>
          <p:nvPr/>
        </p:nvPicPr>
        <p:blipFill>
          <a:blip r:embed="rId3"/>
          <a:stretch>
            <a:fillRect/>
          </a:stretch>
        </p:blipFill>
        <p:spPr>
          <a:xfrm>
            <a:off x="1066800" y="1219200"/>
            <a:ext cx="6642100" cy="4424236"/>
          </a:xfrm>
          <a:prstGeom prst="rect">
            <a:avLst/>
          </a:prstGeom>
        </p:spPr>
      </p:pic>
      <p:sp>
        <p:nvSpPr>
          <p:cNvPr id="5" name="TextBox 4"/>
          <p:cNvSpPr txBox="1"/>
          <p:nvPr/>
        </p:nvSpPr>
        <p:spPr>
          <a:xfrm>
            <a:off x="2819400" y="5643436"/>
            <a:ext cx="2869095" cy="861774"/>
          </a:xfrm>
          <a:prstGeom prst="rect">
            <a:avLst/>
          </a:prstGeom>
          <a:noFill/>
        </p:spPr>
        <p:txBody>
          <a:bodyPr wrap="none" rtlCol="0">
            <a:spAutoFit/>
          </a:bodyPr>
          <a:lstStyle/>
          <a:p>
            <a:r>
              <a:rPr lang="en-US" sz="3200" dirty="0" smtClean="0"/>
              <a:t>And license fees</a:t>
            </a:r>
          </a:p>
          <a:p>
            <a:endParaRPr lang="en-US" dirty="0"/>
          </a:p>
        </p:txBody>
      </p:sp>
      <p:sp>
        <p:nvSpPr>
          <p:cNvPr id="6" name="Footer Placeholder 5"/>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3"/>
          <p:cNvSpPr/>
          <p:nvPr/>
        </p:nvSpPr>
        <p:spPr>
          <a:xfrm>
            <a:off x="1371600" y="1184830"/>
            <a:ext cx="5984356" cy="523220"/>
          </a:xfrm>
          <a:prstGeom prst="rect">
            <a:avLst/>
          </a:prstGeom>
        </p:spPr>
        <p:txBody>
          <a:bodyPr wrap="none">
            <a:spAutoFit/>
          </a:bodyPr>
          <a:lstStyle/>
          <a:p>
            <a:r>
              <a:rPr lang="en-US" sz="2800" dirty="0" smtClean="0"/>
              <a:t>General price decrease with legalization</a:t>
            </a:r>
          </a:p>
        </p:txBody>
      </p:sp>
      <p:sp>
        <p:nvSpPr>
          <p:cNvPr id="5" name="Rectangle 4"/>
          <p:cNvSpPr/>
          <p:nvPr/>
        </p:nvSpPr>
        <p:spPr>
          <a:xfrm>
            <a:off x="2362200" y="545068"/>
            <a:ext cx="4917069" cy="369332"/>
          </a:xfrm>
          <a:prstGeom prst="rect">
            <a:avLst/>
          </a:prstGeom>
        </p:spPr>
        <p:txBody>
          <a:bodyPr wrap="none">
            <a:spAutoFit/>
          </a:bodyPr>
          <a:lstStyle/>
          <a:p>
            <a:r>
              <a:rPr lang="en-US" dirty="0" smtClean="0"/>
              <a:t>Argument against medical tax break -- affordability</a:t>
            </a:r>
            <a:endParaRPr lang="en-US" dirty="0"/>
          </a:p>
        </p:txBody>
      </p:sp>
      <p:sp>
        <p:nvSpPr>
          <p:cNvPr id="6" name="Title 5"/>
          <p:cNvSpPr>
            <a:spLocks noGrp="1"/>
          </p:cNvSpPr>
          <p:nvPr>
            <p:ph type="title"/>
          </p:nvPr>
        </p:nvSpPr>
        <p:spPr>
          <a:xfrm>
            <a:off x="457200" y="545068"/>
            <a:ext cx="8229600" cy="639762"/>
          </a:xfrm>
        </p:spPr>
        <p:txBody>
          <a:bodyPr>
            <a:normAutofit fontScale="90000"/>
          </a:bodyPr>
          <a:lstStyle/>
          <a:p>
            <a:r>
              <a:rPr lang="en-US" sz="1800" dirty="0" smtClean="0">
                <a:latin typeface="+mn-lt"/>
                <a:ea typeface="+mn-ea"/>
                <a:cs typeface="+mn-cs"/>
              </a:rPr>
              <a:t/>
            </a:r>
            <a:br>
              <a:rPr lang="en-US" sz="1800" dirty="0" smtClean="0">
                <a:latin typeface="+mn-lt"/>
                <a:ea typeface="+mn-ea"/>
                <a:cs typeface="+mn-cs"/>
              </a:rPr>
            </a:br>
            <a:endParaRPr lang="en-US" sz="1800" dirty="0" smtClean="0">
              <a:latin typeface="+mn-lt"/>
              <a:ea typeface="+mn-ea"/>
              <a:cs typeface="+mn-cs"/>
            </a:endParaRPr>
          </a:p>
        </p:txBody>
      </p:sp>
      <p:pic>
        <p:nvPicPr>
          <p:cNvPr id="7" name="Picture 6"/>
          <p:cNvPicPr>
            <a:picLocks noChangeAspect="1"/>
          </p:cNvPicPr>
          <p:nvPr/>
        </p:nvPicPr>
        <p:blipFill>
          <a:blip r:embed="rId3"/>
          <a:stretch>
            <a:fillRect/>
          </a:stretch>
        </p:blipFill>
        <p:spPr>
          <a:xfrm>
            <a:off x="3073400" y="1828799"/>
            <a:ext cx="4282556" cy="4572899"/>
          </a:xfrm>
          <a:prstGeom prst="rect">
            <a:avLst/>
          </a:prstGeom>
        </p:spPr>
      </p:pic>
      <p:sp>
        <p:nvSpPr>
          <p:cNvPr id="8" name="Footer Placeholder 7"/>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Argument against medical tax break -- </a:t>
            </a:r>
            <a:br>
              <a:rPr lang="en-US" dirty="0" smtClean="0"/>
            </a:br>
            <a:r>
              <a:rPr lang="en-US" dirty="0" smtClean="0"/>
              <a:t>Self-Victimization</a:t>
            </a:r>
            <a:endParaRPr lang="en-US" dirty="0"/>
          </a:p>
        </p:txBody>
      </p:sp>
      <p:sp>
        <p:nvSpPr>
          <p:cNvPr id="3" name="Content Placeholder 2"/>
          <p:cNvSpPr>
            <a:spLocks noGrp="1"/>
          </p:cNvSpPr>
          <p:nvPr>
            <p:ph idx="1"/>
          </p:nvPr>
        </p:nvSpPr>
        <p:spPr/>
        <p:txBody>
          <a:bodyPr/>
          <a:lstStyle/>
          <a:p>
            <a:endParaRPr lang="en-US" dirty="0"/>
          </a:p>
        </p:txBody>
      </p:sp>
      <p:pic>
        <p:nvPicPr>
          <p:cNvPr id="5" name="Picture 4"/>
          <p:cNvPicPr>
            <a:picLocks noChangeAspect="1"/>
          </p:cNvPicPr>
          <p:nvPr/>
        </p:nvPicPr>
        <p:blipFill>
          <a:blip r:embed="rId3"/>
          <a:stretch>
            <a:fillRect/>
          </a:stretch>
        </p:blipFill>
        <p:spPr>
          <a:xfrm>
            <a:off x="838200" y="1417638"/>
            <a:ext cx="7162800" cy="4525962"/>
          </a:xfrm>
          <a:prstGeom prst="rect">
            <a:avLst/>
          </a:prstGeom>
        </p:spPr>
      </p:pic>
      <p:sp>
        <p:nvSpPr>
          <p:cNvPr id="6" name="Footer Placeholder 5"/>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74800" y="685800"/>
            <a:ext cx="5994400" cy="4686300"/>
          </a:xfrm>
          <a:prstGeom prst="rect">
            <a:avLst/>
          </a:prstGeom>
        </p:spPr>
      </p:pic>
      <p:sp>
        <p:nvSpPr>
          <p:cNvPr id="3" name="Footer Placeholder 2"/>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Small business rules	</a:t>
            </a:r>
            <a:endParaRPr lang="en-US" dirty="0"/>
          </a:p>
        </p:txBody>
      </p:sp>
      <p:sp>
        <p:nvSpPr>
          <p:cNvPr id="3" name="Content Placeholder 2"/>
          <p:cNvSpPr>
            <a:spLocks noGrp="1"/>
          </p:cNvSpPr>
          <p:nvPr>
            <p:ph idx="1"/>
          </p:nvPr>
        </p:nvSpPr>
        <p:spPr/>
        <p:txBody>
          <a:bodyPr/>
          <a:lstStyle/>
          <a:p>
            <a:r>
              <a:rPr lang="en-US" dirty="0" smtClean="0"/>
              <a:t>Humboldt County, CA, proposal for canopy – under 600 feet, no tax; 600 and over: $1 per foot.</a:t>
            </a:r>
          </a:p>
          <a:p>
            <a:r>
              <a:rPr lang="en-US" dirty="0" smtClean="0"/>
              <a:t>California proposal:  first 500 pounds at a lower rate (?)</a:t>
            </a:r>
          </a:p>
          <a:p>
            <a:r>
              <a:rPr lang="en-US" dirty="0" smtClean="0"/>
              <a:t>Another </a:t>
            </a:r>
            <a:r>
              <a:rPr lang="en-US" dirty="0" smtClean="0"/>
              <a:t>California proposal:</a:t>
            </a:r>
            <a:r>
              <a:rPr lang="en-US" dirty="0" smtClean="0"/>
              <a:t> lower per-gram rate for small farms (creates cliff).</a:t>
            </a:r>
          </a:p>
          <a:p>
            <a:endParaRPr lang="en-US" dirty="0" smtClean="0"/>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Duke 27 October 2015 Oglesby Barnes</a:t>
            </a:r>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838200" y="1905000"/>
            <a:ext cx="7315200" cy="1397000"/>
          </a:xfrm>
          <a:prstGeom prst="rect">
            <a:avLst/>
          </a:prstGeom>
        </p:spPr>
      </p:pic>
      <p:sp>
        <p:nvSpPr>
          <p:cNvPr id="3" name="Rectangle 2"/>
          <p:cNvSpPr/>
          <p:nvPr/>
        </p:nvSpPr>
        <p:spPr>
          <a:xfrm>
            <a:off x="1981200" y="762000"/>
            <a:ext cx="4572000" cy="830997"/>
          </a:xfrm>
          <a:prstGeom prst="rect">
            <a:avLst/>
          </a:prstGeom>
        </p:spPr>
        <p:txBody>
          <a:bodyPr>
            <a:spAutoFit/>
          </a:bodyPr>
          <a:lstStyle/>
          <a:p>
            <a:r>
              <a:rPr lang="en-US" sz="2400" dirty="0" smtClean="0"/>
              <a:t>Section 9.04.136 of the Berkeley CA Municipal Code</a:t>
            </a:r>
            <a:endParaRPr lang="en-US" sz="2400" dirty="0"/>
          </a:p>
        </p:txBody>
      </p:sp>
      <p:sp>
        <p:nvSpPr>
          <p:cNvPr id="4" name="Footer Placeholder 3"/>
          <p:cNvSpPr>
            <a:spLocks noGrp="1"/>
          </p:cNvSpPr>
          <p:nvPr>
            <p:ph type="ftr" sz="quarter" idx="11"/>
          </p:nvPr>
        </p:nvSpPr>
        <p:spPr/>
        <p:txBody>
          <a:bodyPr/>
          <a:lstStyle/>
          <a:p>
            <a:r>
              <a:rPr lang="en-US" smtClean="0"/>
              <a:t>Duke 27 October 2015 Oglesby Barnes</a:t>
            </a:r>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smtClean="0"/>
              <a:t>Homegrown exception?</a:t>
            </a:r>
            <a:endParaRPr lang="en-US" dirty="0"/>
          </a:p>
        </p:txBody>
      </p:sp>
      <p:pic>
        <p:nvPicPr>
          <p:cNvPr id="4" name="Picture 3"/>
          <p:cNvPicPr>
            <a:picLocks noChangeAspect="1"/>
          </p:cNvPicPr>
          <p:nvPr/>
        </p:nvPicPr>
        <p:blipFill>
          <a:blip r:embed="rId3"/>
          <a:stretch>
            <a:fillRect/>
          </a:stretch>
        </p:blipFill>
        <p:spPr>
          <a:xfrm>
            <a:off x="4191000" y="1904999"/>
            <a:ext cx="3111500" cy="3060700"/>
          </a:xfrm>
          <a:prstGeom prst="rect">
            <a:avLst/>
          </a:prstGeom>
        </p:spPr>
      </p:pic>
      <p:pic>
        <p:nvPicPr>
          <p:cNvPr id="6" name="Picture 5"/>
          <p:cNvPicPr>
            <a:picLocks noChangeAspect="1"/>
          </p:cNvPicPr>
          <p:nvPr/>
        </p:nvPicPr>
        <p:blipFill>
          <a:blip r:embed="rId4"/>
          <a:stretch>
            <a:fillRect/>
          </a:stretch>
        </p:blipFill>
        <p:spPr>
          <a:xfrm>
            <a:off x="457200" y="1904999"/>
            <a:ext cx="3276600" cy="2984419"/>
          </a:xfrm>
          <a:prstGeom prst="rect">
            <a:avLst/>
          </a:prstGeom>
        </p:spPr>
      </p:pic>
      <p:sp>
        <p:nvSpPr>
          <p:cNvPr id="7" name="TextBox 6"/>
          <p:cNvSpPr txBox="1"/>
          <p:nvPr/>
        </p:nvSpPr>
        <p:spPr>
          <a:xfrm>
            <a:off x="4572000" y="5334000"/>
            <a:ext cx="2323923" cy="461665"/>
          </a:xfrm>
          <a:prstGeom prst="rect">
            <a:avLst/>
          </a:prstGeom>
          <a:noFill/>
        </p:spPr>
        <p:txBody>
          <a:bodyPr wrap="none" rtlCol="0">
            <a:spAutoFit/>
          </a:bodyPr>
          <a:lstStyle/>
          <a:p>
            <a:r>
              <a:rPr lang="en-US" sz="2400" dirty="0" smtClean="0"/>
              <a:t>CO: yes;  WA: no.</a:t>
            </a:r>
            <a:endParaRPr lang="en-US" sz="2400" dirty="0"/>
          </a:p>
        </p:txBody>
      </p:sp>
      <p:sp>
        <p:nvSpPr>
          <p:cNvPr id="8" name="Footer Placeholder 7"/>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Monopolies	</a:t>
            </a:r>
            <a:endParaRPr lang="en-US" dirty="0"/>
          </a:p>
        </p:txBody>
      </p:sp>
      <p:sp>
        <p:nvSpPr>
          <p:cNvPr id="3" name="Footer Placeholder 2"/>
          <p:cNvSpPr>
            <a:spLocks noGrp="1"/>
          </p:cNvSpPr>
          <p:nvPr>
            <p:ph type="ftr" sz="quarter" idx="11"/>
          </p:nvPr>
        </p:nvSpPr>
        <p:spPr/>
        <p:txBody>
          <a:bodyPr/>
          <a:lstStyle/>
          <a:p>
            <a:r>
              <a:rPr lang="en-US" smtClean="0"/>
              <a:t>Duke 27 October 2015 Oglesby Barnes</a:t>
            </a:r>
            <a:endParaRPr lang="en-US"/>
          </a:p>
        </p:txBody>
      </p:sp>
      <p:sp>
        <p:nvSpPr>
          <p:cNvPr id="11" name="Subtitle 10"/>
          <p:cNvSpPr>
            <a:spLocks noGrp="1"/>
          </p:cNvSpPr>
          <p:nvPr>
            <p:ph type="subTitle" idx="4294967295"/>
          </p:nvPr>
        </p:nvSpPr>
        <p:spPr>
          <a:xfrm>
            <a:off x="0" y="1774825"/>
            <a:ext cx="8153400" cy="1752600"/>
          </a:xfrm>
        </p:spPr>
        <p:txBody>
          <a:bodyPr>
            <a:normAutofit/>
          </a:bodyPr>
          <a:lstStyle/>
          <a:p>
            <a:r>
              <a:rPr lang="en-US" sz="4400" dirty="0" smtClean="0">
                <a:solidFill>
                  <a:schemeClr val="tx1"/>
                </a:solidFill>
                <a:latin typeface="+mj-lt"/>
                <a:ea typeface="+mj-ea"/>
                <a:cs typeface="+mj-cs"/>
              </a:rPr>
              <a:t>North Bonneville, Washington</a:t>
            </a:r>
          </a:p>
          <a:p>
            <a:r>
              <a:rPr lang="en-US" sz="4400" dirty="0" smtClean="0">
                <a:latin typeface="+mj-lt"/>
                <a:ea typeface="+mj-ea"/>
                <a:cs typeface="+mj-cs"/>
              </a:rPr>
              <a:t>Louisiana State University </a:t>
            </a:r>
            <a:endParaRPr lang="en-US" sz="4400" dirty="0" smtClean="0">
              <a:solidFill>
                <a:schemeClr val="tx1"/>
              </a:solidFill>
              <a:latin typeface="+mj-lt"/>
              <a:ea typeface="+mj-ea"/>
              <a:cs typeface="+mj-cs"/>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981200" y="1623927"/>
            <a:ext cx="4876800" cy="4395873"/>
          </a:xfrm>
          <a:prstGeom prst="rect">
            <a:avLst/>
          </a:prstGeom>
        </p:spPr>
      </p:pic>
      <p:sp>
        <p:nvSpPr>
          <p:cNvPr id="3" name="TextBox 2"/>
          <p:cNvSpPr txBox="1"/>
          <p:nvPr/>
        </p:nvSpPr>
        <p:spPr>
          <a:xfrm>
            <a:off x="3657600" y="4191000"/>
            <a:ext cx="1313180" cy="369332"/>
          </a:xfrm>
          <a:prstGeom prst="rect">
            <a:avLst/>
          </a:prstGeom>
          <a:noFill/>
        </p:spPr>
        <p:txBody>
          <a:bodyPr wrap="none" rtlCol="0">
            <a:spAutoFit/>
          </a:bodyPr>
          <a:lstStyle/>
          <a:p>
            <a:r>
              <a:rPr lang="en-US" dirty="0" smtClean="0">
                <a:solidFill>
                  <a:schemeClr val="bg2"/>
                </a:solidFill>
              </a:rPr>
              <a:t>Choke point</a:t>
            </a:r>
            <a:endParaRPr lang="en-US" dirty="0">
              <a:solidFill>
                <a:schemeClr val="bg2"/>
              </a:solidFill>
            </a:endParaRPr>
          </a:p>
        </p:txBody>
      </p:sp>
      <p:sp>
        <p:nvSpPr>
          <p:cNvPr id="5" name="Title 4"/>
          <p:cNvSpPr>
            <a:spLocks noGrp="1"/>
          </p:cNvSpPr>
          <p:nvPr>
            <p:ph type="title"/>
          </p:nvPr>
        </p:nvSpPr>
        <p:spPr/>
        <p:txBody>
          <a:bodyPr/>
          <a:lstStyle/>
          <a:p>
            <a:r>
              <a:rPr lang="en-US" dirty="0" err="1" smtClean="0"/>
              <a:t>Colletion</a:t>
            </a:r>
            <a:r>
              <a:rPr lang="en-US" dirty="0" smtClean="0"/>
              <a:t> point</a:t>
            </a:r>
            <a:endParaRPr lang="en-US" dirty="0"/>
          </a:p>
        </p:txBody>
      </p:sp>
      <p:sp>
        <p:nvSpPr>
          <p:cNvPr id="4" name="Footer Placeholder 3"/>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127250" y="1860550"/>
            <a:ext cx="4889500" cy="3136900"/>
          </a:xfrm>
          <a:prstGeom prst="rect">
            <a:avLst/>
          </a:prstGeom>
        </p:spPr>
      </p:pic>
      <p:sp>
        <p:nvSpPr>
          <p:cNvPr id="3" name="Footer Placeholder 2"/>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Who writes the rules?</a:t>
            </a:r>
            <a:endParaRPr lang="en-US" dirty="0"/>
          </a:p>
        </p:txBody>
      </p:sp>
      <p:sp>
        <p:nvSpPr>
          <p:cNvPr id="2" name="Footer Placeholder 1"/>
          <p:cNvSpPr>
            <a:spLocks noGrp="1"/>
          </p:cNvSpPr>
          <p:nvPr>
            <p:ph type="ftr" sz="quarter" idx="11"/>
          </p:nvPr>
        </p:nvSpPr>
        <p:spPr/>
        <p:txBody>
          <a:bodyPr/>
          <a:lstStyle/>
          <a:p>
            <a:r>
              <a:rPr lang="en-US" smtClean="0"/>
              <a:t>Duke 27 October 2015 Oglesby Barnes</a:t>
            </a:r>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98450" y="571500"/>
            <a:ext cx="8547100" cy="5715000"/>
          </a:xfrm>
          <a:prstGeom prst="rect">
            <a:avLst/>
          </a:prstGeom>
        </p:spPr>
      </p:pic>
      <p:sp>
        <p:nvSpPr>
          <p:cNvPr id="4" name="Footer Placeholder 3"/>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smtClean="0"/>
              <a:t>Marijuana activists?</a:t>
            </a:r>
            <a:endParaRPr lang="en-US" dirty="0"/>
          </a:p>
        </p:txBody>
      </p:sp>
      <p:pic>
        <p:nvPicPr>
          <p:cNvPr id="4" name="Picture 3"/>
          <p:cNvPicPr>
            <a:picLocks noChangeAspect="1"/>
          </p:cNvPicPr>
          <p:nvPr/>
        </p:nvPicPr>
        <p:blipFill>
          <a:blip r:embed="rId2"/>
          <a:stretch>
            <a:fillRect/>
          </a:stretch>
        </p:blipFill>
        <p:spPr>
          <a:xfrm>
            <a:off x="1295400" y="1600200"/>
            <a:ext cx="6477000" cy="4889500"/>
          </a:xfrm>
          <a:prstGeom prst="rect">
            <a:avLst/>
          </a:prstGeom>
        </p:spPr>
      </p:pic>
      <p:sp>
        <p:nvSpPr>
          <p:cNvPr id="5" name="Footer Placeholder 4"/>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smtClean="0"/>
              <a:t>So far, funded by</a:t>
            </a:r>
            <a:endParaRPr lang="en-US" dirty="0"/>
          </a:p>
        </p:txBody>
      </p:sp>
      <p:sp>
        <p:nvSpPr>
          <p:cNvPr id="3" name="Content Placeholder 2"/>
          <p:cNvSpPr>
            <a:spLocks noGrp="1"/>
          </p:cNvSpPr>
          <p:nvPr>
            <p:ph idx="4294967295"/>
          </p:nvPr>
        </p:nvSpPr>
        <p:spPr>
          <a:xfrm>
            <a:off x="0" y="1417638"/>
            <a:ext cx="8229600" cy="4708525"/>
          </a:xfrm>
        </p:spPr>
        <p:txBody>
          <a:bodyPr/>
          <a:lstStyle/>
          <a:p>
            <a:r>
              <a:rPr lang="en-US" dirty="0" smtClean="0"/>
              <a:t>Billionaires paying for signature collection</a:t>
            </a:r>
          </a:p>
          <a:p>
            <a:endParaRPr lang="en-US" dirty="0"/>
          </a:p>
        </p:txBody>
      </p:sp>
      <p:pic>
        <p:nvPicPr>
          <p:cNvPr id="4" name="Picture 3"/>
          <p:cNvPicPr>
            <a:picLocks noChangeAspect="1"/>
          </p:cNvPicPr>
          <p:nvPr/>
        </p:nvPicPr>
        <p:blipFill>
          <a:blip r:embed="rId2"/>
          <a:stretch>
            <a:fillRect/>
          </a:stretch>
        </p:blipFill>
        <p:spPr>
          <a:xfrm>
            <a:off x="1524000" y="2133600"/>
            <a:ext cx="2760760" cy="3479800"/>
          </a:xfrm>
          <a:prstGeom prst="rect">
            <a:avLst/>
          </a:prstGeom>
        </p:spPr>
      </p:pic>
      <p:pic>
        <p:nvPicPr>
          <p:cNvPr id="5" name="Picture 4"/>
          <p:cNvPicPr>
            <a:picLocks noChangeAspect="1"/>
          </p:cNvPicPr>
          <p:nvPr/>
        </p:nvPicPr>
        <p:blipFill>
          <a:blip r:embed="rId3"/>
          <a:stretch>
            <a:fillRect/>
          </a:stretch>
        </p:blipFill>
        <p:spPr>
          <a:xfrm>
            <a:off x="5715000" y="2133600"/>
            <a:ext cx="2616200" cy="3429000"/>
          </a:xfrm>
          <a:prstGeom prst="rect">
            <a:avLst/>
          </a:prstGeom>
        </p:spPr>
      </p:pic>
      <p:sp>
        <p:nvSpPr>
          <p:cNvPr id="6" name="Footer Placeholder 5"/>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Revenue </a:t>
            </a:r>
            <a:endParaRPr lang="en-US" dirty="0"/>
          </a:p>
        </p:txBody>
      </p:sp>
      <p:pic>
        <p:nvPicPr>
          <p:cNvPr id="4" name="Picture 3"/>
          <p:cNvPicPr>
            <a:picLocks noChangeAspect="1"/>
          </p:cNvPicPr>
          <p:nvPr/>
        </p:nvPicPr>
        <p:blipFill>
          <a:blip r:embed="rId2"/>
          <a:stretch>
            <a:fillRect/>
          </a:stretch>
        </p:blipFill>
        <p:spPr>
          <a:xfrm>
            <a:off x="800100" y="1417638"/>
            <a:ext cx="7543800" cy="1917700"/>
          </a:xfrm>
          <a:prstGeom prst="rect">
            <a:avLst/>
          </a:prstGeom>
        </p:spPr>
      </p:pic>
      <p:sp>
        <p:nvSpPr>
          <p:cNvPr id="5" name="Rectangle 4"/>
          <p:cNvSpPr/>
          <p:nvPr/>
        </p:nvSpPr>
        <p:spPr>
          <a:xfrm>
            <a:off x="2286000" y="3724870"/>
            <a:ext cx="4572000" cy="923330"/>
          </a:xfrm>
          <a:prstGeom prst="rect">
            <a:avLst/>
          </a:prstGeom>
        </p:spPr>
        <p:txBody>
          <a:bodyPr>
            <a:spAutoFit/>
          </a:bodyPr>
          <a:lstStyle/>
          <a:p>
            <a:r>
              <a:rPr lang="en-US" dirty="0" smtClean="0">
                <a:hlinkClick r:id="rId3"/>
              </a:rPr>
              <a:t>http://www.huffingtonpost.com/2013/04/20/marijuana-per-ounce-price_n_3094520.html</a:t>
            </a:r>
            <a:endParaRPr lang="en-US" dirty="0" smtClean="0"/>
          </a:p>
          <a:p>
            <a:endParaRPr lang="en-US" dirty="0"/>
          </a:p>
        </p:txBody>
      </p:sp>
      <p:sp>
        <p:nvSpPr>
          <p:cNvPr id="6" name="Footer Placeholder 5"/>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dirty="0" smtClean="0"/>
              <a:t>$79.92 - $0.62 = $99.30/oz.</a:t>
            </a:r>
            <a:endParaRPr lang="en-US" dirty="0"/>
          </a:p>
        </p:txBody>
      </p:sp>
      <p:pic>
        <p:nvPicPr>
          <p:cNvPr id="5" name="Picture 4"/>
          <p:cNvPicPr>
            <a:picLocks noChangeAspect="1"/>
          </p:cNvPicPr>
          <p:nvPr/>
        </p:nvPicPr>
        <p:blipFill>
          <a:blip r:embed="rId2"/>
          <a:stretch>
            <a:fillRect/>
          </a:stretch>
        </p:blipFill>
        <p:spPr>
          <a:xfrm>
            <a:off x="914400" y="1813002"/>
            <a:ext cx="6985000" cy="4003598"/>
          </a:xfrm>
          <a:prstGeom prst="rect">
            <a:avLst/>
          </a:prstGeom>
        </p:spPr>
      </p:pic>
      <p:sp>
        <p:nvSpPr>
          <p:cNvPr id="4" name="Footer Placeholder 3"/>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593850" y="914400"/>
            <a:ext cx="5956300" cy="4114800"/>
          </a:xfrm>
          <a:prstGeom prst="rect">
            <a:avLst/>
          </a:prstGeom>
        </p:spPr>
      </p:pic>
      <p:sp>
        <p:nvSpPr>
          <p:cNvPr id="3" name="Footer Placeholder 2"/>
          <p:cNvSpPr>
            <a:spLocks noGrp="1"/>
          </p:cNvSpPr>
          <p:nvPr>
            <p:ph type="ftr" sz="quarter" idx="11"/>
          </p:nvPr>
        </p:nvSpPr>
        <p:spPr/>
        <p:txBody>
          <a:bodyPr/>
          <a:lstStyle/>
          <a:p>
            <a:r>
              <a:rPr lang="en-US" smtClean="0"/>
              <a:t>Duke 27 October 2015 Oglesby Barnes</a:t>
            </a:r>
            <a:endParaRPr lang="en-US"/>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Progressivity</a:t>
            </a:r>
            <a:endParaRPr lang="en-US" dirty="0"/>
          </a:p>
        </p:txBody>
      </p:sp>
      <p:sp>
        <p:nvSpPr>
          <p:cNvPr id="3" name="Rectangle 2"/>
          <p:cNvSpPr/>
          <p:nvPr/>
        </p:nvSpPr>
        <p:spPr>
          <a:xfrm>
            <a:off x="1371600" y="1417639"/>
            <a:ext cx="6781800" cy="3539430"/>
          </a:xfrm>
          <a:prstGeom prst="rect">
            <a:avLst/>
          </a:prstGeom>
        </p:spPr>
        <p:txBody>
          <a:bodyPr wrap="square">
            <a:spAutoFit/>
          </a:bodyPr>
          <a:lstStyle/>
          <a:p>
            <a:pPr>
              <a:buFont typeface="Arial"/>
              <a:buChar char="•"/>
            </a:pPr>
            <a:r>
              <a:rPr lang="en-US" sz="3200" dirty="0" smtClean="0"/>
              <a:t>“Using cellular phones, the police can now tap into official tax records, which in Finland are open to the public, and learn within seconds a driver's reported income and the corresponding traffic fine.” http://online.wsj.com/article/SB978398058976592586.html</a:t>
            </a:r>
          </a:p>
        </p:txBody>
      </p:sp>
      <p:sp>
        <p:nvSpPr>
          <p:cNvPr id="4" name="Footer Placeholder 3"/>
          <p:cNvSpPr>
            <a:spLocks noGrp="1"/>
          </p:cNvSpPr>
          <p:nvPr>
            <p:ph type="ftr" sz="quarter" idx="11"/>
          </p:nvPr>
        </p:nvSpPr>
        <p:spPr/>
        <p:txBody>
          <a:bodyPr/>
          <a:lstStyle/>
          <a:p>
            <a:r>
              <a:rPr lang="en-US" smtClean="0"/>
              <a:t>Duke 27 October 2015 Oglesby Barnes</a:t>
            </a: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57555</TotalTime>
  <Words>3093</Words>
  <Application>Microsoft Macintosh PowerPoint</Application>
  <PresentationFormat>On-screen Show (4:3)</PresentationFormat>
  <Paragraphs>526</Paragraphs>
  <Slides>89</Slides>
  <Notes>33</Notes>
  <HiddenSlides>0</HiddenSlides>
  <MMClips>0</MMClips>
  <ScaleCrop>false</ScaleCrop>
  <HeadingPairs>
    <vt:vector size="4" baseType="variant">
      <vt:variant>
        <vt:lpstr>Design Template</vt:lpstr>
      </vt:variant>
      <vt:variant>
        <vt:i4>1</vt:i4>
      </vt:variant>
      <vt:variant>
        <vt:lpstr>Slide Titles</vt:lpstr>
      </vt:variant>
      <vt:variant>
        <vt:i4>89</vt:i4>
      </vt:variant>
    </vt:vector>
  </HeadingPairs>
  <TitlesOfParts>
    <vt:vector size="90" baseType="lpstr">
      <vt:lpstr>Office Theme</vt:lpstr>
      <vt:lpstr>  Excise Taxes, Including Cannabis   </vt:lpstr>
      <vt:lpstr>Singling out goods and services 4 Rationales </vt:lpstr>
      <vt:lpstr>Better than income or sales? </vt:lpstr>
      <vt:lpstr> Problems with excise taxes </vt:lpstr>
      <vt:lpstr>Excise Design </vt:lpstr>
      <vt:lpstr>History:  From primitive to sophisticated</vt:lpstr>
      <vt:lpstr>History: Tavern licenses</vt:lpstr>
      <vt:lpstr>History: Customs duties</vt:lpstr>
      <vt:lpstr>History: Proxies for alcohol</vt:lpstr>
      <vt:lpstr>Base: Alcohol excise: Volume or price?  </vt:lpstr>
      <vt:lpstr>Base in the USA: 1791 Whisky  </vt:lpstr>
      <vt:lpstr>Federal taxes 2015</vt:lpstr>
      <vt:lpstr>Wine – Potency by Steps or Cliffs</vt:lpstr>
      <vt:lpstr>How much: rates in history</vt:lpstr>
      <vt:lpstr>How much: Recent Federal liquor tax rate per proof gallon</vt:lpstr>
      <vt:lpstr>Federal liquor tax -- potency</vt:lpstr>
      <vt:lpstr>Unindexed</vt:lpstr>
      <vt:lpstr>Slide 18</vt:lpstr>
      <vt:lpstr>How much: Junior Johnson’s heyday</vt:lpstr>
      <vt:lpstr>From too much to not enough?</vt:lpstr>
      <vt:lpstr>Slide 21</vt:lpstr>
      <vt:lpstr>Slide 22</vt:lpstr>
      <vt:lpstr>Tax breaks: VA special interests</vt:lpstr>
      <vt:lpstr>Special tavern licenses</vt:lpstr>
      <vt:lpstr>Slide 25</vt:lpstr>
      <vt:lpstr>Now to cannabis </vt:lpstr>
      <vt:lpstr>Slide 27</vt:lpstr>
      <vt:lpstr>General Sales Taxes on Medical Marijuana</vt:lpstr>
      <vt:lpstr>All electricity usage over 600% of Baseline – general Arcata CA tax</vt:lpstr>
      <vt:lpstr>Slide 30</vt:lpstr>
      <vt:lpstr>Slide 31</vt:lpstr>
      <vt:lpstr>Slide 32</vt:lpstr>
      <vt:lpstr>Taxing cannabis by name </vt:lpstr>
      <vt:lpstr>Base: Correlation with intoxication</vt:lpstr>
      <vt:lpstr>Advantages of price base</vt:lpstr>
      <vt:lpstr>Price base problems  </vt:lpstr>
      <vt:lpstr>Why not weight?</vt:lpstr>
      <vt:lpstr>Why not potency?</vt:lpstr>
      <vt:lpstr>Why not potency?</vt:lpstr>
      <vt:lpstr>Slide 40</vt:lpstr>
      <vt:lpstr>Why not potency?</vt:lpstr>
      <vt:lpstr>Slide 42</vt:lpstr>
      <vt:lpstr>Fungible concentrate – Use potency?</vt:lpstr>
      <vt:lpstr>“So high that the user passes out” – sfweekly.com</vt:lpstr>
      <vt:lpstr>From theory to practice</vt:lpstr>
      <vt:lpstr>World’s first marijuana tax</vt:lpstr>
      <vt:lpstr>Nov. 2010 California Price-Based Taxes</vt:lpstr>
      <vt:lpstr>2010 CA medical:  Non-price tax bases</vt:lpstr>
      <vt:lpstr>California canopy tax bases</vt:lpstr>
      <vt:lpstr>Google Earth Garberville, California </vt:lpstr>
      <vt:lpstr>Slide 51</vt:lpstr>
      <vt:lpstr>Slide 52</vt:lpstr>
      <vt:lpstr>Mendocino:  $50 per plant</vt:lpstr>
      <vt:lpstr>Colorado </vt:lpstr>
      <vt:lpstr>Bud (flowers) v. Trim (leaves)</vt:lpstr>
      <vt:lpstr>Washington State passed – 3 x 25%</vt:lpstr>
      <vt:lpstr>WA tax </vt:lpstr>
      <vt:lpstr>Oregon </vt:lpstr>
      <vt:lpstr>Alaska </vt:lpstr>
      <vt:lpstr>New York PROPOSAL </vt:lpstr>
      <vt:lpstr>Massachusetts PROPOSAL</vt:lpstr>
      <vt:lpstr>Indexing</vt:lpstr>
      <vt:lpstr>Special rules</vt:lpstr>
      <vt:lpstr>Slide 64</vt:lpstr>
      <vt:lpstr>Medical patients </vt:lpstr>
      <vt:lpstr>Issues: Special rules after legalization? </vt:lpstr>
      <vt:lpstr>Argument for tax break</vt:lpstr>
      <vt:lpstr>Arguments against tax break for medical</vt:lpstr>
      <vt:lpstr>Argument against medical tax break -- Revenue</vt:lpstr>
      <vt:lpstr>Argument against medical tax break --  Faking sickness</vt:lpstr>
      <vt:lpstr>Argument against medical tax break --  Administrability</vt:lpstr>
      <vt:lpstr>Argument against medical tax break -- affordability </vt:lpstr>
      <vt:lpstr> </vt:lpstr>
      <vt:lpstr>Argument against medical tax break --  Self-Victimization</vt:lpstr>
      <vt:lpstr>Slide 75</vt:lpstr>
      <vt:lpstr>Small business rules </vt:lpstr>
      <vt:lpstr>Slide 77</vt:lpstr>
      <vt:lpstr>Homegrown exception?</vt:lpstr>
      <vt:lpstr>Monopolies </vt:lpstr>
      <vt:lpstr>Colletion point</vt:lpstr>
      <vt:lpstr>Slide 81</vt:lpstr>
      <vt:lpstr>Who writes the rules?</vt:lpstr>
      <vt:lpstr>Slide 83</vt:lpstr>
      <vt:lpstr>Marijuana activists?</vt:lpstr>
      <vt:lpstr>So far, funded by</vt:lpstr>
      <vt:lpstr>Revenue </vt:lpstr>
      <vt:lpstr>$79.92 - $0.62 = $99.30/oz.</vt:lpstr>
      <vt:lpstr>Slide 88</vt:lpstr>
      <vt:lpstr>Progressivity</vt:lpstr>
    </vt:vector>
  </TitlesOfParts>
  <Company/>
  <LinksUpToDate>false</LinksUpToDate>
  <SharedDoc>false</SharedDoc>
  <HyperlinksChanged>false</HyperlinksChanged>
  <AppVersion>12.0256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Amsterdam </dc:title>
  <dc:creator>PAT OGLESBY</dc:creator>
  <cp:lastModifiedBy>Pat Oglesby</cp:lastModifiedBy>
  <cp:revision>250</cp:revision>
  <dcterms:created xsi:type="dcterms:W3CDTF">2015-10-25T17:07:10Z</dcterms:created>
  <dcterms:modified xsi:type="dcterms:W3CDTF">2015-10-27T22:19:53Z</dcterms:modified>
</cp:coreProperties>
</file>