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Override PartName="/ppt/slides/slide11.xml" ContentType="application/vnd.openxmlformats-officedocument.presentationml.slide+xml"/>
  <Default Extension="xml" ContentType="application/xml"/>
  <Override PartName="/ppt/slides/slide9.xml" ContentType="application/vnd.openxmlformats-officedocument.presentationml.slide+xml"/>
  <Default Extension="jpeg" ContentType="image/jpeg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theme/theme2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Override PartName="/ppt/slides/slide12.xml" ContentType="application/vnd.openxmlformats-officedocument.presentationml.slide+xml"/>
  <Default Extension="bin" ContentType="application/vnd.openxmlformats-officedocument.presentationml.printerSettings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handoutMasters/handoutMaster1.xml" ContentType="application/vnd.openxmlformats-officedocument.presentationml.handoutMaster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theme/theme3.xml" ContentType="application/vnd.openxmlformats-officedocument.theme+xml"/>
  <Override PartName="/ppt/notesMasters/notesMaster1.xml" ContentType="application/vnd.openxmlformats-officedocument.presentationml.notesMaster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  <Override PartName="/ppt/slides/slide13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66" r:id="rId2"/>
    <p:sldId id="256" r:id="rId3"/>
    <p:sldId id="257" r:id="rId4"/>
    <p:sldId id="258" r:id="rId5"/>
    <p:sldId id="259" r:id="rId6"/>
    <p:sldId id="260" r:id="rId7"/>
    <p:sldId id="261" r:id="rId8"/>
    <p:sldId id="268" r:id="rId9"/>
    <p:sldId id="263" r:id="rId10"/>
    <p:sldId id="262" r:id="rId11"/>
    <p:sldId id="264" r:id="rId12"/>
    <p:sldId id="265" r:id="rId13"/>
    <p:sldId id="267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 showOutlineIcons="0">
    <p:restoredLeft sz="15620"/>
    <p:restoredTop sz="94660"/>
  </p:normalViewPr>
  <p:slideViewPr>
    <p:cSldViewPr snapToObjects="1">
      <p:cViewPr varScale="1">
        <p:scale>
          <a:sx n="87" d="100"/>
          <a:sy n="87" d="100"/>
        </p:scale>
        <p:origin x="-1360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handoutMaster" Target="handoutMasters/handoutMaster1.xml"/><Relationship Id="rId17" Type="http://schemas.openxmlformats.org/officeDocument/2006/relationships/printerSettings" Target="printerSettings/printerSettings1.bin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5B05AB-7019-944C-9CB4-228767B50220}" type="datetimeFigureOut">
              <a:rPr lang="en-US" smtClean="0"/>
              <a:t>4/15/16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1AA9AF-F118-4F47-AAFD-3744AD581497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2BEEF1-6496-4F46-82A1-FB5A1CB82DCD}" type="datetimeFigureOut">
              <a:rPr lang="en-US" smtClean="0"/>
              <a:t>4/15/16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D64D56-B081-894C-ACEE-A6324D1AEC78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E9A14-CC99-794E-90FB-E18B91E5D463}" type="datetime1">
              <a:rPr lang="en-US" smtClean="0"/>
              <a:t>4/15/16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Pat Oglesby 18 April 2016 newrevenue.org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138AA-2AF1-2841-8860-BC3C2E321CC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C37AF-9FDD-5A4B-80AA-BC2CC01C95E5}" type="datetime1">
              <a:rPr lang="en-US" smtClean="0"/>
              <a:t>4/15/16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Pat Oglesby 18 April 2016 newrevenue.org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138AA-2AF1-2841-8860-BC3C2E321CC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3D5FD-CD3B-104E-8F0D-82846CFBBC0C}" type="datetime1">
              <a:rPr lang="en-US" smtClean="0"/>
              <a:t>4/15/16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Pat Oglesby 18 April 2016 newrevenue.org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138AA-2AF1-2841-8860-BC3C2E321CC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ABF70-70A0-4B40-A18F-3976BA46F59D}" type="datetime1">
              <a:rPr lang="en-US" smtClean="0"/>
              <a:t>4/15/16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Pat Oglesby 18 April 2016 newrevenue.org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138AA-2AF1-2841-8860-BC3C2E321CC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D66D2-47B0-9D4C-89E3-24A5B362D3B0}" type="datetime1">
              <a:rPr lang="en-US" smtClean="0"/>
              <a:t>4/15/16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Pat Oglesby 18 April 2016 newrevenue.org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138AA-2AF1-2841-8860-BC3C2E321CC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9752E-6076-0B40-A68F-A68DC84CD0CD}" type="datetime1">
              <a:rPr lang="en-US" smtClean="0"/>
              <a:t>4/15/16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Pat Oglesby 18 April 2016 newrevenue.org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138AA-2AF1-2841-8860-BC3C2E321CC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94F63-A692-1446-92DE-E7736D06A0DC}" type="datetime1">
              <a:rPr lang="en-US" smtClean="0"/>
              <a:t>4/15/16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Pat Oglesby 18 April 2016 newrevenue.org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138AA-2AF1-2841-8860-BC3C2E321CC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81482-7893-5345-9F0D-307DE6AAEBEB}" type="datetime1">
              <a:rPr lang="en-US" smtClean="0"/>
              <a:t>4/15/16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Pat Oglesby 18 April 2016 newrevenue.org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138AA-2AF1-2841-8860-BC3C2E321CC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15C60-1A85-8645-A85E-A59FC750711B}" type="datetime1">
              <a:rPr lang="en-US" smtClean="0"/>
              <a:t>4/15/16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Pat Oglesby 18 April 2016 newrevenue.org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138AA-2AF1-2841-8860-BC3C2E321CC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389FB-1DFF-DD41-9726-959351D98F04}" type="datetime1">
              <a:rPr lang="en-US" smtClean="0"/>
              <a:t>4/15/16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Pat Oglesby 18 April 2016 newrevenue.org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138AA-2AF1-2841-8860-BC3C2E321CC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43CF4-3500-2540-8678-A461B0AF2336}" type="datetime1">
              <a:rPr lang="en-US" smtClean="0"/>
              <a:t>4/15/16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Pat Oglesby 18 April 2016 newrevenue.org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138AA-2AF1-2841-8860-BC3C2E321CC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B250BE-3C13-9148-9960-8EABB92B32D4}" type="datetime1">
              <a:rPr lang="en-US" smtClean="0"/>
              <a:t>4/15/16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Pat Oglesby 18 April 2016 newrevenue.org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8138AA-2AF1-2841-8860-BC3C2E321CC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://Www.newrevenue.org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newrevenue.org" TargetMode="External"/><Relationship Id="rId3" Type="http://schemas.openxmlformats.org/officeDocument/2006/relationships/hyperlink" Target="mailto:po@newrevenue.org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219201"/>
            <a:ext cx="7772400" cy="1752599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Tax and Pricing</a:t>
            </a:r>
            <a:br>
              <a:rPr lang="en-US" dirty="0" smtClean="0"/>
            </a:br>
            <a:r>
              <a:rPr lang="en-US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Tax bases and tradeoffs</a:t>
            </a:r>
            <a:br>
              <a:rPr lang="en-US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dirty="0" smtClean="0"/>
              <a:t>	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81400"/>
            <a:ext cx="6400800" cy="2057400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Pat Oglesby</a:t>
            </a:r>
          </a:p>
          <a:p>
            <a:r>
              <a:rPr lang="en-US" sz="28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Center for New Revenue </a:t>
            </a:r>
          </a:p>
          <a:p>
            <a:r>
              <a:rPr lang="en-US" sz="2800" dirty="0" smtClean="0">
                <a:solidFill>
                  <a:schemeClr val="tx1"/>
                </a:solidFill>
                <a:latin typeface="+mj-lt"/>
                <a:ea typeface="+mj-ea"/>
                <a:cs typeface="+mj-cs"/>
                <a:hlinkClick r:id="rId2"/>
              </a:rPr>
              <a:t>Www.newrevenue.org</a:t>
            </a:r>
            <a:endParaRPr lang="en-US" sz="2800" dirty="0" smtClean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r>
              <a:rPr lang="en-US" sz="28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18 April 2016</a:t>
            </a:r>
          </a:p>
          <a:p>
            <a:endParaRPr lang="en-US" sz="2800" dirty="0" smtClean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Pat Oglesby 18 April 2016 newrevenue.org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838200"/>
            <a:ext cx="7772400" cy="1470025"/>
          </a:xfrm>
        </p:spPr>
        <p:txBody>
          <a:bodyPr/>
          <a:lstStyle/>
          <a:p>
            <a:r>
              <a:rPr lang="en-US" dirty="0" smtClean="0"/>
              <a:t>Revenue -- A side issue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308225"/>
            <a:ext cx="6400800" cy="1752600"/>
          </a:xfrm>
        </p:spPr>
        <p:txBody>
          <a:bodyPr>
            <a:normAutofit fontScale="62500" lnSpcReduction="20000"/>
          </a:bodyPr>
          <a:lstStyle/>
          <a:p>
            <a:pPr algn="l"/>
            <a:r>
              <a:rPr lang="en-US" sz="44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Government stores</a:t>
            </a:r>
          </a:p>
          <a:p>
            <a:pPr algn="l"/>
            <a:r>
              <a:rPr lang="en-US" sz="44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Fees</a:t>
            </a:r>
          </a:p>
          <a:p>
            <a:pPr algn="l"/>
            <a:r>
              <a:rPr lang="en-US" sz="44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Standard taxes (income, sales, property)</a:t>
            </a:r>
          </a:p>
          <a:p>
            <a:pPr algn="l"/>
            <a:r>
              <a:rPr lang="en-US" sz="4400" b="1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Taxes that apply only to cannabis</a:t>
            </a:r>
            <a:endParaRPr lang="en-US" sz="4400" b="1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Pat Oglesby 18 April 2016 newrevenue.org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Tax issues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Adjustments over time</a:t>
            </a:r>
          </a:p>
          <a:p>
            <a:r>
              <a:rPr lang="en-US" dirty="0" smtClean="0"/>
              <a:t>How much to tax</a:t>
            </a:r>
          </a:p>
          <a:p>
            <a:r>
              <a:rPr lang="en-US" dirty="0" smtClean="0"/>
              <a:t>Where to collect</a:t>
            </a:r>
          </a:p>
          <a:p>
            <a:r>
              <a:rPr lang="en-US" dirty="0" smtClean="0"/>
              <a:t>Free passes </a:t>
            </a:r>
          </a:p>
          <a:p>
            <a:r>
              <a:rPr lang="en-US" b="1" dirty="0" smtClean="0"/>
              <a:t>What to tax – The Tax Base</a:t>
            </a:r>
            <a:endParaRPr lang="en-US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Pat Oglesby 18 April 2016 newrevenue.org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7 tax bases (and originators)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Price </a:t>
            </a:r>
            <a:r>
              <a:rPr lang="en-US" dirty="0" smtClean="0"/>
              <a:t>– </a:t>
            </a:r>
            <a:r>
              <a:rPr lang="en-US" dirty="0" smtClean="0"/>
              <a:t>Oakland</a:t>
            </a:r>
          </a:p>
          <a:p>
            <a:r>
              <a:rPr lang="en-US" dirty="0" smtClean="0"/>
              <a:t>Weight of cannabis – Colorado </a:t>
            </a:r>
          </a:p>
          <a:p>
            <a:r>
              <a:rPr lang="en-US" dirty="0" smtClean="0"/>
              <a:t>Weight of THC </a:t>
            </a:r>
            <a:r>
              <a:rPr lang="en-US" dirty="0" smtClean="0"/>
              <a:t>– Untried</a:t>
            </a:r>
            <a:endParaRPr lang="en-US" dirty="0" smtClean="0"/>
          </a:p>
          <a:p>
            <a:r>
              <a:rPr lang="en-US" dirty="0" smtClean="0"/>
              <a:t>Advertising deductions – Federal 280E</a:t>
            </a:r>
          </a:p>
          <a:p>
            <a:r>
              <a:rPr lang="en-US" dirty="0" smtClean="0"/>
              <a:t>Indoor electricity </a:t>
            </a:r>
            <a:r>
              <a:rPr lang="en-US" dirty="0" smtClean="0"/>
              <a:t>– Arcata</a:t>
            </a:r>
            <a:endParaRPr lang="en-US" dirty="0" smtClean="0"/>
          </a:p>
          <a:p>
            <a:r>
              <a:rPr lang="en-US" dirty="0" smtClean="0"/>
              <a:t>Canopy (grow area) – Berkeley, Long Beach</a:t>
            </a:r>
          </a:p>
          <a:p>
            <a:r>
              <a:rPr lang="en-US" dirty="0" smtClean="0"/>
              <a:t>Number of plants -- Mendocino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Pat Oglesby 18 April 2016 newrevenue.org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Price – Ad valorem (Oakland on medical 2009)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Simple – log bridge</a:t>
            </a:r>
          </a:p>
          <a:p>
            <a:r>
              <a:rPr lang="en-US" dirty="0" smtClean="0"/>
              <a:t>Related to THC</a:t>
            </a:r>
          </a:p>
          <a:p>
            <a:r>
              <a:rPr lang="en-US" dirty="0" smtClean="0"/>
              <a:t>Melts away if prices go down	</a:t>
            </a:r>
          </a:p>
          <a:p>
            <a:r>
              <a:rPr lang="en-US" dirty="0" smtClean="0"/>
              <a:t>Beatable by shenanigans</a:t>
            </a:r>
          </a:p>
          <a:p>
            <a:pPr lvl="1"/>
            <a:r>
              <a:rPr lang="en-US" dirty="0" smtClean="0"/>
              <a:t>Bundling</a:t>
            </a:r>
          </a:p>
          <a:p>
            <a:pPr lvl="1"/>
            <a:r>
              <a:rPr lang="en-US" dirty="0" smtClean="0"/>
              <a:t>Bartering</a:t>
            </a:r>
          </a:p>
          <a:p>
            <a:pPr lvl="1"/>
            <a:r>
              <a:rPr lang="en-US" dirty="0" smtClean="0"/>
              <a:t>Relationships</a:t>
            </a:r>
          </a:p>
          <a:p>
            <a:r>
              <a:rPr lang="en-US" dirty="0" smtClean="0"/>
              <a:t>Maybe not worth beating if low enough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Pat Oglesby 18 April 2016 newrevenue.org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Weight of cannabis (Colorado 2013)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 disputes</a:t>
            </a:r>
          </a:p>
          <a:p>
            <a:r>
              <a:rPr lang="en-US" dirty="0" smtClean="0"/>
              <a:t>Requires set-up</a:t>
            </a:r>
          </a:p>
          <a:p>
            <a:r>
              <a:rPr lang="en-US" dirty="0" smtClean="0"/>
              <a:t>Rewards extra-powerful product</a:t>
            </a:r>
          </a:p>
          <a:p>
            <a:pPr lvl="1"/>
            <a:r>
              <a:rPr lang="en-US" dirty="0" smtClean="0"/>
              <a:t>Weak gram or strong gram – same tax</a:t>
            </a:r>
          </a:p>
          <a:p>
            <a:r>
              <a:rPr lang="en-US" dirty="0" smtClean="0"/>
              <a:t>Needs multiple categories</a:t>
            </a:r>
          </a:p>
          <a:p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Pat Oglesby 18 April 2016 newrevenue.org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Weight of THC (untried)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For </a:t>
            </a:r>
            <a:r>
              <a:rPr lang="en-US" dirty="0"/>
              <a:t>concentrates</a:t>
            </a:r>
            <a:r>
              <a:rPr lang="en-US" dirty="0" smtClean="0"/>
              <a:t>, eventually doable</a:t>
            </a:r>
          </a:p>
          <a:p>
            <a:r>
              <a:rPr lang="en-US" dirty="0" smtClean="0"/>
              <a:t>Bud is not homogeneous</a:t>
            </a:r>
          </a:p>
          <a:p>
            <a:pPr lvl="1"/>
            <a:r>
              <a:rPr lang="en-US" dirty="0" smtClean="0"/>
              <a:t>Like tar and nicotine in tobacco</a:t>
            </a:r>
          </a:p>
          <a:p>
            <a:r>
              <a:rPr lang="en-US" dirty="0" smtClean="0"/>
              <a:t>Sampling ~ appraisal – what number do you want?</a:t>
            </a:r>
          </a:p>
          <a:p>
            <a:pPr lvl="1"/>
            <a:endParaRPr lang="en-US" dirty="0" smtClean="0"/>
          </a:p>
          <a:p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Pat Oglesby 18 April 2016 newrevenue.org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Weight of </a:t>
            </a:r>
            <a:r>
              <a:rPr lang="en-US" b="1" dirty="0" smtClean="0"/>
              <a:t>Stated </a:t>
            </a:r>
            <a:r>
              <a:rPr lang="en-US" dirty="0" smtClean="0"/>
              <a:t>THC </a:t>
            </a:r>
            <a:br>
              <a:rPr lang="en-US" dirty="0" smtClean="0"/>
            </a:br>
            <a:r>
              <a:rPr lang="en-US" dirty="0" smtClean="0"/>
              <a:t>(~</a:t>
            </a:r>
            <a:r>
              <a:rPr lang="en-US" dirty="0"/>
              <a:t> </a:t>
            </a:r>
            <a:r>
              <a:rPr lang="en-US" dirty="0" smtClean="0"/>
              <a:t>Book income 1986 Tax Reform Act)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Opposing incentives</a:t>
            </a:r>
          </a:p>
          <a:p>
            <a:r>
              <a:rPr lang="en-US" dirty="0" smtClean="0"/>
              <a:t>Shenanigans may make it flimsy</a:t>
            </a:r>
          </a:p>
          <a:p>
            <a:r>
              <a:rPr lang="en-US" dirty="0" smtClean="0"/>
              <a:t>Backstop – Alternative Minimum Tax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Pat Oglesby 18 April 2016 newrevenue.org</a:t>
            </a:r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No deductions for selling expenses (USA 1982)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280E rule:  Deduct </a:t>
            </a:r>
            <a:r>
              <a:rPr lang="en-US" b="1" dirty="0" smtClean="0"/>
              <a:t>only </a:t>
            </a:r>
            <a:r>
              <a:rPr lang="en-US" dirty="0" smtClean="0"/>
              <a:t>cost of the product</a:t>
            </a:r>
          </a:p>
          <a:p>
            <a:r>
              <a:rPr lang="en-US" dirty="0" smtClean="0"/>
              <a:t>Nudges against marketing, keeps the noise down  </a:t>
            </a:r>
          </a:p>
          <a:p>
            <a:r>
              <a:rPr lang="en-US" dirty="0" smtClean="0"/>
              <a:t>Discriminates </a:t>
            </a:r>
            <a:r>
              <a:rPr lang="en-US" dirty="0" err="1" smtClean="0"/>
              <a:t>v</a:t>
            </a:r>
            <a:r>
              <a:rPr lang="en-US" dirty="0" smtClean="0"/>
              <a:t>. cannabis – the point</a:t>
            </a:r>
          </a:p>
          <a:p>
            <a:r>
              <a:rPr lang="en-US" dirty="0" smtClean="0"/>
              <a:t>High early burden</a:t>
            </a:r>
          </a:p>
          <a:p>
            <a:r>
              <a:rPr lang="en-US" dirty="0" smtClean="0"/>
              <a:t>Overbroad</a:t>
            </a:r>
          </a:p>
          <a:p>
            <a:r>
              <a:rPr lang="en-US" dirty="0" smtClean="0"/>
              <a:t>Shenanigans</a:t>
            </a:r>
          </a:p>
          <a:p>
            <a:r>
              <a:rPr lang="en-US" dirty="0" smtClean="0"/>
              <a:t>Expand to alcohol and tobacco and Rx?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Pat Oglesby 18 April 2016 newrevenue.org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Indoor electricity (Arcata 2012)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Mainly environmental</a:t>
            </a:r>
          </a:p>
          <a:p>
            <a:r>
              <a:rPr lang="en-US" dirty="0" smtClean="0"/>
              <a:t>Will melt away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Pat Oglesby 18 April 2016 newrevenue.org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25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Canopy (Berkeley, Long Beach 2010) and</a:t>
            </a:r>
            <a:br>
              <a:rPr lang="en-US" dirty="0" smtClean="0"/>
            </a:br>
            <a:r>
              <a:rPr lang="en-US" dirty="0" smtClean="0"/>
              <a:t>Number of plants (Mendocino 2011)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0"/>
            <a:ext cx="8229600" cy="3840163"/>
          </a:xfrm>
        </p:spPr>
        <p:txBody>
          <a:bodyPr>
            <a:normAutofit/>
          </a:bodyPr>
          <a:lstStyle/>
          <a:p>
            <a:r>
              <a:rPr lang="en-US" dirty="0" smtClean="0"/>
              <a:t>Addresses government cash flow problem</a:t>
            </a:r>
          </a:p>
          <a:p>
            <a:r>
              <a:rPr lang="en-US" dirty="0" smtClean="0"/>
              <a:t>Modest fees are an option</a:t>
            </a:r>
            <a:endParaRPr lang="en-US" dirty="0" smtClean="0"/>
          </a:p>
          <a:p>
            <a:r>
              <a:rPr lang="en-US" dirty="0" smtClean="0"/>
              <a:t>Weirdly taxes production rather than consumption</a:t>
            </a:r>
          </a:p>
          <a:p>
            <a:pPr lvl="1"/>
            <a:r>
              <a:rPr lang="en-US" dirty="0" smtClean="0"/>
              <a:t>Exporters don’t tax alcohol or tobacco</a:t>
            </a:r>
          </a:p>
          <a:p>
            <a:pPr lvl="1"/>
            <a:r>
              <a:rPr lang="en-US" dirty="0" smtClean="0"/>
              <a:t>Targets only smell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Pat Oglesby 18 April 2016 newrevenue.org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Caulkins</a:t>
            </a:r>
            <a:r>
              <a:rPr lang="en-US" dirty="0" smtClean="0"/>
              <a:t> asked for steps, </a:t>
            </a:r>
            <a:r>
              <a:rPr lang="en-US" b="1" dirty="0" smtClean="0"/>
              <a:t>over time</a:t>
            </a:r>
            <a:r>
              <a:rPr lang="en-US" dirty="0" smtClean="0"/>
              <a:t>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Start low and go slow</a:t>
            </a:r>
          </a:p>
          <a:p>
            <a:r>
              <a:rPr lang="en-US" dirty="0" smtClean="0"/>
              <a:t>280E ad deduction rule -- </a:t>
            </a:r>
            <a:r>
              <a:rPr lang="en-US" dirty="0" smtClean="0"/>
              <a:t>Retain or tweak </a:t>
            </a:r>
            <a:endParaRPr lang="en-US" dirty="0" smtClean="0"/>
          </a:p>
          <a:p>
            <a:r>
              <a:rPr lang="en-US" dirty="0" smtClean="0"/>
              <a:t>Tiny canopy license fee</a:t>
            </a:r>
          </a:p>
          <a:p>
            <a:r>
              <a:rPr lang="en-US" dirty="0" smtClean="0"/>
              <a:t>Modest tax on percentage of retail price</a:t>
            </a:r>
          </a:p>
          <a:p>
            <a:r>
              <a:rPr lang="en-US" dirty="0" smtClean="0"/>
              <a:t>Later, tax on cannabis by weight; Tax stated THC (backup – AMT)</a:t>
            </a:r>
          </a:p>
          <a:p>
            <a:r>
              <a:rPr lang="en-US" dirty="0" smtClean="0"/>
              <a:t>Later, tax on concentrates by weight of THC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Pat Oglesby 18 April 2016 newrevenue.org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Pushback and </a:t>
            </a:r>
            <a:r>
              <a:rPr lang="en-US" dirty="0" smtClean="0"/>
              <a:t>Questions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Pat Oglesby</a:t>
            </a:r>
          </a:p>
          <a:p>
            <a:r>
              <a:rPr lang="en-US" dirty="0" smtClean="0">
                <a:hlinkClick r:id="rId2"/>
              </a:rPr>
              <a:t>Www.newrevenue.org</a:t>
            </a:r>
            <a:endParaRPr lang="en-US" dirty="0" smtClean="0"/>
          </a:p>
          <a:p>
            <a:r>
              <a:rPr lang="en-US" dirty="0" smtClean="0">
                <a:hlinkClick r:id="rId3"/>
              </a:rPr>
              <a:t>po@newrevenue.org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Pat Oglesby 18 April 2016 newrevenue.org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3792</TotalTime>
  <Words>477</Words>
  <Application>Microsoft Macintosh PowerPoint</Application>
  <PresentationFormat>On-screen Show (4:3)</PresentationFormat>
  <Paragraphs>90</Paragraphs>
  <Slides>13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Tax and Pricing Tax bases and tradeoffs  </vt:lpstr>
      <vt:lpstr>Revenue -- A side issue</vt:lpstr>
      <vt:lpstr>Tax issues</vt:lpstr>
      <vt:lpstr>7 tax bases (and originators)</vt:lpstr>
      <vt:lpstr>Price – Ad valorem (Oakland on medical 2009)</vt:lpstr>
      <vt:lpstr>Weight of cannabis (Colorado 2013)</vt:lpstr>
      <vt:lpstr>Weight of THC (untried)</vt:lpstr>
      <vt:lpstr>Weight of Stated THC  (~ Book income 1986 Tax Reform Act)</vt:lpstr>
      <vt:lpstr>No deductions for selling expenses (USA 1982)</vt:lpstr>
      <vt:lpstr>Indoor electricity (Arcata 2012)</vt:lpstr>
      <vt:lpstr>Canopy (Berkeley, Long Beach 2010) and Number of plants (Mendocino 2011)</vt:lpstr>
      <vt:lpstr>Caulkins asked for steps, over time </vt:lpstr>
      <vt:lpstr>Pushback and Questions </vt:lpstr>
    </vt:vector>
  </TitlesOfParts>
  <Company/>
  <LinksUpToDate>false</LinksUpToDate>
  <SharedDoc>false</SharedDoc>
  <HyperlinksChanged>false</HyperlinksChanged>
  <AppVersion>12.0256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Revenue sources</dc:title>
  <dc:creator>Pat Oglesby</dc:creator>
  <cp:lastModifiedBy>Pat Oglesby</cp:lastModifiedBy>
  <cp:revision>18</cp:revision>
  <dcterms:created xsi:type="dcterms:W3CDTF">2016-04-15T21:18:26Z</dcterms:created>
  <dcterms:modified xsi:type="dcterms:W3CDTF">2016-04-18T12:31:18Z</dcterms:modified>
</cp:coreProperties>
</file>