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Default Extension="bin" ContentType="application/vnd.openxmlformats-officedocument.presentationml.printerSettings"/>
  <Override PartName="/ppt/notesSlides/notesSlide30.xml" ContentType="application/vnd.openxmlformats-officedocument.presentationml.notesSlide+xml"/>
  <Override PartName="/ppt/notesSlides/notesSlide13.xml" ContentType="application/vnd.openxmlformats-officedocument.presentationml.notesSlide+xml"/>
  <Override PartName="/ppt/notesSlides/notesSlide29.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s/slide80.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s/slide46.xml" ContentType="application/vnd.openxmlformats-officedocument.presentationml.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slides/slide70.xml" ContentType="application/vnd.openxmlformats-officedocument.presentationml.slide+xml"/>
  <Override PartName="/ppt/notesSlides/notesSlide26.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notesSlides/notesSlide31.xml" ContentType="application/vnd.openxmlformats-officedocument.presentationml.notes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slides/slide81.xml" ContentType="application/vnd.openxmlformats-officedocument.presentationml.slide+xml"/>
  <Override PartName="/ppt/handoutMasters/handoutMaster1.xml" ContentType="application/vnd.openxmlformats-officedocument.presentationml.handoutMaster+xml"/>
  <Override PartName="/ppt/theme/theme2.xml" ContentType="application/vnd.openxmlformats-officedocument.theme+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notesSlides/notesSlide9.xml" ContentType="application/vnd.openxmlformats-officedocument.presentationml.notesSlide+xml"/>
  <Override PartName="/ppt/slides/slide71.xml" ContentType="application/vnd.openxmlformats-officedocument.presentationml.slide+xml"/>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slides/slide63.xml" ContentType="application/vnd.openxmlformats-officedocument.presentationml.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s/slide32.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29.xml" ContentType="application/vnd.openxmlformats-officedocument.presentationml.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notesSlides/notesSlide21.xml" ContentType="application/vnd.openxmlformats-officedocument.presentationml.notesSlide+xml"/>
  <Default Extension="png" ContentType="image/png"/>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83"/>
  </p:notesMasterIdLst>
  <p:handoutMasterIdLst>
    <p:handoutMasterId r:id="rId84"/>
  </p:handoutMasterIdLst>
  <p:sldIdLst>
    <p:sldId id="341" r:id="rId2"/>
    <p:sldId id="423" r:id="rId3"/>
    <p:sldId id="828" r:id="rId4"/>
    <p:sldId id="768" r:id="rId5"/>
    <p:sldId id="459" r:id="rId6"/>
    <p:sldId id="739" r:id="rId7"/>
    <p:sldId id="852" r:id="rId8"/>
    <p:sldId id="832" r:id="rId9"/>
    <p:sldId id="740" r:id="rId10"/>
    <p:sldId id="285" r:id="rId11"/>
    <p:sldId id="286" r:id="rId12"/>
    <p:sldId id="289" r:id="rId13"/>
    <p:sldId id="368" r:id="rId14"/>
    <p:sldId id="772" r:id="rId15"/>
    <p:sldId id="774" r:id="rId16"/>
    <p:sldId id="775" r:id="rId17"/>
    <p:sldId id="856" r:id="rId18"/>
    <p:sldId id="442" r:id="rId19"/>
    <p:sldId id="441" r:id="rId20"/>
    <p:sldId id="419" r:id="rId21"/>
    <p:sldId id="404" r:id="rId22"/>
    <p:sldId id="408" r:id="rId23"/>
    <p:sldId id="409" r:id="rId24"/>
    <p:sldId id="831" r:id="rId25"/>
    <p:sldId id="857" r:id="rId26"/>
    <p:sldId id="849" r:id="rId27"/>
    <p:sldId id="850" r:id="rId28"/>
    <p:sldId id="851" r:id="rId29"/>
    <p:sldId id="490" r:id="rId30"/>
    <p:sldId id="834" r:id="rId31"/>
    <p:sldId id="835" r:id="rId32"/>
    <p:sldId id="837" r:id="rId33"/>
    <p:sldId id="838" r:id="rId34"/>
    <p:sldId id="839" r:id="rId35"/>
    <p:sldId id="841" r:id="rId36"/>
    <p:sldId id="842" r:id="rId37"/>
    <p:sldId id="843" r:id="rId38"/>
    <p:sldId id="844" r:id="rId39"/>
    <p:sldId id="845" r:id="rId40"/>
    <p:sldId id="846" r:id="rId41"/>
    <p:sldId id="847" r:id="rId42"/>
    <p:sldId id="491" r:id="rId43"/>
    <p:sldId id="826" r:id="rId44"/>
    <p:sldId id="799" r:id="rId45"/>
    <p:sldId id="801" r:id="rId46"/>
    <p:sldId id="802" r:id="rId47"/>
    <p:sldId id="811" r:id="rId48"/>
    <p:sldId id="803" r:id="rId49"/>
    <p:sldId id="804" r:id="rId50"/>
    <p:sldId id="805" r:id="rId51"/>
    <p:sldId id="806" r:id="rId52"/>
    <p:sldId id="807" r:id="rId53"/>
    <p:sldId id="808" r:id="rId54"/>
    <p:sldId id="812" r:id="rId55"/>
    <p:sldId id="784" r:id="rId56"/>
    <p:sldId id="785" r:id="rId57"/>
    <p:sldId id="786" r:id="rId58"/>
    <p:sldId id="848" r:id="rId59"/>
    <p:sldId id="787" r:id="rId60"/>
    <p:sldId id="761" r:id="rId61"/>
    <p:sldId id="817" r:id="rId62"/>
    <p:sldId id="818" r:id="rId63"/>
    <p:sldId id="819" r:id="rId64"/>
    <p:sldId id="820" r:id="rId65"/>
    <p:sldId id="821" r:id="rId66"/>
    <p:sldId id="822" r:id="rId67"/>
    <p:sldId id="823" r:id="rId68"/>
    <p:sldId id="824" r:id="rId69"/>
    <p:sldId id="853" r:id="rId70"/>
    <p:sldId id="825" r:id="rId71"/>
    <p:sldId id="586" r:id="rId72"/>
    <p:sldId id="854" r:id="rId73"/>
    <p:sldId id="583" r:id="rId74"/>
    <p:sldId id="756" r:id="rId75"/>
    <p:sldId id="589" r:id="rId76"/>
    <p:sldId id="592" r:id="rId77"/>
    <p:sldId id="626" r:id="rId78"/>
    <p:sldId id="627" r:id="rId79"/>
    <p:sldId id="858" r:id="rId80"/>
    <p:sldId id="855" r:id="rId81"/>
    <p:sldId id="829" r:id="rId8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9809" autoAdjust="0"/>
    <p:restoredTop sz="94660"/>
  </p:normalViewPr>
  <p:slideViewPr>
    <p:cSldViewPr snapToObjects="1">
      <p:cViewPr>
        <p:scale>
          <a:sx n="75" d="100"/>
          <a:sy n="75" d="100"/>
        </p:scale>
        <p:origin x="-1512" y="-2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67" d="100"/>
          <a:sy n="67" d="100"/>
        </p:scale>
        <p:origin x="-2712"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notesMaster" Target="notesMasters/notesMaster1.xml"/><Relationship Id="rId84" Type="http://schemas.openxmlformats.org/officeDocument/2006/relationships/handoutMaster" Target="handoutMasters/handoutMaster1.xml"/><Relationship Id="rId85" Type="http://schemas.openxmlformats.org/officeDocument/2006/relationships/printerSettings" Target="printerSettings/printerSettings1.bin"/><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A7F6DE-253A-FB48-B751-EC7F1E48FA50}" type="datetimeFigureOut">
              <a:rPr lang="en-US" smtClean="0"/>
              <a:pPr/>
              <a:t>11/2/16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6EDC2E-03FE-EA45-8DFE-69BBCD6A9DA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783EDA-45D3-6F4F-9C46-03EAD00CABE3}" type="datetimeFigureOut">
              <a:rPr lang="en-US" smtClean="0"/>
              <a:pPr/>
              <a:t>10/31/16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C9218-3F63-034D-A3F9-C9602F8A718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Floyd flood – 35 in NC</a:t>
            </a:r>
          </a:p>
          <a:p>
            <a:endParaRPr lang="en-US" dirty="0"/>
          </a:p>
        </p:txBody>
      </p:sp>
      <p:sp>
        <p:nvSpPr>
          <p:cNvPr id="4" name="Slide Number Placeholder 3"/>
          <p:cNvSpPr>
            <a:spLocks noGrp="1"/>
          </p:cNvSpPr>
          <p:nvPr>
            <p:ph type="sldNum" sz="quarter" idx="10"/>
          </p:nvPr>
        </p:nvSpPr>
        <p:spPr/>
        <p:txBody>
          <a:bodyPr/>
          <a:lstStyle/>
          <a:p>
            <a:fld id="{9C5C9218-3F63-034D-A3F9-C9602F8A718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Without using the word marijuana, many states</a:t>
            </a:r>
            <a:r>
              <a:rPr lang="en-US" baseline="0" dirty="0" smtClean="0"/>
              <a:t> collect sales taxes on medical marijuana just like they do on shoes.  In Maine, you buy a brownie, you pay 7 percent sales tax. You buy a marijuana brownie, you pay 7 percent sales tax – even though it’s medicine. </a:t>
            </a:r>
            <a:endParaRPr lang="en-US" dirty="0" smtClean="0"/>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this data</a:t>
            </a:r>
            <a:r>
              <a:rPr lang="en-US" baseline="0" dirty="0" smtClean="0"/>
              <a:t> in the handout.  Nobody has a rate as low as Oakland’s initial rate.  Oakland is up to 5 percent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Taxes on grow areas.  They</a:t>
            </a:r>
            <a:r>
              <a:rPr lang="en-US" baseline="0" dirty="0" smtClean="0"/>
              <a:t> can grow a lot of profitable product in a tiny area.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a  RFID</a:t>
            </a:r>
            <a:r>
              <a:rPr lang="en-US" baseline="0" dirty="0" smtClean="0"/>
              <a:t> zip-tie tag on each plant, and charge for 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prices here may not be right, but the math is.  Move cursor 3 times  -- 25 percent.  75 cents is 25 percent of 3 dollars etc.  We apply these excise taxes three times and then we collect ordinary general sales and business taxes.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Three levels</a:t>
            </a:r>
            <a:r>
              <a:rPr lang="en-US" baseline="0" dirty="0" smtClean="0"/>
              <a:t> of 25 percent taxes don’t add up to 75 percent.  That’s the math.  Even with sales and business taxes, we stay at 41 percent of retail price.  That’s less than tobacco taxes in most states.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way of taxing marijuana</a:t>
            </a:r>
            <a:r>
              <a:rPr lang="en-US" baseline="0" dirty="0" smtClean="0"/>
              <a:t> without using the word marijuana is to tax indoor grow operations that use a lot of electricity – In the case of Arcata, more than 6 times the average for that size building.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highlights:  Grow lights;  Dehumidification</a:t>
            </a:r>
          </a:p>
          <a:p>
            <a:r>
              <a:rPr lang="en-US" dirty="0" smtClean="0"/>
              <a:t>Ventilation</a:t>
            </a:r>
          </a:p>
          <a:p>
            <a:r>
              <a:rPr lang="en-US" dirty="0" smtClean="0"/>
              <a:t>Last</a:t>
            </a:r>
            <a:r>
              <a:rPr lang="en-US" baseline="0" dirty="0" smtClean="0"/>
              <a:t> line:  data center like Google has in Lenoir: notoriously energy intensive.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intoxication</a:t>
            </a:r>
            <a:r>
              <a:rPr lang="en-US" baseline="0" dirty="0" smtClean="0"/>
              <a:t> is what the public doesn’t like about marijuana, potency – THC content – is the best tax base.  Price correlates with potency if more powerful product costs more.  Weight treats the most powerful concentrate like </a:t>
            </a:r>
            <a:r>
              <a:rPr lang="en-US" baseline="0" dirty="0" err="1" smtClean="0"/>
              <a:t>ditchweed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a:t>
            </a:r>
          </a:p>
          <a:p>
            <a:r>
              <a:rPr lang="en-US" dirty="0" smtClean="0"/>
              <a:t>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if</a:t>
            </a:r>
            <a:r>
              <a:rPr lang="en-US" baseline="0" dirty="0" smtClean="0"/>
              <a:t> marijuana is legal for everyone, </a:t>
            </a:r>
            <a:r>
              <a:rPr lang="en-US" dirty="0" smtClean="0"/>
              <a:t>there are arguments</a:t>
            </a:r>
            <a:r>
              <a:rPr lang="en-US" baseline="0" dirty="0" smtClean="0"/>
              <a:t> to treat the patients like everyone else.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Revenue is not enough of a reason</a:t>
            </a:r>
            <a:r>
              <a:rPr lang="en-US" baseline="0" dirty="0" smtClean="0"/>
              <a:t> to tax patients.  We don’t tax penicillin.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folks get a tax break for lying,</a:t>
            </a:r>
            <a:r>
              <a:rPr lang="en-US" baseline="0" dirty="0" smtClean="0"/>
              <a:t> they may lie.  When the 1040 tax return form started requiring children’s </a:t>
            </a:r>
            <a:r>
              <a:rPr lang="en-US" baseline="0" dirty="0" err="1" smtClean="0"/>
              <a:t>SSNs</a:t>
            </a:r>
            <a:r>
              <a:rPr lang="en-US" baseline="0" dirty="0" smtClean="0"/>
              <a:t> to be claimed as dependents, millions of dependents disappeared from the tax rolls.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can say whether</a:t>
            </a:r>
            <a:r>
              <a:rPr lang="en-US" baseline="0" dirty="0" smtClean="0"/>
              <a:t> someone’s pain rises to these statutory thresholds?  The pain question is harder than qualification for SS disability, which requires huge numbers of lawyers.  At least the stakes aren’t as high for a tax break.  But maybe states will do like CA and give up.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a:t>
            </a:r>
            <a:r>
              <a:rPr lang="en-US" baseline="0" dirty="0" smtClean="0"/>
              <a:t> will pay less with full legalization – doctors’ fees and license fees will disappear.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Economies of scale should bring prices down.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we give you a benefit if</a:t>
            </a:r>
            <a:r>
              <a:rPr lang="en-US" baseline="0" dirty="0" smtClean="0"/>
              <a:t> you say you’re sick, you might not only SAY you’re sick, you might come to believe you’re sick.  Having people feel bad about themselves is not good public policy.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Berkeley, though, favors bigger operators</a:t>
            </a:r>
            <a:r>
              <a:rPr lang="en-US" baseline="0" dirty="0" smtClean="0"/>
              <a:t> – ones it can get its arms around to regulate and tax.  Collecting tax from a handful of businesses easier than collecting from hundreds.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brew 100 gallons</a:t>
            </a:r>
            <a:r>
              <a:rPr lang="en-US" baseline="0" dirty="0" smtClean="0"/>
              <a:t> tax free</a:t>
            </a:r>
          </a:p>
          <a:p>
            <a:r>
              <a:rPr lang="en-US" baseline="0" dirty="0" smtClean="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Ideally, where commerce</a:t>
            </a:r>
            <a:r>
              <a:rPr lang="en-US" baseline="0" dirty="0" smtClean="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71C22B-BFAB-A745-B239-A82C11D21CF8}" type="datetime1">
              <a:rPr lang="en-US" smtClean="0"/>
              <a:t>11/3/16</a:t>
            </a:fld>
            <a:endParaRPr lang="en-US"/>
          </a:p>
        </p:txBody>
      </p:sp>
      <p:sp>
        <p:nvSpPr>
          <p:cNvPr id="5" name="Footer Placeholder 4"/>
          <p:cNvSpPr>
            <a:spLocks noGrp="1"/>
          </p:cNvSpPr>
          <p:nvPr>
            <p:ph type="ftr" sz="quarter" idx="11"/>
          </p:nvPr>
        </p:nvSpPr>
        <p:spPr/>
        <p:txBody>
          <a:bodyPr/>
          <a:lstStyle/>
          <a:p>
            <a:r>
              <a:rPr lang="en-US" smtClean="0"/>
              <a:t>Duke 8 November 2016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013756-B432-6640-B4EC-5128FEC3E129}" type="datetime1">
              <a:rPr lang="en-US" smtClean="0"/>
              <a:t>11/3/16</a:t>
            </a:fld>
            <a:endParaRPr lang="en-US"/>
          </a:p>
        </p:txBody>
      </p:sp>
      <p:sp>
        <p:nvSpPr>
          <p:cNvPr id="5" name="Footer Placeholder 4"/>
          <p:cNvSpPr>
            <a:spLocks noGrp="1"/>
          </p:cNvSpPr>
          <p:nvPr>
            <p:ph type="ftr" sz="quarter" idx="11"/>
          </p:nvPr>
        </p:nvSpPr>
        <p:spPr/>
        <p:txBody>
          <a:bodyPr/>
          <a:lstStyle/>
          <a:p>
            <a:r>
              <a:rPr lang="en-US" smtClean="0"/>
              <a:t>Duke 8 November 2016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3904C6-D054-314D-BF45-B4176DF3D66B}" type="datetime1">
              <a:rPr lang="en-US" smtClean="0"/>
              <a:t>11/3/16</a:t>
            </a:fld>
            <a:endParaRPr lang="en-US"/>
          </a:p>
        </p:txBody>
      </p:sp>
      <p:sp>
        <p:nvSpPr>
          <p:cNvPr id="5" name="Footer Placeholder 4"/>
          <p:cNvSpPr>
            <a:spLocks noGrp="1"/>
          </p:cNvSpPr>
          <p:nvPr>
            <p:ph type="ftr" sz="quarter" idx="11"/>
          </p:nvPr>
        </p:nvSpPr>
        <p:spPr/>
        <p:txBody>
          <a:bodyPr/>
          <a:lstStyle/>
          <a:p>
            <a:r>
              <a:rPr lang="en-US" smtClean="0"/>
              <a:t>Duke 8 November 2016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FA1728-AA61-3E43-B840-37CBB74EABF3}" type="datetime1">
              <a:rPr lang="en-US" smtClean="0"/>
              <a:t>11/3/16</a:t>
            </a:fld>
            <a:endParaRPr lang="en-US"/>
          </a:p>
        </p:txBody>
      </p:sp>
      <p:sp>
        <p:nvSpPr>
          <p:cNvPr id="6" name="Footer Placeholder 5"/>
          <p:cNvSpPr>
            <a:spLocks noGrp="1"/>
          </p:cNvSpPr>
          <p:nvPr>
            <p:ph type="ftr" sz="quarter" idx="11"/>
          </p:nvPr>
        </p:nvSpPr>
        <p:spPr/>
        <p:txBody>
          <a:bodyPr/>
          <a:lstStyle/>
          <a:p>
            <a:r>
              <a:rPr lang="en-US" smtClean="0"/>
              <a:t>Duke 8 November 2016 Oglesby Barnes</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1B083-D34A-F547-A89D-086BD837A624}" type="datetime1">
              <a:rPr lang="en-US" smtClean="0"/>
              <a:t>11/3/16</a:t>
            </a:fld>
            <a:endParaRPr lang="en-US"/>
          </a:p>
        </p:txBody>
      </p:sp>
      <p:sp>
        <p:nvSpPr>
          <p:cNvPr id="8" name="Footer Placeholder 7"/>
          <p:cNvSpPr>
            <a:spLocks noGrp="1"/>
          </p:cNvSpPr>
          <p:nvPr>
            <p:ph type="ftr" sz="quarter" idx="11"/>
          </p:nvPr>
        </p:nvSpPr>
        <p:spPr/>
        <p:txBody>
          <a:bodyPr/>
          <a:lstStyle/>
          <a:p>
            <a:r>
              <a:rPr lang="en-US" smtClean="0"/>
              <a:t>Duke 8 November 2016 Oglesby Barnes</a:t>
            </a:r>
            <a:endParaRPr lang="en-US"/>
          </a:p>
        </p:txBody>
      </p:sp>
      <p:sp>
        <p:nvSpPr>
          <p:cNvPr id="9" name="Slide Number Placeholder 8"/>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1D29A1-988D-C240-AEDB-278140195DAE}" type="datetime1">
              <a:rPr lang="en-US" smtClean="0"/>
              <a:t>11/3/16</a:t>
            </a:fld>
            <a:endParaRPr lang="en-US"/>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
        <p:nvSpPr>
          <p:cNvPr id="5" name="Slide Number Placeholder 4"/>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F23F62-D4F5-2E42-BCB5-2EA800F281B9}" type="datetime1">
              <a:rPr lang="en-US" smtClean="0"/>
              <a:t>11/3/16</a:t>
            </a:fld>
            <a:endParaRPr lang="en-US"/>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4" name="Slide Number Placeholder 3"/>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6E2B62-6F31-C84F-AB35-A25D966D0F1B}" type="datetime1">
              <a:rPr lang="en-US" smtClean="0"/>
              <a:t>11/3/16</a:t>
            </a:fld>
            <a:endParaRPr lang="en-US"/>
          </a:p>
        </p:txBody>
      </p:sp>
      <p:sp>
        <p:nvSpPr>
          <p:cNvPr id="6" name="Footer Placeholder 5"/>
          <p:cNvSpPr>
            <a:spLocks noGrp="1"/>
          </p:cNvSpPr>
          <p:nvPr>
            <p:ph type="ftr" sz="quarter" idx="11"/>
          </p:nvPr>
        </p:nvSpPr>
        <p:spPr/>
        <p:txBody>
          <a:bodyPr/>
          <a:lstStyle/>
          <a:p>
            <a:r>
              <a:rPr lang="en-US" smtClean="0"/>
              <a:t>Duke 8 November 2016 Oglesby Barnes</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72B9E-F833-BE4A-B24B-1254E703E02E}" type="datetime1">
              <a:rPr lang="en-US" smtClean="0"/>
              <a:t>11/3/16</a:t>
            </a:fld>
            <a:endParaRPr lang="en-US"/>
          </a:p>
        </p:txBody>
      </p:sp>
      <p:sp>
        <p:nvSpPr>
          <p:cNvPr id="6" name="Footer Placeholder 5"/>
          <p:cNvSpPr>
            <a:spLocks noGrp="1"/>
          </p:cNvSpPr>
          <p:nvPr>
            <p:ph type="ftr" sz="quarter" idx="11"/>
          </p:nvPr>
        </p:nvSpPr>
        <p:spPr/>
        <p:txBody>
          <a:bodyPr/>
          <a:lstStyle/>
          <a:p>
            <a:r>
              <a:rPr lang="en-US" smtClean="0"/>
              <a:t>Duke 8 November 2016 Oglesby Barnes</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820280-AEF1-834A-AAE1-A59D0927E241}" type="datetime1">
              <a:rPr lang="en-US" smtClean="0"/>
              <a:t>11/3/16</a:t>
            </a:fld>
            <a:endParaRPr lang="en-US"/>
          </a:p>
        </p:txBody>
      </p:sp>
      <p:sp>
        <p:nvSpPr>
          <p:cNvPr id="5" name="Footer Placeholder 4"/>
          <p:cNvSpPr>
            <a:spLocks noGrp="1"/>
          </p:cNvSpPr>
          <p:nvPr>
            <p:ph type="ftr" sz="quarter" idx="11"/>
          </p:nvPr>
        </p:nvSpPr>
        <p:spPr/>
        <p:txBody>
          <a:bodyPr/>
          <a:lstStyle/>
          <a:p>
            <a:r>
              <a:rPr lang="en-US" smtClean="0"/>
              <a:t>Duke 8 November 2016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B725D8-BD6E-A94E-8454-9741FD55A970}" type="datetime1">
              <a:rPr lang="en-US" smtClean="0"/>
              <a:t>11/3/16</a:t>
            </a:fld>
            <a:endParaRPr lang="en-US"/>
          </a:p>
        </p:txBody>
      </p:sp>
      <p:sp>
        <p:nvSpPr>
          <p:cNvPr id="5" name="Footer Placeholder 4"/>
          <p:cNvSpPr>
            <a:spLocks noGrp="1"/>
          </p:cNvSpPr>
          <p:nvPr>
            <p:ph type="ftr" sz="quarter" idx="11"/>
          </p:nvPr>
        </p:nvSpPr>
        <p:spPr/>
        <p:txBody>
          <a:bodyPr/>
          <a:lstStyle/>
          <a:p>
            <a:r>
              <a:rPr lang="en-US" smtClean="0"/>
              <a:t>Duke 8 November 2016 Oglesby Barnes</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534196-8E9A-414F-8918-C1DE7EDEDBEC}" type="datetime1">
              <a:rPr lang="en-US" smtClean="0"/>
              <a:t>11/3/16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Duke 8 November 2016 Oglesby Barnes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D25C8-667E-FE46-B4E6-C7B57A3051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www.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hyperlink" Target="http://evan-mills.com/energy-associates/Indoor_files/420-HSU-Talk-abbreviated.pdf" TargetMode="External"/><Relationship Id="rId4" Type="http://schemas.openxmlformats.org/officeDocument/2006/relationships/image" Target="../media/image33.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6.png"/><Relationship Id="rId3" Type="http://schemas.openxmlformats.org/officeDocument/2006/relationships/image" Target="../media/image4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5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5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5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5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5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6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 Id="rId3" Type="http://schemas.openxmlformats.org/officeDocument/2006/relationships/hyperlink" Target="http://www.huffingtonpost.com/2013/04/20/marijuana-per-ounce-price_n_3094520.html"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Autofit/>
          </a:bodyPr>
          <a:lstStyle/>
          <a:p>
            <a:r>
              <a:rPr lang="en-US" sz="3800" dirty="0" smtClean="0"/>
              <a:t/>
            </a:r>
            <a:br>
              <a:rPr lang="en-US" sz="3800" dirty="0" smtClean="0"/>
            </a:br>
            <a:r>
              <a:rPr lang="en-US" sz="3800" dirty="0" smtClean="0"/>
              <a:t/>
            </a:r>
            <a:br>
              <a:rPr lang="en-US" sz="3800" dirty="0" smtClean="0"/>
            </a:br>
            <a:r>
              <a:rPr lang="en-US" sz="3800" dirty="0" smtClean="0"/>
              <a:t>Excise Taxes </a:t>
            </a:r>
            <a:br>
              <a:rPr lang="en-US" sz="3800" dirty="0" smtClean="0"/>
            </a:br>
            <a:r>
              <a:rPr lang="en-US" sz="3800" dirty="0" smtClean="0"/>
              <a:t/>
            </a:r>
            <a:br>
              <a:rPr lang="en-US" sz="3800" dirty="0" smtClean="0"/>
            </a:br>
            <a:endParaRPr lang="en-US" sz="3800" dirty="0"/>
          </a:p>
        </p:txBody>
      </p:sp>
      <p:sp>
        <p:nvSpPr>
          <p:cNvPr id="3" name="Content Placeholder 2"/>
          <p:cNvSpPr>
            <a:spLocks noGrp="1"/>
          </p:cNvSpPr>
          <p:nvPr>
            <p:ph idx="1"/>
          </p:nvPr>
        </p:nvSpPr>
        <p:spPr>
          <a:xfrm>
            <a:off x="838200" y="1600200"/>
            <a:ext cx="7848600" cy="4525963"/>
          </a:xfrm>
        </p:spPr>
        <p:txBody>
          <a:bodyPr>
            <a:normAutofit fontScale="85000" lnSpcReduction="20000"/>
          </a:bodyPr>
          <a:lstStyle/>
          <a:p>
            <a:pPr algn="ctr">
              <a:buNone/>
            </a:pPr>
            <a:endParaRPr lang="en-US" sz="2800" dirty="0" smtClean="0"/>
          </a:p>
          <a:p>
            <a:pPr algn="ctr">
              <a:buNone/>
            </a:pPr>
            <a:r>
              <a:rPr lang="en-US" sz="2800" dirty="0" smtClean="0"/>
              <a:t>Duke </a:t>
            </a:r>
            <a:r>
              <a:rPr lang="en-US" sz="2800" dirty="0" smtClean="0"/>
              <a:t>Law and Public Policy</a:t>
            </a:r>
          </a:p>
          <a:p>
            <a:pPr algn="ctr">
              <a:buNone/>
            </a:pPr>
            <a:r>
              <a:rPr lang="en-US" sz="2800" dirty="0" smtClean="0"/>
              <a:t>Peter Barnes’s class</a:t>
            </a:r>
          </a:p>
          <a:p>
            <a:pPr algn="ctr">
              <a:buNone/>
            </a:pPr>
            <a:r>
              <a:rPr lang="en-US" sz="2800" dirty="0" smtClean="0"/>
              <a:t>8 November 2016</a:t>
            </a:r>
          </a:p>
          <a:p>
            <a:pPr algn="ctr">
              <a:buNone/>
            </a:pPr>
            <a:endParaRPr lang="en-US" sz="2595" dirty="0" smtClean="0"/>
          </a:p>
          <a:p>
            <a:pPr algn="ctr">
              <a:buNone/>
            </a:pPr>
            <a:endParaRPr lang="en-US" sz="3097" dirty="0" smtClean="0"/>
          </a:p>
          <a:p>
            <a:pPr algn="ctr">
              <a:buNone/>
            </a:pPr>
            <a:r>
              <a:rPr lang="en-US" sz="3097" dirty="0" smtClean="0"/>
              <a:t>Pat </a:t>
            </a:r>
            <a:r>
              <a:rPr lang="en-US" sz="3097" dirty="0" smtClean="0"/>
              <a:t>Oglesby, M.B.A, J.D.</a:t>
            </a:r>
          </a:p>
          <a:p>
            <a:pPr algn="ctr">
              <a:buNone/>
            </a:pPr>
            <a:r>
              <a:rPr lang="en-US" sz="3097" dirty="0" smtClean="0">
                <a:hlinkClick r:id="rId3"/>
              </a:rPr>
              <a:t>www.newrevenue.org</a:t>
            </a:r>
            <a:endParaRPr lang="en-US" sz="3097" dirty="0" smtClean="0"/>
          </a:p>
          <a:p>
            <a:endParaRPr lang="en-US" sz="3097" dirty="0" smtClean="0"/>
          </a:p>
          <a:p>
            <a:endParaRPr lang="en-US" sz="4000" dirty="0" smtClean="0"/>
          </a:p>
          <a:p>
            <a:pPr>
              <a:buNone/>
            </a:pPr>
            <a:r>
              <a:rPr lang="en-US" sz="4000" dirty="0" smtClean="0"/>
              <a:t> </a:t>
            </a:r>
          </a:p>
        </p:txBody>
      </p:sp>
      <p:sp>
        <p:nvSpPr>
          <p:cNvPr id="4" name="Footer Placeholder 3"/>
          <p:cNvSpPr>
            <a:spLocks noGrp="1"/>
          </p:cNvSpPr>
          <p:nvPr>
            <p:ph type="ftr" sz="quarter" idx="11"/>
          </p:nvPr>
        </p:nvSpPr>
        <p:spPr/>
        <p:txBody>
          <a:bodyPr/>
          <a:lstStyle/>
          <a:p>
            <a:r>
              <a:rPr lang="en-US" smtClean="0"/>
              <a:t>Duke 8 November 2016 Oglesby Barnes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4294967295"/>
          </p:nvPr>
        </p:nvSpPr>
        <p:spPr>
          <a:xfrm>
            <a:off x="457200" y="1417638"/>
            <a:ext cx="8229600" cy="4525963"/>
          </a:xfrm>
        </p:spPr>
        <p:txBody>
          <a:bodyPr/>
          <a:lstStyle/>
          <a:p>
            <a:r>
              <a:rPr lang="en-US" sz="4000" dirty="0" smtClean="0"/>
              <a:t>Overview of excises</a:t>
            </a:r>
          </a:p>
          <a:p>
            <a:r>
              <a:rPr lang="en-US" sz="4000" dirty="0" smtClean="0"/>
              <a:t>2 case studies: </a:t>
            </a:r>
          </a:p>
          <a:p>
            <a:pPr lvl="1"/>
            <a:r>
              <a:rPr lang="en-US" sz="3600" dirty="0" smtClean="0"/>
              <a:t> Alcohol </a:t>
            </a:r>
          </a:p>
          <a:p>
            <a:pPr lvl="1"/>
            <a:r>
              <a:rPr lang="en-US" sz="3600" dirty="0" smtClean="0"/>
              <a:t> </a:t>
            </a:r>
            <a:r>
              <a:rPr lang="en-US" sz="3600" dirty="0" smtClean="0"/>
              <a:t>M</a:t>
            </a:r>
            <a:r>
              <a:rPr lang="en-US" sz="3600" dirty="0" smtClean="0"/>
              <a:t>arijuana </a:t>
            </a:r>
          </a:p>
          <a:p>
            <a:endParaRPr lang="en-US" dirty="0"/>
          </a:p>
        </p:txBody>
      </p:sp>
      <p:pic>
        <p:nvPicPr>
          <p:cNvPr id="4" name="Picture 3"/>
          <p:cNvPicPr>
            <a:picLocks noChangeAspect="1"/>
          </p:cNvPicPr>
          <p:nvPr/>
        </p:nvPicPr>
        <p:blipFill>
          <a:blip r:embed="rId2"/>
          <a:stretch>
            <a:fillRect/>
          </a:stretch>
        </p:blipFill>
        <p:spPr>
          <a:xfrm>
            <a:off x="5562601" y="1828800"/>
            <a:ext cx="1752600" cy="1600201"/>
          </a:xfrm>
          <a:prstGeom prst="rect">
            <a:avLst/>
          </a:prstGeom>
        </p:spPr>
      </p:pic>
      <p:pic>
        <p:nvPicPr>
          <p:cNvPr id="5" name="Picture 4"/>
          <p:cNvPicPr>
            <a:picLocks noChangeAspect="1"/>
          </p:cNvPicPr>
          <p:nvPr/>
        </p:nvPicPr>
        <p:blipFill>
          <a:blip r:embed="rId3"/>
          <a:stretch>
            <a:fillRect/>
          </a:stretch>
        </p:blipFill>
        <p:spPr>
          <a:xfrm>
            <a:off x="5562601" y="3886200"/>
            <a:ext cx="1981200" cy="1630362"/>
          </a:xfrm>
          <a:prstGeom prst="rect">
            <a:avLst/>
          </a:prstGeom>
        </p:spPr>
      </p:pic>
      <p:sp>
        <p:nvSpPr>
          <p:cNvPr id="7" name="Footer Placeholder 6"/>
          <p:cNvSpPr>
            <a:spLocks noGrp="1"/>
          </p:cNvSpPr>
          <p:nvPr>
            <p:ph type="ftr" sz="quarter" idx="11"/>
          </p:nvPr>
        </p:nvSpPr>
        <p:spPr>
          <a:xfrm>
            <a:off x="3124200" y="6356350"/>
            <a:ext cx="3581400" cy="365125"/>
          </a:xfrm>
        </p:spPr>
        <p:txBody>
          <a:bodyPr/>
          <a:lstStyle/>
          <a:p>
            <a:r>
              <a:rPr lang="en-US" smtClean="0"/>
              <a:t>Duke 8 November 2016 Oglesby Barnes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Excise defined</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5" name="Rectangle 4"/>
          <p:cNvSpPr/>
          <p:nvPr/>
        </p:nvSpPr>
        <p:spPr>
          <a:xfrm>
            <a:off x="1828800" y="1676400"/>
            <a:ext cx="6172200" cy="3785652"/>
          </a:xfrm>
          <a:prstGeom prst="rect">
            <a:avLst/>
          </a:prstGeom>
        </p:spPr>
        <p:txBody>
          <a:bodyPr wrap="square">
            <a:spAutoFit/>
          </a:bodyPr>
          <a:lstStyle/>
          <a:p>
            <a:r>
              <a:rPr lang="en-US" sz="2400" dirty="0" smtClean="0"/>
              <a:t>A special </a:t>
            </a:r>
            <a:r>
              <a:rPr lang="en-US" sz="2400" dirty="0" smtClean="0"/>
              <a:t>inland tax levied on specific products sold within a country</a:t>
            </a:r>
            <a:r>
              <a:rPr lang="en-US" sz="2400" dirty="0" smtClean="0"/>
              <a:t>.  [And services]</a:t>
            </a:r>
          </a:p>
          <a:p>
            <a:endParaRPr lang="en-US" sz="2400" dirty="0" smtClean="0"/>
          </a:p>
          <a:p>
            <a:r>
              <a:rPr lang="en-US" sz="2400" dirty="0" smtClean="0"/>
              <a:t>Vs. VAT or sales:</a:t>
            </a:r>
          </a:p>
          <a:p>
            <a:pPr>
              <a:buFontTx/>
              <a:buChar char="-"/>
            </a:pPr>
            <a:r>
              <a:rPr lang="en-US" sz="2400" dirty="0" smtClean="0"/>
              <a:t> Narrower range of product</a:t>
            </a:r>
          </a:p>
          <a:p>
            <a:r>
              <a:rPr lang="en-US" sz="2400" dirty="0" smtClean="0"/>
              <a:t>-</a:t>
            </a:r>
            <a:r>
              <a:rPr lang="en-US" sz="2400" dirty="0" smtClean="0"/>
              <a:t> Typically heavier</a:t>
            </a:r>
          </a:p>
          <a:p>
            <a:pPr>
              <a:buFontTx/>
              <a:buChar char="-"/>
            </a:pPr>
            <a:r>
              <a:rPr lang="en-US" sz="2400" dirty="0" smtClean="0"/>
              <a:t> Often per unit (weight or volume)</a:t>
            </a:r>
          </a:p>
          <a:p>
            <a:pPr>
              <a:buFontTx/>
              <a:buChar char="-"/>
            </a:pPr>
            <a:endParaRPr lang="en-US" sz="2400" dirty="0" smtClean="0"/>
          </a:p>
          <a:p>
            <a:pPr>
              <a:buFontTx/>
              <a:buChar char="-"/>
            </a:pPr>
            <a:r>
              <a:rPr lang="en-US" sz="2400" dirty="0" smtClean="0"/>
              <a:t>Derivation:</a:t>
            </a:r>
          </a:p>
          <a:p>
            <a:pPr>
              <a:buFontTx/>
              <a:buChar char="-"/>
            </a:pPr>
            <a:endParaRPr lang="en-US" sz="2400" dirty="0" smtClean="0"/>
          </a:p>
        </p:txBody>
      </p:sp>
      <p:pic>
        <p:nvPicPr>
          <p:cNvPr id="6" name="Picture 5"/>
          <p:cNvPicPr>
            <a:picLocks noChangeAspect="1"/>
          </p:cNvPicPr>
          <p:nvPr/>
        </p:nvPicPr>
        <p:blipFill>
          <a:blip r:embed="rId2"/>
          <a:stretch>
            <a:fillRect/>
          </a:stretch>
        </p:blipFill>
        <p:spPr>
          <a:xfrm>
            <a:off x="3352800" y="4723388"/>
            <a:ext cx="2667000" cy="133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Excise examples</a:t>
            </a:r>
            <a:r>
              <a:rPr lang="en-US" dirty="0" smtClean="0"/>
              <a:t>	</a:t>
            </a:r>
            <a:endParaRPr lang="en-US" dirty="0"/>
          </a:p>
        </p:txBody>
      </p:sp>
      <p:sp>
        <p:nvSpPr>
          <p:cNvPr id="3" name="Content Placeholder 2"/>
          <p:cNvSpPr>
            <a:spLocks noGrp="1"/>
          </p:cNvSpPr>
          <p:nvPr>
            <p:ph idx="1"/>
          </p:nvPr>
        </p:nvSpPr>
        <p:spPr/>
        <p:txBody>
          <a:bodyPr/>
          <a:lstStyle/>
          <a:p>
            <a:r>
              <a:rPr lang="en-US" dirty="0" smtClean="0"/>
              <a:t>“What </a:t>
            </a:r>
            <a:r>
              <a:rPr lang="en-US" dirty="0" smtClean="0"/>
              <a:t>are we mad at</a:t>
            </a:r>
            <a:r>
              <a:rPr lang="en-US" dirty="0" smtClean="0"/>
              <a:t>?”</a:t>
            </a:r>
          </a:p>
          <a:p>
            <a:r>
              <a:rPr lang="en-US" dirty="0" smtClean="0"/>
              <a:t>Tobacco</a:t>
            </a:r>
            <a:r>
              <a:rPr lang="en-US" dirty="0" smtClean="0"/>
              <a:t>/Alcohol/Marijuana </a:t>
            </a:r>
          </a:p>
          <a:p>
            <a:r>
              <a:rPr lang="en-US" dirty="0" smtClean="0"/>
              <a:t>Sugar</a:t>
            </a:r>
          </a:p>
          <a:p>
            <a:r>
              <a:rPr lang="en-US" dirty="0" smtClean="0"/>
              <a:t>Carbon and Pollution</a:t>
            </a:r>
          </a:p>
          <a:p>
            <a:r>
              <a:rPr lang="en-US" dirty="0" smtClean="0"/>
              <a:t>Rental </a:t>
            </a:r>
            <a:r>
              <a:rPr lang="en-US" dirty="0" smtClean="0"/>
              <a:t>Cars </a:t>
            </a:r>
          </a:p>
          <a:p>
            <a:pPr>
              <a:buNone/>
            </a:pPr>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pic>
        <p:nvPicPr>
          <p:cNvPr id="8" name="Picture 7"/>
          <p:cNvPicPr>
            <a:picLocks noChangeAspect="1"/>
          </p:cNvPicPr>
          <p:nvPr/>
        </p:nvPicPr>
        <p:blipFill>
          <a:blip r:embed="rId2"/>
          <a:stretch>
            <a:fillRect/>
          </a:stretch>
        </p:blipFill>
        <p:spPr>
          <a:xfrm>
            <a:off x="5105400" y="3429000"/>
            <a:ext cx="3581400" cy="20761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Why single out goods or services?</a:t>
            </a:r>
            <a:r>
              <a:rPr lang="en-US" dirty="0" smtClean="0"/>
              <a:t/>
            </a:r>
            <a:br>
              <a:rPr lang="en-US" dirty="0" smtClean="0"/>
            </a:br>
            <a:r>
              <a:rPr lang="en-US" dirty="0" smtClean="0"/>
              <a:t> </a:t>
            </a:r>
            <a:r>
              <a:rPr lang="en-US" dirty="0" smtClean="0"/>
              <a:t>Rationales	</a:t>
            </a:r>
            <a:endParaRPr lang="en-US" dirty="0"/>
          </a:p>
        </p:txBody>
      </p:sp>
      <p:sp>
        <p:nvSpPr>
          <p:cNvPr id="3" name="Content Placeholder 2"/>
          <p:cNvSpPr>
            <a:spLocks noGrp="1"/>
          </p:cNvSpPr>
          <p:nvPr>
            <p:ph idx="1"/>
          </p:nvPr>
        </p:nvSpPr>
        <p:spPr/>
        <p:txBody>
          <a:bodyPr>
            <a:normAutofit/>
          </a:bodyPr>
          <a:lstStyle/>
          <a:p>
            <a:r>
              <a:rPr lang="en-US" dirty="0" smtClean="0"/>
              <a:t>Sin</a:t>
            </a:r>
            <a:endParaRPr lang="en-US" dirty="0" smtClean="0"/>
          </a:p>
          <a:p>
            <a:r>
              <a:rPr lang="en-US" dirty="0" smtClean="0"/>
              <a:t>Internalities</a:t>
            </a:r>
          </a:p>
          <a:p>
            <a:r>
              <a:rPr lang="en-US" dirty="0" smtClean="0"/>
              <a:t>Externalities </a:t>
            </a:r>
          </a:p>
          <a:p>
            <a:r>
              <a:rPr lang="en-US" dirty="0" smtClean="0"/>
              <a:t>Benefit</a:t>
            </a:r>
          </a:p>
          <a:p>
            <a:r>
              <a:rPr lang="en-US" dirty="0" smtClean="0"/>
              <a:t>Luxury/</a:t>
            </a:r>
            <a:r>
              <a:rPr lang="en-US" dirty="0" smtClean="0"/>
              <a:t>Progressivity</a:t>
            </a:r>
          </a:p>
          <a:p>
            <a:r>
              <a:rPr lang="en-US" dirty="0" smtClean="0"/>
              <a:t>Non-residents</a:t>
            </a:r>
            <a:endParaRPr lang="en-US" dirty="0" smtClean="0"/>
          </a:p>
          <a:p>
            <a:r>
              <a:rPr lang="en-US" dirty="0" smtClean="0"/>
              <a:t>Ease of Administration </a:t>
            </a:r>
          </a:p>
          <a:p>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Problems with excise taxes –</a:t>
            </a:r>
            <a:r>
              <a:rPr lang="en-US" dirty="0" smtClean="0"/>
              <a:t> (&amp; VAT)?</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Line </a:t>
            </a:r>
            <a:r>
              <a:rPr lang="en-US" dirty="0" smtClean="0"/>
              <a:t>drawing: </a:t>
            </a:r>
            <a:r>
              <a:rPr lang="en-US" dirty="0" smtClean="0"/>
              <a:t>Categorization needed</a:t>
            </a:r>
          </a:p>
          <a:p>
            <a:r>
              <a:rPr lang="en-US" dirty="0" smtClean="0"/>
              <a:t>Categories unjust (soda and cake)</a:t>
            </a:r>
            <a:endParaRPr lang="en-US" dirty="0" smtClean="0"/>
          </a:p>
          <a:p>
            <a:r>
              <a:rPr lang="en-US" dirty="0" smtClean="0"/>
              <a:t>Bad consequences </a:t>
            </a:r>
            <a:r>
              <a:rPr lang="en-US" dirty="0" smtClean="0"/>
              <a:t>(lost jobs</a:t>
            </a:r>
            <a:r>
              <a:rPr lang="en-US" dirty="0" smtClean="0"/>
              <a:t>), like any tax</a:t>
            </a:r>
          </a:p>
          <a:p>
            <a:r>
              <a:rPr lang="en-US" dirty="0" smtClean="0"/>
              <a:t>Get either $ </a:t>
            </a:r>
            <a:r>
              <a:rPr lang="en-US" i="1" dirty="0" smtClean="0"/>
              <a:t>or</a:t>
            </a:r>
            <a:r>
              <a:rPr lang="en-US" i="1" dirty="0" smtClean="0"/>
              <a:t> </a:t>
            </a:r>
            <a:r>
              <a:rPr lang="en-US" i="1" dirty="0" smtClean="0"/>
              <a:t> </a:t>
            </a:r>
            <a:r>
              <a:rPr lang="en-US" dirty="0" smtClean="0"/>
              <a:t>changed behavior</a:t>
            </a:r>
            <a:endParaRPr lang="en-US" dirty="0" smtClean="0"/>
          </a:p>
          <a:p>
            <a:r>
              <a:rPr lang="en-US" dirty="0" err="1" smtClean="0"/>
              <a:t>Regressivity</a:t>
            </a:r>
            <a:endParaRPr lang="en-US" dirty="0" smtClean="0"/>
          </a:p>
          <a:p>
            <a:r>
              <a:rPr lang="en-US" dirty="0" smtClean="0"/>
              <a:t>State profiting from “sin”</a:t>
            </a:r>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Compare taxing payrolls</a:t>
            </a:r>
            <a:endParaRPr lang="en-US" dirty="0"/>
          </a:p>
        </p:txBody>
      </p:sp>
      <p:sp>
        <p:nvSpPr>
          <p:cNvPr id="3" name="Content Placeholder 2"/>
          <p:cNvSpPr>
            <a:spLocks noGrp="1"/>
          </p:cNvSpPr>
          <p:nvPr>
            <p:ph idx="1"/>
          </p:nvPr>
        </p:nvSpPr>
        <p:spPr/>
        <p:txBody>
          <a:bodyPr>
            <a:normAutofit/>
          </a:bodyPr>
          <a:lstStyle/>
          <a:p>
            <a:r>
              <a:rPr lang="en-US" dirty="0" smtClean="0"/>
              <a:t>Pros:</a:t>
            </a:r>
          </a:p>
          <a:p>
            <a:pPr lvl="1"/>
            <a:r>
              <a:rPr lang="en-US" dirty="0" smtClean="0"/>
              <a:t>Ease of administration</a:t>
            </a:r>
          </a:p>
          <a:p>
            <a:pPr lvl="1"/>
            <a:r>
              <a:rPr lang="en-US" dirty="0" smtClean="0"/>
              <a:t>Association with benefits for workers</a:t>
            </a:r>
          </a:p>
          <a:p>
            <a:r>
              <a:rPr lang="en-US" dirty="0" smtClean="0"/>
              <a:t>Con</a:t>
            </a:r>
          </a:p>
          <a:p>
            <a:pPr lvl="1"/>
            <a:r>
              <a:rPr lang="en-US" dirty="0" smtClean="0"/>
              <a:t>Discourages jobs</a:t>
            </a:r>
          </a:p>
          <a:p>
            <a:pPr marL="342900" lvl="1" indent="-342900">
              <a:buNone/>
            </a:pPr>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pic>
        <p:nvPicPr>
          <p:cNvPr id="5" name="Picture 4"/>
          <p:cNvPicPr>
            <a:picLocks noChangeAspect="1"/>
          </p:cNvPicPr>
          <p:nvPr/>
        </p:nvPicPr>
        <p:blipFill>
          <a:blip r:embed="rId2"/>
          <a:stretch>
            <a:fillRect/>
          </a:stretch>
        </p:blipFill>
        <p:spPr>
          <a:xfrm>
            <a:off x="5257800" y="3896090"/>
            <a:ext cx="3276600" cy="223165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46138"/>
            <a:ext cx="8229600" cy="1143000"/>
          </a:xfrm>
        </p:spPr>
        <p:txBody>
          <a:bodyPr/>
          <a:lstStyle/>
          <a:p>
            <a:r>
              <a:rPr lang="en-US" dirty="0" smtClean="0"/>
              <a:t>Alcohol Outline</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4" name="Rectangle 3"/>
          <p:cNvSpPr/>
          <p:nvPr/>
        </p:nvSpPr>
        <p:spPr>
          <a:xfrm>
            <a:off x="2286000" y="2274838"/>
            <a:ext cx="4572000" cy="1754327"/>
          </a:xfrm>
          <a:prstGeom prst="rect">
            <a:avLst/>
          </a:prstGeom>
        </p:spPr>
        <p:txBody>
          <a:bodyPr>
            <a:spAutoFit/>
          </a:bodyPr>
          <a:lstStyle/>
          <a:p>
            <a:pPr lvl="1"/>
            <a:r>
              <a:rPr lang="en-US" sz="3600" dirty="0" smtClean="0"/>
              <a:t>What to tax -- Base</a:t>
            </a:r>
          </a:p>
          <a:p>
            <a:pPr lvl="1"/>
            <a:r>
              <a:rPr lang="en-US" sz="3600" dirty="0" smtClean="0"/>
              <a:t>How much -- Rate </a:t>
            </a:r>
            <a:endParaRPr lang="en-US" sz="3600" dirty="0" smtClean="0"/>
          </a:p>
          <a:p>
            <a:pPr lvl="1"/>
            <a:r>
              <a:rPr lang="en-US" sz="3600" dirty="0" smtClean="0"/>
              <a:t>Exceptions  </a:t>
            </a:r>
            <a:endParaRPr lang="en-US" sz="36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 history</a:t>
            </a:r>
            <a:r>
              <a:rPr lang="en-US" dirty="0" smtClean="0"/>
              <a:t>:  From primitive to sophisticated</a:t>
            </a:r>
            <a:endParaRPr lang="en-US" dirty="0"/>
          </a:p>
        </p:txBody>
      </p:sp>
      <p:sp>
        <p:nvSpPr>
          <p:cNvPr id="3" name="Content Placeholder 2"/>
          <p:cNvSpPr>
            <a:spLocks noGrp="1"/>
          </p:cNvSpPr>
          <p:nvPr>
            <p:ph idx="1"/>
          </p:nvPr>
        </p:nvSpPr>
        <p:spPr>
          <a:xfrm>
            <a:off x="1828800" y="1905000"/>
            <a:ext cx="6858000" cy="4221163"/>
          </a:xfrm>
        </p:spPr>
        <p:txBody>
          <a:bodyPr>
            <a:normAutofit/>
          </a:bodyPr>
          <a:lstStyle/>
          <a:p>
            <a:r>
              <a:rPr lang="en-US" dirty="0" smtClean="0"/>
              <a:t>Licenses</a:t>
            </a:r>
          </a:p>
          <a:p>
            <a:r>
              <a:rPr lang="en-US" dirty="0" smtClean="0"/>
              <a:t>Duties</a:t>
            </a:r>
          </a:p>
          <a:p>
            <a:r>
              <a:rPr lang="en-US" dirty="0" smtClean="0"/>
              <a:t>Proxies</a:t>
            </a:r>
          </a:p>
          <a:p>
            <a:r>
              <a:rPr lang="en-US" dirty="0" smtClean="0"/>
              <a:t>Alcohol itself</a:t>
            </a:r>
            <a:endParaRPr lang="en-US" dirty="0" smtClean="0"/>
          </a:p>
        </p:txBody>
      </p:sp>
      <p:pic>
        <p:nvPicPr>
          <p:cNvPr id="4" name="Picture 3"/>
          <p:cNvPicPr>
            <a:picLocks noChangeAspect="1"/>
          </p:cNvPicPr>
          <p:nvPr/>
        </p:nvPicPr>
        <p:blipFill>
          <a:blip r:embed="rId2"/>
          <a:stretch>
            <a:fillRect/>
          </a:stretch>
        </p:blipFill>
        <p:spPr>
          <a:xfrm>
            <a:off x="4679950" y="3505200"/>
            <a:ext cx="3702050" cy="2767072"/>
          </a:xfrm>
          <a:prstGeom prst="rect">
            <a:avLst/>
          </a:prstGeom>
        </p:spPr>
      </p:pic>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Primitive base: </a:t>
            </a:r>
            <a:r>
              <a:rPr lang="en-US" dirty="0" smtClean="0"/>
              <a:t>Tavern licenses</a:t>
            </a:r>
            <a:endParaRPr lang="en-US" dirty="0"/>
          </a:p>
        </p:txBody>
      </p:sp>
      <p:pic>
        <p:nvPicPr>
          <p:cNvPr id="4" name="Picture 3"/>
          <p:cNvPicPr>
            <a:picLocks noChangeAspect="1"/>
          </p:cNvPicPr>
          <p:nvPr/>
        </p:nvPicPr>
        <p:blipFill>
          <a:blip r:embed="rId2"/>
          <a:stretch>
            <a:fillRect/>
          </a:stretch>
        </p:blipFill>
        <p:spPr>
          <a:xfrm>
            <a:off x="1295400" y="1417638"/>
            <a:ext cx="6553200" cy="4221162"/>
          </a:xfrm>
          <a:prstGeom prst="rect">
            <a:avLst/>
          </a:prstGeom>
        </p:spPr>
      </p:pic>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Early base: </a:t>
            </a:r>
            <a:r>
              <a:rPr lang="en-US" dirty="0" smtClean="0"/>
              <a:t>Customs duties</a:t>
            </a:r>
            <a:endParaRPr lang="en-US" dirty="0"/>
          </a:p>
        </p:txBody>
      </p:sp>
      <p:pic>
        <p:nvPicPr>
          <p:cNvPr id="5" name="Picture 4"/>
          <p:cNvPicPr>
            <a:picLocks noChangeAspect="1"/>
          </p:cNvPicPr>
          <p:nvPr/>
        </p:nvPicPr>
        <p:blipFill>
          <a:blip r:embed="rId2"/>
          <a:stretch>
            <a:fillRect/>
          </a:stretch>
        </p:blipFill>
        <p:spPr>
          <a:xfrm>
            <a:off x="831850" y="1892300"/>
            <a:ext cx="7480300" cy="3898900"/>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Proxy bases </a:t>
            </a:r>
            <a:r>
              <a:rPr lang="en-US" dirty="0" smtClean="0"/>
              <a:t>for alcohol</a:t>
            </a:r>
            <a:endParaRPr lang="en-US" dirty="0"/>
          </a:p>
        </p:txBody>
      </p:sp>
      <p:sp>
        <p:nvSpPr>
          <p:cNvPr id="3" name="Content Placeholder 2"/>
          <p:cNvSpPr>
            <a:spLocks noGrp="1"/>
          </p:cNvSpPr>
          <p:nvPr>
            <p:ph idx="1"/>
          </p:nvPr>
        </p:nvSpPr>
        <p:spPr>
          <a:xfrm>
            <a:off x="1295400" y="1219200"/>
            <a:ext cx="6324600" cy="4906963"/>
          </a:xfrm>
        </p:spPr>
        <p:txBody>
          <a:bodyPr>
            <a:normAutofit/>
          </a:bodyPr>
          <a:lstStyle/>
          <a:p>
            <a:r>
              <a:rPr lang="en-US" dirty="0" smtClean="0"/>
              <a:t>MA 1673: </a:t>
            </a:r>
            <a:r>
              <a:rPr lang="en-US" b="1" dirty="0" smtClean="0"/>
              <a:t>malt</a:t>
            </a:r>
          </a:p>
          <a:p>
            <a:r>
              <a:rPr lang="en-US" dirty="0" smtClean="0"/>
              <a:t>1764 British Sugar Act:  </a:t>
            </a:r>
            <a:r>
              <a:rPr lang="en-US" b="1" dirty="0" smtClean="0"/>
              <a:t>Molasses </a:t>
            </a:r>
            <a:r>
              <a:rPr lang="en-US" dirty="0" smtClean="0"/>
              <a:t>tax</a:t>
            </a:r>
          </a:p>
          <a:p>
            <a:r>
              <a:rPr lang="en-US" dirty="0" smtClean="0"/>
              <a:t>1790s: </a:t>
            </a:r>
            <a:r>
              <a:rPr lang="en-US" b="1" dirty="0" smtClean="0"/>
              <a:t>Still capacity</a:t>
            </a:r>
          </a:p>
          <a:p>
            <a:endParaRPr lang="en-US" dirty="0" smtClean="0"/>
          </a:p>
          <a:p>
            <a:endParaRPr lang="en-US" dirty="0" smtClean="0"/>
          </a:p>
        </p:txBody>
      </p:sp>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in the USA: 1791 Whisky 	</a:t>
            </a:r>
            <a:endParaRPr lang="en-US" dirty="0"/>
          </a:p>
        </p:txBody>
      </p:sp>
      <p:sp>
        <p:nvSpPr>
          <p:cNvPr id="4" name="Rectangle 3"/>
          <p:cNvSpPr/>
          <p:nvPr/>
        </p:nvSpPr>
        <p:spPr>
          <a:xfrm>
            <a:off x="1447800" y="1905000"/>
            <a:ext cx="4343400" cy="1754327"/>
          </a:xfrm>
          <a:prstGeom prst="rect">
            <a:avLst/>
          </a:prstGeom>
        </p:spPr>
        <p:txBody>
          <a:bodyPr wrap="square">
            <a:spAutoFit/>
          </a:bodyPr>
          <a:lstStyle/>
          <a:p>
            <a:pPr>
              <a:buFont typeface="Arial"/>
              <a:buChar char="•"/>
            </a:pPr>
            <a:r>
              <a:rPr lang="en-US" sz="3600" dirty="0" smtClean="0"/>
              <a:t> A</a:t>
            </a:r>
            <a:r>
              <a:rPr lang="en-US" sz="3600" dirty="0" smtClean="0"/>
              <a:t>lcohol </a:t>
            </a:r>
            <a:r>
              <a:rPr lang="en-US" sz="3600" dirty="0" smtClean="0"/>
              <a:t>content (proof</a:t>
            </a:r>
            <a:r>
              <a:rPr lang="en-US" sz="3600" dirty="0" smtClean="0"/>
              <a:t>)</a:t>
            </a:r>
          </a:p>
          <a:p>
            <a:r>
              <a:rPr lang="en-US" sz="3600" dirty="0" smtClean="0"/>
              <a:t> </a:t>
            </a:r>
            <a:endParaRPr lang="en-US" sz="3600" dirty="0"/>
          </a:p>
        </p:txBody>
      </p:sp>
      <p:pic>
        <p:nvPicPr>
          <p:cNvPr id="5" name="Picture 4"/>
          <p:cNvPicPr>
            <a:picLocks noChangeAspect="1"/>
          </p:cNvPicPr>
          <p:nvPr/>
        </p:nvPicPr>
        <p:blipFill>
          <a:blip r:embed="rId2"/>
          <a:stretch>
            <a:fillRect/>
          </a:stretch>
        </p:blipFill>
        <p:spPr>
          <a:xfrm>
            <a:off x="5791200" y="1905000"/>
            <a:ext cx="2743200" cy="3924300"/>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taxes </a:t>
            </a:r>
            <a:r>
              <a:rPr lang="en-US" b="1" dirty="0" smtClean="0"/>
              <a:t>base and rates </a:t>
            </a:r>
            <a:r>
              <a:rPr lang="en-US" dirty="0" smtClean="0"/>
              <a:t>2016</a:t>
            </a:r>
            <a:endParaRPr lang="en-US" dirty="0"/>
          </a:p>
        </p:txBody>
      </p:sp>
      <p:sp>
        <p:nvSpPr>
          <p:cNvPr id="3" name="Rectangle 2"/>
          <p:cNvSpPr/>
          <p:nvPr/>
        </p:nvSpPr>
        <p:spPr>
          <a:xfrm>
            <a:off x="1066800" y="1417638"/>
            <a:ext cx="6781800" cy="2954655"/>
          </a:xfrm>
          <a:prstGeom prst="rect">
            <a:avLst/>
          </a:prstGeom>
        </p:spPr>
        <p:txBody>
          <a:bodyPr wrap="square">
            <a:spAutoFit/>
          </a:bodyPr>
          <a:lstStyle/>
          <a:p>
            <a:pPr>
              <a:buFont typeface="Arial"/>
              <a:buChar char="•"/>
            </a:pPr>
            <a:r>
              <a:rPr lang="en-US" sz="3600" dirty="0" smtClean="0"/>
              <a:t>Liquor: </a:t>
            </a:r>
            <a:r>
              <a:rPr lang="en-US" sz="3600" b="1" dirty="0" smtClean="0"/>
              <a:t>Potency</a:t>
            </a:r>
            <a:r>
              <a:rPr lang="en-US" sz="3600" dirty="0" smtClean="0"/>
              <a:t>: $13.50 per proof gallon ($6.25 per gal. of alcohol)</a:t>
            </a:r>
          </a:p>
          <a:p>
            <a:pPr>
              <a:buFont typeface="Arial"/>
              <a:buChar char="•"/>
            </a:pPr>
            <a:r>
              <a:rPr lang="en-US" sz="3600" dirty="0" smtClean="0"/>
              <a:t>Beer: </a:t>
            </a:r>
            <a:r>
              <a:rPr lang="en-US" sz="3600" b="1" dirty="0" smtClean="0"/>
              <a:t>Volume</a:t>
            </a:r>
            <a:r>
              <a:rPr lang="en-US" sz="3600" dirty="0" smtClean="0"/>
              <a:t>: $18/barrel </a:t>
            </a:r>
            <a:r>
              <a:rPr lang="en-US" sz="3600" dirty="0" smtClean="0"/>
              <a:t>no </a:t>
            </a:r>
            <a:r>
              <a:rPr lang="en-US" sz="3600" dirty="0" smtClean="0"/>
              <a:t>matter the alcohol content</a:t>
            </a:r>
          </a:p>
          <a:p>
            <a:r>
              <a:rPr lang="en-US" sz="2400" dirty="0" smtClean="0"/>
              <a:t> </a:t>
            </a:r>
          </a:p>
          <a:p>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rates in history</a:t>
            </a:r>
            <a:endParaRPr lang="en-US" dirty="0"/>
          </a:p>
        </p:txBody>
      </p:sp>
      <p:graphicFrame>
        <p:nvGraphicFramePr>
          <p:cNvPr id="3" name="Table 2"/>
          <p:cNvGraphicFramePr>
            <a:graphicFrameLocks noGrp="1"/>
          </p:cNvGraphicFramePr>
          <p:nvPr/>
        </p:nvGraphicFramePr>
        <p:xfrm>
          <a:off x="914400" y="1417638"/>
          <a:ext cx="7086600" cy="4084635"/>
        </p:xfrm>
        <a:graphic>
          <a:graphicData uri="http://schemas.openxmlformats.org/drawingml/2006/table">
            <a:tbl>
              <a:tblPr/>
              <a:tblGrid>
                <a:gridCol w="2362200"/>
                <a:gridCol w="2895600"/>
                <a:gridCol w="1828800"/>
              </a:tblGrid>
              <a:tr h="489269">
                <a:tc gridSpan="2">
                  <a:txBody>
                    <a:bodyPr/>
                    <a:lstStyle/>
                    <a:p>
                      <a:pPr algn="l" fontAlgn="b"/>
                      <a:r>
                        <a:rPr lang="en-US" sz="2400" b="0" i="0" u="none" strike="noStrike" dirty="0" smtClean="0">
                          <a:latin typeface="Verdana"/>
                        </a:rPr>
                        <a:t>Spirits </a:t>
                      </a:r>
                      <a:r>
                        <a:rPr lang="en-US" sz="2400" b="0" i="0" u="none" strike="noStrike" dirty="0">
                          <a:latin typeface="Verdana"/>
                        </a:rPr>
                        <a:t>-- </a:t>
                      </a:r>
                      <a:r>
                        <a:rPr lang="en-US" sz="2400" b="0" i="0" u="none" strike="noStrike" dirty="0" smtClean="0">
                          <a:latin typeface="Verdana"/>
                        </a:rPr>
                        <a:t>USA</a:t>
                      </a:r>
                      <a:endParaRPr lang="en-US" sz="2400" b="0" i="0" u="none" strike="noStrike" dirty="0">
                        <a:latin typeface="Verdana"/>
                      </a:endParaRP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400" b="0" i="0" u="none" strike="noStrike" dirty="0">
                        <a:latin typeface="Verdana"/>
                      </a:endParaRPr>
                    </a:p>
                  </a:txBody>
                  <a:tcPr marL="12700" marR="12700" marT="12700" marB="0" anchor="b">
                    <a:lnL>
                      <a:noFill/>
                    </a:lnL>
                    <a:lnR>
                      <a:noFill/>
                    </a:lnR>
                    <a:lnT>
                      <a:noFill/>
                    </a:lnT>
                    <a:lnB>
                      <a:noFill/>
                    </a:lnB>
                  </a:tcPr>
                </a:tc>
              </a:tr>
              <a:tr h="998211">
                <a:tc>
                  <a:txBody>
                    <a:bodyPr/>
                    <a:lstStyle/>
                    <a:p>
                      <a:pPr algn="l" fontAlgn="b"/>
                      <a:r>
                        <a:rPr lang="en-US" sz="2400" b="0" i="0" u="none" strike="noStrike" dirty="0">
                          <a:latin typeface="Verdana"/>
                        </a:rPr>
                        <a:t>FROM</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TO</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per proof gallon</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08/01/1862</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03/07/1864</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$0.20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03/07/1864</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07/01/1864</a:t>
                      </a:r>
                    </a:p>
                  </a:txBody>
                  <a:tcPr marL="12700" marR="12700" marT="12700" marB="0" anchor="b">
                    <a:lnL>
                      <a:noFill/>
                    </a:lnL>
                    <a:lnR>
                      <a:noFill/>
                    </a:lnR>
                    <a:lnT>
                      <a:noFill/>
                    </a:lnT>
                    <a:lnB>
                      <a:noFill/>
                    </a:lnB>
                  </a:tcPr>
                </a:tc>
                <a:tc>
                  <a:txBody>
                    <a:bodyPr/>
                    <a:lstStyle/>
                    <a:p>
                      <a:pPr algn="r" fontAlgn="b"/>
                      <a:r>
                        <a:rPr lang="en-US" sz="2400" b="0" i="0" u="none" strike="noStrike">
                          <a:latin typeface="Verdana"/>
                        </a:rPr>
                        <a:t>$0.60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07/01/1864</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01/01/1865</a:t>
                      </a:r>
                    </a:p>
                  </a:txBody>
                  <a:tcPr marL="12700" marR="12700" marT="12700" marB="0" anchor="b">
                    <a:lnL>
                      <a:noFill/>
                    </a:lnL>
                    <a:lnR>
                      <a:noFill/>
                    </a:lnR>
                    <a:lnT>
                      <a:noFill/>
                    </a:lnT>
                    <a:lnB>
                      <a:noFill/>
                    </a:lnB>
                  </a:tcPr>
                </a:tc>
                <a:tc>
                  <a:txBody>
                    <a:bodyPr/>
                    <a:lstStyle/>
                    <a:p>
                      <a:pPr algn="r" fontAlgn="b"/>
                      <a:r>
                        <a:rPr lang="en-US" sz="2400" b="0" i="0" u="none" strike="noStrike">
                          <a:latin typeface="Verdana"/>
                        </a:rPr>
                        <a:t>$1.50</a:t>
                      </a:r>
                    </a:p>
                  </a:txBody>
                  <a:tcPr marL="12700" marR="12700" marT="12700" marB="0" anchor="b">
                    <a:lnL>
                      <a:noFill/>
                    </a:lnL>
                    <a:lnR>
                      <a:noFill/>
                    </a:lnR>
                    <a:lnT>
                      <a:noFill/>
                    </a:lnT>
                    <a:lnB>
                      <a:noFill/>
                    </a:lnB>
                  </a:tcPr>
                </a:tc>
              </a:tr>
              <a:tr h="519431">
                <a:tc>
                  <a:txBody>
                    <a:bodyPr/>
                    <a:lstStyle/>
                    <a:p>
                      <a:pPr algn="l" fontAlgn="b"/>
                      <a:r>
                        <a:rPr lang="en-US" sz="2400" b="0" i="0" u="none" strike="noStrike" dirty="0">
                          <a:latin typeface="Verdana"/>
                        </a:rPr>
                        <a:t>01/01/1865</a:t>
                      </a:r>
                    </a:p>
                  </a:txBody>
                  <a:tcPr marL="12700" marR="12700" marT="12700" marB="0" anchor="b">
                    <a:lnL>
                      <a:noFill/>
                    </a:lnL>
                    <a:lnR>
                      <a:noFill/>
                    </a:lnR>
                    <a:lnT>
                      <a:noFill/>
                    </a:lnT>
                    <a:lnB>
                      <a:noFill/>
                    </a:lnB>
                  </a:tcPr>
                </a:tc>
                <a:tc>
                  <a:txBody>
                    <a:bodyPr/>
                    <a:lstStyle/>
                    <a:p>
                      <a:pPr algn="l" fontAlgn="b"/>
                      <a:r>
                        <a:rPr lang="en-US" sz="2400" b="0" i="0" u="none" strike="noStrike">
                          <a:latin typeface="Verdana"/>
                        </a:rPr>
                        <a:t>07/20/1868</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$2.00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07/20/1868</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06/06/1872</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$0.50</a:t>
                      </a:r>
                    </a:p>
                  </a:txBody>
                  <a:tcPr marL="12700" marR="12700" marT="12700" marB="0" anchor="b">
                    <a:lnL>
                      <a:noFill/>
                    </a:lnL>
                    <a:lnR>
                      <a:noFill/>
                    </a:lnR>
                    <a:lnT>
                      <a:noFill/>
                    </a:lnT>
                    <a:lnB>
                      <a:noFill/>
                    </a:lnB>
                  </a:tcPr>
                </a:tc>
              </a:tr>
            </a:tbl>
          </a:graphicData>
        </a:graphic>
      </p:graphicFrame>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How much: Recent Federal liquor tax rate per proof gallon</a:t>
            </a:r>
            <a:endParaRPr lang="en-US" dirty="0"/>
          </a:p>
        </p:txBody>
      </p:sp>
      <p:graphicFrame>
        <p:nvGraphicFramePr>
          <p:cNvPr id="4" name="Table 3"/>
          <p:cNvGraphicFramePr>
            <a:graphicFrameLocks noGrp="1"/>
          </p:cNvGraphicFramePr>
          <p:nvPr/>
        </p:nvGraphicFramePr>
        <p:xfrm>
          <a:off x="457200" y="2209799"/>
          <a:ext cx="8229601" cy="1828800"/>
        </p:xfrm>
        <a:graphic>
          <a:graphicData uri="http://schemas.openxmlformats.org/drawingml/2006/table">
            <a:tbl>
              <a:tblPr/>
              <a:tblGrid>
                <a:gridCol w="943221"/>
                <a:gridCol w="1131865"/>
                <a:gridCol w="943221"/>
                <a:gridCol w="943221"/>
                <a:gridCol w="943221"/>
                <a:gridCol w="1108284"/>
                <a:gridCol w="1108284"/>
                <a:gridCol w="1108284"/>
              </a:tblGrid>
              <a:tr h="914400">
                <a:tc>
                  <a:txBody>
                    <a:bodyPr/>
                    <a:lstStyle/>
                    <a:p>
                      <a:pPr algn="r" fontAlgn="b"/>
                      <a:r>
                        <a:rPr lang="en-US" sz="2200" b="0" i="0" u="none" strike="noStrike">
                          <a:latin typeface="Verdana"/>
                        </a:rPr>
                        <a:t>1934</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1991</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914400">
                <a:tc>
                  <a:txBody>
                    <a:bodyPr/>
                    <a:lstStyle/>
                    <a:p>
                      <a:pPr algn="r" fontAlgn="b"/>
                      <a:r>
                        <a:rPr lang="en-US" sz="2200" b="0" i="0" u="none" strike="noStrike">
                          <a:latin typeface="Verdana"/>
                        </a:rPr>
                        <a:t>$2.00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$2.25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$3.00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$6.00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$9.00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$10.50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$12.50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$13.50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Overtaxing: </a:t>
            </a:r>
            <a:r>
              <a:rPr lang="en-US" dirty="0" smtClean="0"/>
              <a:t>Junior Johnson’s heyday</a:t>
            </a:r>
            <a:endParaRPr lang="en-US" dirty="0"/>
          </a:p>
        </p:txBody>
      </p:sp>
      <p:sp>
        <p:nvSpPr>
          <p:cNvPr id="3" name="Rectangle 2"/>
          <p:cNvSpPr/>
          <p:nvPr/>
        </p:nvSpPr>
        <p:spPr>
          <a:xfrm>
            <a:off x="1600200" y="1417638"/>
            <a:ext cx="5257800" cy="2554545"/>
          </a:xfrm>
          <a:prstGeom prst="rect">
            <a:avLst/>
          </a:prstGeom>
        </p:spPr>
        <p:txBody>
          <a:bodyPr wrap="square">
            <a:spAutoFit/>
          </a:bodyPr>
          <a:lstStyle/>
          <a:p>
            <a:r>
              <a:rPr lang="en-US" sz="3200" dirty="0" smtClean="0"/>
              <a:t>“A gallon of whiskey [bore] $11 tax.  You could make it for 75 cents to a dollar and sell it for $3 or $4.” </a:t>
            </a:r>
            <a:r>
              <a:rPr lang="en-US" sz="3200" dirty="0" err="1" smtClean="0"/>
              <a:t>Golenbock</a:t>
            </a:r>
            <a:r>
              <a:rPr lang="en-US" sz="3200" dirty="0" smtClean="0"/>
              <a:t>, </a:t>
            </a:r>
            <a:r>
              <a:rPr lang="en-US" sz="3200" i="1" dirty="0" smtClean="0"/>
              <a:t>American Zoom</a:t>
            </a:r>
            <a:endParaRPr lang="en-US" sz="3200" i="1" dirty="0"/>
          </a:p>
        </p:txBody>
      </p:sp>
      <p:pic>
        <p:nvPicPr>
          <p:cNvPr id="5" name="Picture 4"/>
          <p:cNvPicPr>
            <a:picLocks noChangeAspect="1"/>
          </p:cNvPicPr>
          <p:nvPr/>
        </p:nvPicPr>
        <p:blipFill>
          <a:blip r:embed="rId2"/>
          <a:stretch>
            <a:fillRect/>
          </a:stretch>
        </p:blipFill>
        <p:spPr>
          <a:xfrm>
            <a:off x="4419600" y="3581400"/>
            <a:ext cx="3886200" cy="2438400"/>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9150" y="1263650"/>
            <a:ext cx="7505700" cy="4330700"/>
          </a:xfrm>
          <a:prstGeom prst="rect">
            <a:avLst/>
          </a:prstGeom>
        </p:spPr>
      </p:pic>
      <p:sp>
        <p:nvSpPr>
          <p:cNvPr id="3" name="Title 2"/>
          <p:cNvSpPr>
            <a:spLocks noGrp="1"/>
          </p:cNvSpPr>
          <p:nvPr>
            <p:ph type="title"/>
          </p:nvPr>
        </p:nvSpPr>
        <p:spPr/>
        <p:txBody>
          <a:bodyPr>
            <a:normAutofit fontScale="90000"/>
          </a:bodyPr>
          <a:lstStyle/>
          <a:p>
            <a:r>
              <a:rPr lang="en-US" dirty="0" smtClean="0"/>
              <a:t>Alcohol taxes – Rate</a:t>
            </a:r>
            <a:br>
              <a:rPr lang="en-US" dirty="0" smtClean="0"/>
            </a:br>
            <a:r>
              <a:rPr lang="en-US" dirty="0" err="1" smtClean="0"/>
              <a:t>Unindexed</a:t>
            </a:r>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838200"/>
            <a:ext cx="7391400" cy="5181600"/>
          </a:xfrm>
          <a:prstGeom prst="rect">
            <a:avLst/>
          </a:prstGeom>
        </p:spPr>
      </p:pic>
      <p:sp>
        <p:nvSpPr>
          <p:cNvPr id="3" name="Footer Placeholder 2"/>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1250" y="673100"/>
            <a:ext cx="6921500" cy="5575300"/>
          </a:xfrm>
          <a:prstGeom prst="rect">
            <a:avLst/>
          </a:prstGeom>
        </p:spPr>
      </p:pic>
      <p:sp>
        <p:nvSpPr>
          <p:cNvPr id="3" name="Footer Placeholder 2"/>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Alcohol Exceptions: Virginia </a:t>
            </a:r>
            <a:r>
              <a:rPr lang="en-US" dirty="0" smtClean="0"/>
              <a:t>special interests</a:t>
            </a:r>
            <a:endParaRPr lang="en-US" dirty="0"/>
          </a:p>
        </p:txBody>
      </p:sp>
      <p:sp>
        <p:nvSpPr>
          <p:cNvPr id="3" name="Content Placeholder 2"/>
          <p:cNvSpPr>
            <a:spLocks noGrp="1"/>
          </p:cNvSpPr>
          <p:nvPr>
            <p:ph idx="1"/>
          </p:nvPr>
        </p:nvSpPr>
        <p:spPr/>
        <p:txBody>
          <a:bodyPr/>
          <a:lstStyle/>
          <a:p>
            <a:r>
              <a:rPr lang="en-US" dirty="0" smtClean="0"/>
              <a:t>1691 liquor customs rates:</a:t>
            </a:r>
          </a:p>
          <a:p>
            <a:pPr marL="1353312"/>
            <a:r>
              <a:rPr lang="en-US" dirty="0" smtClean="0"/>
              <a:t>4 pence/gal. generally </a:t>
            </a:r>
            <a:endParaRPr lang="en-US" dirty="0" smtClean="0"/>
          </a:p>
          <a:p>
            <a:pPr marL="1353312"/>
            <a:r>
              <a:rPr lang="en-US" dirty="0" smtClean="0"/>
              <a:t>But</a:t>
            </a:r>
          </a:p>
          <a:p>
            <a:pPr marL="1753362" lvl="1"/>
            <a:r>
              <a:rPr lang="en-US" dirty="0" smtClean="0"/>
              <a:t>2 </a:t>
            </a:r>
            <a:r>
              <a:rPr lang="en-US" dirty="0" smtClean="0"/>
              <a:t>pence/gal. for VA-owned ships</a:t>
            </a:r>
          </a:p>
          <a:p>
            <a:pPr marL="1753362" lvl="1"/>
            <a:r>
              <a:rPr lang="en-US" dirty="0" smtClean="0"/>
              <a:t>Zero for VA-built ships. </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tavern licenses</a:t>
            </a:r>
            <a:endParaRPr lang="en-US" dirty="0"/>
          </a:p>
        </p:txBody>
      </p:sp>
      <p:sp>
        <p:nvSpPr>
          <p:cNvPr id="3" name="Content Placeholder 2"/>
          <p:cNvSpPr>
            <a:spLocks noGrp="1"/>
          </p:cNvSpPr>
          <p:nvPr>
            <p:ph idx="1"/>
          </p:nvPr>
        </p:nvSpPr>
        <p:spPr>
          <a:xfrm>
            <a:off x="990600" y="1600200"/>
            <a:ext cx="7391400" cy="4525963"/>
          </a:xfrm>
        </p:spPr>
        <p:txBody>
          <a:bodyPr/>
          <a:lstStyle/>
          <a:p>
            <a:r>
              <a:rPr lang="en-US" sz="2800" dirty="0" smtClean="0"/>
              <a:t>“Outdoor retailers" faced a higher excise tax increase than others in NH in 1741.  Alvin </a:t>
            </a:r>
            <a:r>
              <a:rPr lang="en-US" sz="2800" dirty="0" err="1" smtClean="0"/>
              <a:t>Rabushka</a:t>
            </a:r>
            <a:r>
              <a:rPr lang="en-US" sz="2800" dirty="0" smtClean="0"/>
              <a:t>, </a:t>
            </a:r>
            <a:r>
              <a:rPr lang="en-US" sz="2800" i="1" dirty="0" smtClean="0"/>
              <a:t>Taxation in Colonial America.  </a:t>
            </a:r>
            <a:r>
              <a:rPr lang="en-US" sz="2800" dirty="0" smtClean="0"/>
              <a:t>Did they make more noise?  Were they more mobile and harder to police?</a:t>
            </a:r>
          </a:p>
          <a:p>
            <a:endParaRPr lang="en-US" dirty="0"/>
          </a:p>
        </p:txBody>
      </p:sp>
      <p:pic>
        <p:nvPicPr>
          <p:cNvPr id="4" name="Picture 3"/>
          <p:cNvPicPr>
            <a:picLocks noChangeAspect="1"/>
          </p:cNvPicPr>
          <p:nvPr/>
        </p:nvPicPr>
        <p:blipFill>
          <a:blip r:embed="rId2"/>
          <a:stretch>
            <a:fillRect/>
          </a:stretch>
        </p:blipFill>
        <p:spPr>
          <a:xfrm>
            <a:off x="1828800" y="3962400"/>
            <a:ext cx="5022850" cy="1676400"/>
          </a:xfrm>
          <a:prstGeom prst="rect">
            <a:avLst/>
          </a:prstGeom>
        </p:spPr>
      </p:pic>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6600" y="1104900"/>
            <a:ext cx="7670800" cy="4686300"/>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lstStyle/>
          <a:p>
            <a:r>
              <a:rPr lang="en-US" dirty="0" smtClean="0"/>
              <a:t>Marijuana Outline </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4" name="Rectangle 3"/>
          <p:cNvSpPr/>
          <p:nvPr/>
        </p:nvSpPr>
        <p:spPr>
          <a:xfrm>
            <a:off x="2286000" y="2274838"/>
            <a:ext cx="5791200" cy="2862322"/>
          </a:xfrm>
          <a:prstGeom prst="rect">
            <a:avLst/>
          </a:prstGeom>
        </p:spPr>
        <p:txBody>
          <a:bodyPr wrap="square">
            <a:spAutoFit/>
          </a:bodyPr>
          <a:lstStyle/>
          <a:p>
            <a:pPr lvl="1"/>
            <a:r>
              <a:rPr lang="en-US" sz="3600" dirty="0" smtClean="0"/>
              <a:t>State of play </a:t>
            </a:r>
          </a:p>
          <a:p>
            <a:pPr lvl="1"/>
            <a:r>
              <a:rPr lang="en-US" sz="3600" dirty="0" smtClean="0"/>
              <a:t>Existing taxes -- examples</a:t>
            </a:r>
          </a:p>
          <a:p>
            <a:pPr lvl="1"/>
            <a:r>
              <a:rPr lang="en-US" sz="3600" dirty="0" smtClean="0"/>
              <a:t>What </a:t>
            </a:r>
            <a:r>
              <a:rPr lang="en-US" sz="3600" dirty="0" smtClean="0"/>
              <a:t>to tax -- Base</a:t>
            </a:r>
          </a:p>
          <a:p>
            <a:pPr lvl="1"/>
            <a:r>
              <a:rPr lang="en-US" sz="3600" dirty="0" smtClean="0"/>
              <a:t>How much -- Rate </a:t>
            </a:r>
            <a:endParaRPr lang="en-US" sz="3600" dirty="0" smtClean="0"/>
          </a:p>
          <a:p>
            <a:pPr lvl="1"/>
            <a:r>
              <a:rPr lang="en-US" sz="3600" dirty="0" smtClean="0"/>
              <a:t>Exceptions  </a:t>
            </a:r>
            <a:endParaRPr lang="en-US" sz="36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Now to cannabis </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pic>
        <p:nvPicPr>
          <p:cNvPr id="4" name="Picture 3"/>
          <p:cNvPicPr>
            <a:picLocks noChangeAspect="1"/>
          </p:cNvPicPr>
          <p:nvPr/>
        </p:nvPicPr>
        <p:blipFill>
          <a:blip r:embed="rId2"/>
          <a:stretch>
            <a:fillRect/>
          </a:stretch>
        </p:blipFill>
        <p:spPr>
          <a:xfrm>
            <a:off x="457200" y="2057400"/>
            <a:ext cx="3353094" cy="3505200"/>
          </a:xfrm>
          <a:prstGeom prst="rect">
            <a:avLst/>
          </a:prstGeom>
        </p:spPr>
      </p:pic>
      <p:sp>
        <p:nvSpPr>
          <p:cNvPr id="5" name="Rectangle 4"/>
          <p:cNvSpPr/>
          <p:nvPr/>
        </p:nvSpPr>
        <p:spPr>
          <a:xfrm>
            <a:off x="4114800" y="2505670"/>
            <a:ext cx="4572000" cy="1815882"/>
          </a:xfrm>
          <a:prstGeom prst="rect">
            <a:avLst/>
          </a:prstGeom>
        </p:spPr>
        <p:txBody>
          <a:bodyPr>
            <a:spAutoFit/>
          </a:bodyPr>
          <a:lstStyle/>
          <a:p>
            <a:r>
              <a:rPr lang="en-US" sz="2800" dirty="0" smtClean="0"/>
              <a:t>Light weight </a:t>
            </a:r>
          </a:p>
          <a:p>
            <a:r>
              <a:rPr lang="en-US" sz="2800" dirty="0" smtClean="0"/>
              <a:t>Easy to </a:t>
            </a:r>
            <a:r>
              <a:rPr lang="en-US" sz="2800" dirty="0" smtClean="0"/>
              <a:t>grow</a:t>
            </a:r>
          </a:p>
          <a:p>
            <a:r>
              <a:rPr lang="en-US" sz="2800" dirty="0" smtClean="0"/>
              <a:t>Expensive under prohibition</a:t>
            </a:r>
          </a:p>
          <a:p>
            <a:endParaRPr lang="en-US" sz="2800" dirty="0" smtClean="0"/>
          </a:p>
        </p:txBody>
      </p:sp>
      <p:pic>
        <p:nvPicPr>
          <p:cNvPr id="6" name="Picture 5"/>
          <p:cNvPicPr>
            <a:picLocks noChangeAspect="1"/>
          </p:cNvPicPr>
          <p:nvPr/>
        </p:nvPicPr>
        <p:blipFill>
          <a:blip r:embed="rId3"/>
          <a:stretch>
            <a:fillRect/>
          </a:stretch>
        </p:blipFill>
        <p:spPr>
          <a:xfrm>
            <a:off x="-742950" y="19050"/>
            <a:ext cx="10629900" cy="68199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450" y="571500"/>
            <a:ext cx="8547100" cy="5715000"/>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Marijuana activists?</a:t>
            </a:r>
            <a:endParaRPr lang="en-US" dirty="0"/>
          </a:p>
        </p:txBody>
      </p:sp>
      <p:pic>
        <p:nvPicPr>
          <p:cNvPr id="4" name="Picture 3"/>
          <p:cNvPicPr>
            <a:picLocks noChangeAspect="1"/>
          </p:cNvPicPr>
          <p:nvPr/>
        </p:nvPicPr>
        <p:blipFill>
          <a:blip r:embed="rId2"/>
          <a:stretch>
            <a:fillRect/>
          </a:stretch>
        </p:blipFill>
        <p:spPr>
          <a:xfrm>
            <a:off x="1295400" y="1600200"/>
            <a:ext cx="6477000" cy="4889500"/>
          </a:xfrm>
          <a:prstGeom prst="rect">
            <a:avLst/>
          </a:prstGeom>
        </p:spPr>
      </p:pic>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So far, funded by</a:t>
            </a:r>
            <a:endParaRPr lang="en-US" dirty="0"/>
          </a:p>
        </p:txBody>
      </p:sp>
      <p:sp>
        <p:nvSpPr>
          <p:cNvPr id="3" name="Content Placeholder 2"/>
          <p:cNvSpPr>
            <a:spLocks noGrp="1"/>
          </p:cNvSpPr>
          <p:nvPr>
            <p:ph idx="4294967295"/>
          </p:nvPr>
        </p:nvSpPr>
        <p:spPr>
          <a:xfrm>
            <a:off x="0" y="1417638"/>
            <a:ext cx="8229600" cy="4708525"/>
          </a:xfrm>
        </p:spPr>
        <p:txBody>
          <a:bodyPr/>
          <a:lstStyle/>
          <a:p>
            <a:r>
              <a:rPr lang="en-US" dirty="0" smtClean="0"/>
              <a:t>Billionaires paying for signature collection</a:t>
            </a:r>
          </a:p>
          <a:p>
            <a:endParaRPr lang="en-US" dirty="0"/>
          </a:p>
        </p:txBody>
      </p:sp>
      <p:pic>
        <p:nvPicPr>
          <p:cNvPr id="4" name="Picture 3"/>
          <p:cNvPicPr>
            <a:picLocks noChangeAspect="1"/>
          </p:cNvPicPr>
          <p:nvPr/>
        </p:nvPicPr>
        <p:blipFill>
          <a:blip r:embed="rId2"/>
          <a:stretch>
            <a:fillRect/>
          </a:stretch>
        </p:blipFill>
        <p:spPr>
          <a:xfrm>
            <a:off x="1524000" y="2133600"/>
            <a:ext cx="2760760" cy="3479800"/>
          </a:xfrm>
          <a:prstGeom prst="rect">
            <a:avLst/>
          </a:prstGeom>
        </p:spPr>
      </p:pic>
      <p:pic>
        <p:nvPicPr>
          <p:cNvPr id="5" name="Picture 4"/>
          <p:cNvPicPr>
            <a:picLocks noChangeAspect="1"/>
          </p:cNvPicPr>
          <p:nvPr/>
        </p:nvPicPr>
        <p:blipFill>
          <a:blip r:embed="rId3"/>
          <a:stretch>
            <a:fillRect/>
          </a:stretch>
        </p:blipFill>
        <p:spPr>
          <a:xfrm>
            <a:off x="5715000" y="2133600"/>
            <a:ext cx="2616200" cy="3429000"/>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1350" y="770375"/>
            <a:ext cx="8229600" cy="1143000"/>
          </a:xfrm>
        </p:spPr>
        <p:txBody>
          <a:bodyPr>
            <a:normAutofit fontScale="90000"/>
          </a:bodyPr>
          <a:lstStyle/>
          <a:p>
            <a:r>
              <a:rPr lang="en-US" b="1" dirty="0" smtClean="0"/>
              <a:t>Examples  of General </a:t>
            </a:r>
            <a:r>
              <a:rPr lang="en-US" b="1" dirty="0" smtClean="0"/>
              <a:t>Sales </a:t>
            </a:r>
            <a:r>
              <a:rPr lang="en-US" dirty="0" smtClean="0"/>
              <a:t>Taxes on </a:t>
            </a:r>
            <a:r>
              <a:rPr lang="en-US" b="1" dirty="0" smtClean="0"/>
              <a:t>Medical </a:t>
            </a:r>
            <a:r>
              <a:rPr lang="en-US" dirty="0" smtClean="0"/>
              <a:t>Marijuana – Some states exempt</a:t>
            </a:r>
            <a:endParaRPr lang="en-US" dirty="0"/>
          </a:p>
        </p:txBody>
      </p:sp>
      <p:pic>
        <p:nvPicPr>
          <p:cNvPr id="7" name="Picture 6"/>
          <p:cNvPicPr>
            <a:picLocks noChangeAspect="1"/>
          </p:cNvPicPr>
          <p:nvPr/>
        </p:nvPicPr>
        <p:blipFill>
          <a:blip r:embed="rId3"/>
          <a:stretch>
            <a:fillRect/>
          </a:stretch>
        </p:blipFill>
        <p:spPr>
          <a:xfrm>
            <a:off x="6781800" y="3613666"/>
            <a:ext cx="2089150" cy="1253249"/>
          </a:xfrm>
          <a:prstGeom prst="rect">
            <a:avLst/>
          </a:prstGeom>
        </p:spPr>
      </p:pic>
      <p:graphicFrame>
        <p:nvGraphicFramePr>
          <p:cNvPr id="9" name="Table 8"/>
          <p:cNvGraphicFramePr>
            <a:graphicFrameLocks noGrp="1"/>
          </p:cNvGraphicFramePr>
          <p:nvPr/>
        </p:nvGraphicFramePr>
        <p:xfrm>
          <a:off x="1752600" y="2514599"/>
          <a:ext cx="4724400" cy="2633979"/>
        </p:xfrm>
        <a:graphic>
          <a:graphicData uri="http://schemas.openxmlformats.org/drawingml/2006/table">
            <a:tbl>
              <a:tblPr firstRow="1" bandRow="1">
                <a:tableStyleId>{5C22544A-7EE6-4342-B048-85BDC9FD1C3A}</a:tableStyleId>
              </a:tblPr>
              <a:tblGrid>
                <a:gridCol w="1600200"/>
                <a:gridCol w="1600200"/>
                <a:gridCol w="1524000"/>
              </a:tblGrid>
              <a:tr h="152400">
                <a:tc>
                  <a:txBody>
                    <a:bodyPr/>
                    <a:lstStyle/>
                    <a:p>
                      <a:pPr algn="l" fontAlgn="b"/>
                      <a:r>
                        <a:rPr lang="en-US" sz="2800" b="1" i="0" u="none" strike="noStrike" dirty="0">
                          <a:latin typeface="TimesNewRomanPS"/>
                        </a:rPr>
                        <a:t>State </a:t>
                      </a:r>
                    </a:p>
                  </a:txBody>
                  <a:tcPr marL="12700" marR="12700" marT="12700" marB="0" anchor="b"/>
                </a:tc>
                <a:tc>
                  <a:txBody>
                    <a:bodyPr/>
                    <a:lstStyle/>
                    <a:p>
                      <a:pPr algn="l" fontAlgn="b"/>
                      <a:r>
                        <a:rPr lang="en-US" sz="2800" b="0" i="0" u="none" strike="noStrike" dirty="0">
                          <a:latin typeface="TimesNewRomanPSMT"/>
                        </a:rPr>
                        <a:t>Arizona </a:t>
                      </a:r>
                    </a:p>
                  </a:txBody>
                  <a:tcPr marL="12700" marR="12700" marT="12700" marB="0" anchor="b"/>
                </a:tc>
                <a:tc>
                  <a:txBody>
                    <a:bodyPr/>
                    <a:lstStyle/>
                    <a:p>
                      <a:pPr algn="l" fontAlgn="b"/>
                      <a:r>
                        <a:rPr lang="en-US" sz="2800" b="0" i="0" u="none" strike="noStrike" dirty="0">
                          <a:latin typeface="TimesNewRomanPSMT"/>
                        </a:rPr>
                        <a:t>Maine </a:t>
                      </a:r>
                    </a:p>
                  </a:txBody>
                  <a:tcPr marL="12700" marR="12700" marT="12700" marB="0" anchor="b"/>
                </a:tc>
              </a:tr>
              <a:tr h="2194560">
                <a:tc>
                  <a:txBody>
                    <a:bodyPr/>
                    <a:lstStyle/>
                    <a:p>
                      <a:pPr algn="l" fontAlgn="b"/>
                      <a:r>
                        <a:rPr lang="en-US" sz="2800" b="1" i="0" u="none" strike="noStrike" dirty="0">
                          <a:latin typeface="TimesNewRomanPS"/>
                        </a:rPr>
                        <a:t>Taxes </a:t>
                      </a:r>
                    </a:p>
                  </a:txBody>
                  <a:tcPr marL="12700" marR="12700" marT="12700" marB="0" anchor="b"/>
                </a:tc>
                <a:tc>
                  <a:txBody>
                    <a:bodyPr/>
                    <a:lstStyle/>
                    <a:p>
                      <a:pPr algn="l" fontAlgn="b"/>
                      <a:r>
                        <a:rPr lang="en-US" sz="2800" b="0" i="0" u="none" strike="noStrike" dirty="0">
                          <a:latin typeface="TimesNewRomanPSMT"/>
                        </a:rPr>
                        <a:t>6.6% sales tax </a:t>
                      </a:r>
                    </a:p>
                  </a:txBody>
                  <a:tcPr marL="12700" marR="12700" marT="12700" marB="0" anchor="b"/>
                </a:tc>
                <a:tc>
                  <a:txBody>
                    <a:bodyPr/>
                    <a:lstStyle/>
                    <a:p>
                      <a:pPr algn="l" fontAlgn="b"/>
                      <a:r>
                        <a:rPr lang="en-US" sz="2800" b="0" i="0" u="none" strike="noStrike" dirty="0">
                          <a:latin typeface="TimesNewRomanPSMT"/>
                        </a:rPr>
                        <a:t>5% sales </a:t>
                      </a:r>
                      <a:r>
                        <a:rPr lang="en-US" sz="2800" b="0" i="0" u="none" strike="noStrike" dirty="0" smtClean="0">
                          <a:latin typeface="TimesNewRomanPSMT"/>
                        </a:rPr>
                        <a:t>tax; 7</a:t>
                      </a:r>
                      <a:r>
                        <a:rPr lang="en-US" sz="2800" b="0" i="0" u="none" strike="noStrike" dirty="0">
                          <a:latin typeface="TimesNewRomanPSMT"/>
                        </a:rPr>
                        <a:t>% meals</a:t>
                      </a:r>
                      <a:r>
                        <a:rPr lang="en-US" sz="2800" b="0" i="0" u="none" strike="noStrike" dirty="0" smtClean="0">
                          <a:latin typeface="TimesNewRomanPSMT"/>
                        </a:rPr>
                        <a:t> tax </a:t>
                      </a:r>
                      <a:r>
                        <a:rPr lang="en-US" sz="2800" b="0" i="0" u="none" strike="noStrike" dirty="0">
                          <a:latin typeface="TimesNewRomanPSMT"/>
                        </a:rPr>
                        <a:t>on edibles </a:t>
                      </a:r>
                    </a:p>
                  </a:txBody>
                  <a:tcPr marL="12700" marR="12700" marT="12700" marB="0" anchor="b"/>
                </a:tc>
              </a:tr>
            </a:tbl>
          </a:graphicData>
        </a:graphic>
      </p:graphicFrame>
      <p:sp>
        <p:nvSpPr>
          <p:cNvPr id="6" name="Footer Placeholder 5"/>
          <p:cNvSpPr>
            <a:spLocks noGrp="1"/>
          </p:cNvSpPr>
          <p:nvPr>
            <p:ph type="ftr" sz="quarter" idx="11"/>
          </p:nvPr>
        </p:nvSpPr>
        <p:spPr/>
        <p:txBody>
          <a:bodyPr/>
          <a:lstStyle/>
          <a:p>
            <a:r>
              <a:rPr lang="en-US" dirty="0" smtClean="0"/>
              <a:t>Duke 8 November 2016 Oglesby Barnes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2819400"/>
            <a:ext cx="4914900" cy="2590800"/>
          </a:xfrm>
          <a:prstGeom prst="rect">
            <a:avLst/>
          </a:prstGeom>
        </p:spPr>
      </p:pic>
      <p:sp>
        <p:nvSpPr>
          <p:cNvPr id="6" name="Rectangle 5"/>
          <p:cNvSpPr/>
          <p:nvPr/>
        </p:nvSpPr>
        <p:spPr>
          <a:xfrm>
            <a:off x="1676400" y="1794301"/>
            <a:ext cx="5943600" cy="830997"/>
          </a:xfrm>
          <a:prstGeom prst="rect">
            <a:avLst/>
          </a:prstGeom>
        </p:spPr>
        <p:txBody>
          <a:bodyPr wrap="square">
            <a:spAutoFit/>
          </a:bodyPr>
          <a:lstStyle/>
          <a:p>
            <a:r>
              <a:rPr lang="en-US" sz="2400" dirty="0" smtClean="0"/>
              <a:t>Oakland, CA, July 21, 2009: 1.8 percent of gross </a:t>
            </a:r>
            <a:r>
              <a:rPr lang="en-US" sz="2400" b="1" dirty="0" smtClean="0"/>
              <a:t>medical </a:t>
            </a:r>
            <a:r>
              <a:rPr lang="en-US" sz="2400" dirty="0" smtClean="0"/>
              <a:t>receipts</a:t>
            </a:r>
          </a:p>
        </p:txBody>
      </p:sp>
      <p:sp>
        <p:nvSpPr>
          <p:cNvPr id="7" name="Title 6"/>
          <p:cNvSpPr>
            <a:spLocks noGrp="1"/>
          </p:cNvSpPr>
          <p:nvPr>
            <p:ph type="title"/>
          </p:nvPr>
        </p:nvSpPr>
        <p:spPr>
          <a:xfrm>
            <a:off x="457200" y="651301"/>
            <a:ext cx="8229600" cy="1143000"/>
          </a:xfrm>
        </p:spPr>
        <p:txBody>
          <a:bodyPr/>
          <a:lstStyle/>
          <a:p>
            <a:r>
              <a:rPr lang="en-US" dirty="0" smtClean="0"/>
              <a:t>World’s first marijuana tax</a:t>
            </a:r>
            <a:endParaRPr lang="en-US" dirty="0"/>
          </a:p>
        </p:txBody>
      </p:sp>
      <p:pic>
        <p:nvPicPr>
          <p:cNvPr id="8" name="Picture 7"/>
          <p:cNvPicPr>
            <a:picLocks noChangeAspect="1"/>
          </p:cNvPicPr>
          <p:nvPr/>
        </p:nvPicPr>
        <p:blipFill>
          <a:blip r:embed="rId4"/>
          <a:stretch>
            <a:fillRect/>
          </a:stretch>
        </p:blipFill>
        <p:spPr>
          <a:xfrm>
            <a:off x="6473141" y="3505200"/>
            <a:ext cx="1527858" cy="838200"/>
          </a:xfrm>
          <a:prstGeom prst="rect">
            <a:avLst/>
          </a:prstGeom>
        </p:spPr>
      </p:pic>
      <p:sp>
        <p:nvSpPr>
          <p:cNvPr id="9" name="Footer Placeholder 8"/>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Nov. 2010 California Price-Based Taxes</a:t>
            </a:r>
            <a:endParaRPr lang="en-US" dirty="0"/>
          </a:p>
        </p:txBody>
      </p:sp>
      <p:graphicFrame>
        <p:nvGraphicFramePr>
          <p:cNvPr id="4" name="Content Placeholder 3"/>
          <p:cNvGraphicFramePr>
            <a:graphicFrameLocks noGrp="1"/>
          </p:cNvGraphicFramePr>
          <p:nvPr>
            <p:ph idx="1"/>
          </p:nvPr>
        </p:nvGraphicFramePr>
        <p:xfrm>
          <a:off x="457200" y="1981200"/>
          <a:ext cx="8229595" cy="4322164"/>
        </p:xfrm>
        <a:graphic>
          <a:graphicData uri="http://schemas.openxmlformats.org/drawingml/2006/table">
            <a:tbl>
              <a:tblPr firstRow="1" bandRow="1">
                <a:tableStyleId>{5C22544A-7EE6-4342-B048-85BDC9FD1C3A}</a:tableStyleId>
              </a:tblPr>
              <a:tblGrid>
                <a:gridCol w="1143000"/>
                <a:gridCol w="457200"/>
                <a:gridCol w="644235"/>
                <a:gridCol w="748145"/>
                <a:gridCol w="748145"/>
                <a:gridCol w="748145"/>
                <a:gridCol w="1149930"/>
                <a:gridCol w="609600"/>
                <a:gridCol w="685800"/>
                <a:gridCol w="685800"/>
                <a:gridCol w="609595"/>
              </a:tblGrid>
              <a:tr h="1021312">
                <a:tc>
                  <a:txBody>
                    <a:bodyPr/>
                    <a:lstStyle/>
                    <a:p>
                      <a:pPr algn="l" fontAlgn="b"/>
                      <a:r>
                        <a:rPr lang="en-US" sz="2000" b="0" i="0" u="none" strike="noStrike" dirty="0">
                          <a:solidFill>
                            <a:srgbClr val="000000"/>
                          </a:solidFill>
                          <a:latin typeface="Times New Roman"/>
                        </a:rPr>
                        <a:t>City</a:t>
                      </a:r>
                    </a:p>
                  </a:txBody>
                  <a:tcPr marL="12700" marR="12700" marT="12700" marB="0" anchor="b"/>
                </a:tc>
                <a:tc>
                  <a:txBody>
                    <a:bodyPr/>
                    <a:lstStyle/>
                    <a:p>
                      <a:pPr algn="l" fontAlgn="b"/>
                      <a:r>
                        <a:rPr lang="en-US" sz="2000" b="0" i="0" u="none" strike="noStrike">
                          <a:solidFill>
                            <a:srgbClr val="000000"/>
                          </a:solidFill>
                          <a:latin typeface="Times New Roman"/>
                        </a:rPr>
                        <a:t>Albany</a:t>
                      </a:r>
                    </a:p>
                  </a:txBody>
                  <a:tcPr marL="12700" marR="12700" marT="12700" marB="0" anchor="b"/>
                </a:tc>
                <a:tc>
                  <a:txBody>
                    <a:bodyPr/>
                    <a:lstStyle/>
                    <a:p>
                      <a:pPr algn="l" fontAlgn="b"/>
                      <a:r>
                        <a:rPr lang="en-US" sz="2000" b="0" i="0" u="none" strike="noStrike" dirty="0">
                          <a:solidFill>
                            <a:srgbClr val="000000"/>
                          </a:solidFill>
                          <a:latin typeface="Times New Roman"/>
                        </a:rPr>
                        <a:t>Berkeley</a:t>
                      </a:r>
                    </a:p>
                  </a:txBody>
                  <a:tcPr marL="12700" marR="12700" marT="12700" marB="0" anchor="b"/>
                </a:tc>
                <a:tc>
                  <a:txBody>
                    <a:bodyPr/>
                    <a:lstStyle/>
                    <a:p>
                      <a:pPr algn="l" fontAlgn="b"/>
                      <a:r>
                        <a:rPr lang="en-US" sz="2000" b="0" i="0" u="none" strike="noStrike" dirty="0">
                          <a:solidFill>
                            <a:srgbClr val="000000"/>
                          </a:solidFill>
                          <a:latin typeface="Times New Roman"/>
                        </a:rPr>
                        <a:t>La Puente</a:t>
                      </a:r>
                    </a:p>
                  </a:txBody>
                  <a:tcPr marL="12700" marR="12700" marT="12700" marB="0" anchor="b"/>
                </a:tc>
                <a:tc>
                  <a:txBody>
                    <a:bodyPr/>
                    <a:lstStyle/>
                    <a:p>
                      <a:pPr algn="l" fontAlgn="b"/>
                      <a:r>
                        <a:rPr lang="en-US" sz="2000" b="0" i="0" u="none" strike="noStrike">
                          <a:solidFill>
                            <a:srgbClr val="000000"/>
                          </a:solidFill>
                          <a:latin typeface="Times New Roman"/>
                        </a:rPr>
                        <a:t>Long Beach </a:t>
                      </a:r>
                    </a:p>
                  </a:txBody>
                  <a:tcPr marL="12700" marR="12700" marT="12700" marB="0" anchor="b"/>
                </a:tc>
                <a:tc>
                  <a:txBody>
                    <a:bodyPr/>
                    <a:lstStyle/>
                    <a:p>
                      <a:pPr algn="l" fontAlgn="b"/>
                      <a:r>
                        <a:rPr lang="en-US" sz="2000" b="0" i="0" u="none" strike="noStrike" dirty="0">
                          <a:solidFill>
                            <a:srgbClr val="000000"/>
                          </a:solidFill>
                          <a:latin typeface="Times New Roman"/>
                        </a:rPr>
                        <a:t>Oakland</a:t>
                      </a:r>
                    </a:p>
                  </a:txBody>
                  <a:tcPr marL="12700" marR="12700" marT="12700" marB="0" anchor="b"/>
                </a:tc>
                <a:tc>
                  <a:txBody>
                    <a:bodyPr/>
                    <a:lstStyle/>
                    <a:p>
                      <a:pPr algn="l" fontAlgn="b"/>
                      <a:r>
                        <a:rPr lang="en-US" sz="2000" b="0" i="0" u="none" strike="noStrike">
                          <a:solidFill>
                            <a:srgbClr val="000000"/>
                          </a:solidFill>
                          <a:latin typeface="Times New Roman"/>
                        </a:rPr>
                        <a:t>Rancho Cordova H</a:t>
                      </a:r>
                    </a:p>
                  </a:txBody>
                  <a:tcPr marL="12700" marR="12700" marT="12700" marB="0" anchor="b"/>
                </a:tc>
                <a:tc>
                  <a:txBody>
                    <a:bodyPr/>
                    <a:lstStyle/>
                    <a:p>
                      <a:pPr algn="l" fontAlgn="b"/>
                      <a:r>
                        <a:rPr lang="en-US" sz="2000" b="0" i="0" u="none" strike="noStrike">
                          <a:solidFill>
                            <a:srgbClr val="000000"/>
                          </a:solidFill>
                          <a:latin typeface="Times New Roman"/>
                        </a:rPr>
                        <a:t>Richmond</a:t>
                      </a:r>
                    </a:p>
                  </a:txBody>
                  <a:tcPr marL="12700" marR="12700" marT="12700" marB="0" anchor="b"/>
                </a:tc>
                <a:tc>
                  <a:txBody>
                    <a:bodyPr/>
                    <a:lstStyle/>
                    <a:p>
                      <a:pPr algn="l" fontAlgn="b"/>
                      <a:r>
                        <a:rPr lang="en-US" sz="2000" b="0" i="0" u="none" strike="noStrike">
                          <a:solidFill>
                            <a:srgbClr val="000000"/>
                          </a:solidFill>
                          <a:latin typeface="Times New Roman"/>
                        </a:rPr>
                        <a:t>Sacra-mento</a:t>
                      </a:r>
                    </a:p>
                  </a:txBody>
                  <a:tcPr marL="12700" marR="12700" marT="12700" marB="0" anchor="b"/>
                </a:tc>
                <a:tc>
                  <a:txBody>
                    <a:bodyPr/>
                    <a:lstStyle/>
                    <a:p>
                      <a:pPr algn="l" fontAlgn="b"/>
                      <a:r>
                        <a:rPr lang="en-US" sz="2000" b="0" i="0" u="none" strike="noStrike">
                          <a:solidFill>
                            <a:srgbClr val="000000"/>
                          </a:solidFill>
                          <a:latin typeface="Times New Roman"/>
                        </a:rPr>
                        <a:t>San Jose</a:t>
                      </a:r>
                    </a:p>
                  </a:txBody>
                  <a:tcPr marL="12700" marR="12700" marT="12700" marB="0" anchor="b"/>
                </a:tc>
                <a:tc>
                  <a:txBody>
                    <a:bodyPr/>
                    <a:lstStyle/>
                    <a:p>
                      <a:pPr algn="l" fontAlgn="b"/>
                      <a:r>
                        <a:rPr lang="en-US" sz="2000" b="0" i="0" u="none" strike="noStrike">
                          <a:solidFill>
                            <a:srgbClr val="000000"/>
                          </a:solidFill>
                          <a:latin typeface="Times New Roman"/>
                        </a:rPr>
                        <a:t>Stockton</a:t>
                      </a:r>
                    </a:p>
                  </a:txBody>
                  <a:tcPr marL="12700" marR="12700" marT="12700" marB="0" anchor="b"/>
                </a:tc>
              </a:tr>
              <a:tr h="722392">
                <a:tc>
                  <a:txBody>
                    <a:bodyPr/>
                    <a:lstStyle/>
                    <a:p>
                      <a:pPr algn="l" fontAlgn="b"/>
                      <a:r>
                        <a:rPr lang="en-US" sz="2000" b="0" i="0" u="none" strike="noStrike">
                          <a:solidFill>
                            <a:srgbClr val="000000"/>
                          </a:solidFill>
                          <a:latin typeface="Times New Roman"/>
                        </a:rPr>
                        <a:t>Medical marijuana tax</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l" fontAlgn="b"/>
                      <a:endParaRPr lang="en-US" sz="2000" b="0" i="0" u="none" strike="noStrike">
                        <a:solidFill>
                          <a:srgbClr val="000000"/>
                        </a:solidFill>
                        <a:latin typeface="Times New Roman"/>
                      </a:endParaRPr>
                    </a:p>
                  </a:txBody>
                  <a:tcPr marL="12700" marR="12700" marT="12700" marB="0" anchor="b"/>
                </a:tc>
                <a:tc>
                  <a:txBody>
                    <a:bodyPr/>
                    <a:lstStyle/>
                    <a:p>
                      <a:pPr algn="l" fontAlgn="b"/>
                      <a:r>
                        <a:rPr lang="en-US" sz="2000" b="0" i="0" u="none" strike="noStrike">
                          <a:solidFill>
                            <a:srgbClr val="000000"/>
                          </a:solidFill>
                          <a:latin typeface="Times New Roman"/>
                        </a:rPr>
                        <a:t>5%, up from 1.8% </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dirty="0">
                          <a:solidFill>
                            <a:srgbClr val="000000"/>
                          </a:solidFill>
                          <a:latin typeface="Times New Roman"/>
                        </a:rPr>
                        <a:t>5.0%</a:t>
                      </a:r>
                    </a:p>
                  </a:txBody>
                  <a:tcPr marL="12700" marR="12700" marT="12700" marB="0" anchor="b"/>
                </a:tc>
                <a:tc>
                  <a:txBody>
                    <a:bodyPr/>
                    <a:lstStyle/>
                    <a:p>
                      <a:pPr algn="r" fontAlgn="b"/>
                      <a:r>
                        <a:rPr lang="en-US" sz="2000" b="0" i="0" u="none" strike="noStrike" dirty="0">
                          <a:solidFill>
                            <a:srgbClr val="000000"/>
                          </a:solidFill>
                          <a:latin typeface="Times New Roman"/>
                        </a:rPr>
                        <a:t>4.0%</a:t>
                      </a:r>
                    </a:p>
                  </a:txBody>
                  <a:tcPr marL="12700" marR="12700" marT="12700" marB="0" anchor="b"/>
                </a:tc>
                <a:tc>
                  <a:txBody>
                    <a:bodyPr/>
                    <a:lstStyle/>
                    <a:p>
                      <a:pPr algn="l" fontAlgn="b"/>
                      <a:r>
                        <a:rPr lang="en-US" sz="2000" b="0" i="0" u="none" strike="noStrike">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r>
              <a:tr h="722392">
                <a:tc>
                  <a:txBody>
                    <a:bodyPr/>
                    <a:lstStyle/>
                    <a:p>
                      <a:pPr algn="l" fontAlgn="b"/>
                      <a:r>
                        <a:rPr lang="en-US" sz="2000" b="0" i="0" u="none" strike="noStrike">
                          <a:solidFill>
                            <a:srgbClr val="000000"/>
                          </a:solidFill>
                          <a:latin typeface="Times New Roman"/>
                        </a:rPr>
                        <a:t>Recreational  tax (if Prop 19 passed) </a:t>
                      </a:r>
                    </a:p>
                  </a:txBody>
                  <a:tcPr marL="12700" marR="12700" marT="12700" marB="0" anchor="b"/>
                </a:tc>
                <a:tc>
                  <a:txBody>
                    <a:bodyPr/>
                    <a:lstStyle/>
                    <a:p>
                      <a:pPr algn="r" fontAlgn="b"/>
                      <a:r>
                        <a:rPr lang="en-US" sz="2000" b="0" i="0" u="none" strike="noStrike">
                          <a:solidFill>
                            <a:srgbClr val="000000"/>
                          </a:solidFill>
                          <a:latin typeface="Times New Roman"/>
                        </a:rPr>
                        <a:t>2.5%</a:t>
                      </a:r>
                    </a:p>
                  </a:txBody>
                  <a:tcPr marL="12700" marR="12700" marT="12700" marB="0" anchor="b"/>
                </a:tc>
                <a:tc>
                  <a:txBody>
                    <a:bodyPr/>
                    <a:lstStyle/>
                    <a:p>
                      <a:pPr algn="r" fontAlgn="b"/>
                      <a:r>
                        <a:rPr lang="en-US" sz="2000" b="0" i="0" u="none" strike="noStrike" dirty="0" smtClean="0">
                          <a:solidFill>
                            <a:srgbClr val="000000"/>
                          </a:solidFill>
                          <a:latin typeface="Times New Roman"/>
                        </a:rPr>
                        <a:t>10%</a:t>
                      </a:r>
                      <a:endParaRPr lang="en-US" sz="2000" b="0" i="0" u="none" strike="noStrike" dirty="0">
                        <a:solidFill>
                          <a:srgbClr val="000000"/>
                        </a:solidFill>
                        <a:latin typeface="Times New Roman"/>
                      </a:endParaRP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r" fontAlgn="b"/>
                      <a:r>
                        <a:rPr lang="en-US" sz="2000" b="0" i="0" u="none" strike="noStrike">
                          <a:solidFill>
                            <a:srgbClr val="000000"/>
                          </a:solidFill>
                          <a:latin typeface="Times New Roman"/>
                        </a:rPr>
                        <a:t>15.0%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c>
                  <a:txBody>
                    <a:bodyPr/>
                    <a:lstStyle/>
                    <a:p>
                      <a:pPr algn="l" fontAlgn="b"/>
                      <a:r>
                        <a:rPr lang="en-US" sz="2000" b="0" i="0" u="none" strike="noStrike">
                          <a:solidFill>
                            <a:srgbClr val="000000"/>
                          </a:solidFill>
                          <a:latin typeface="Times New Roman"/>
                        </a:rPr>
                        <a:t>12% to 15%</a:t>
                      </a:r>
                    </a:p>
                  </a:txBody>
                  <a:tcPr marL="12700" marR="12700" marT="12700" marB="0" anchor="b"/>
                </a:tc>
                <a:tc>
                  <a:txBody>
                    <a:bodyPr/>
                    <a:lstStyle/>
                    <a:p>
                      <a:pPr algn="r" fontAlgn="b"/>
                      <a:r>
                        <a:rPr lang="en-US" sz="2000" b="0" i="0" u="none" strike="noStrike">
                          <a:solidFill>
                            <a:srgbClr val="000000"/>
                          </a:solidFill>
                          <a:latin typeface="Times New Roman"/>
                        </a:rPr>
                        <a:t>5.0%</a:t>
                      </a:r>
                    </a:p>
                  </a:txBody>
                  <a:tcPr marL="12700" marR="12700" marT="12700" marB="0" anchor="b"/>
                </a:tc>
                <a:tc>
                  <a:txBody>
                    <a:bodyPr/>
                    <a:lstStyle/>
                    <a:p>
                      <a:pPr algn="r" fontAlgn="b"/>
                      <a:r>
                        <a:rPr lang="en-US" sz="2000" b="0" i="0" u="none" strike="noStrike">
                          <a:solidFill>
                            <a:srgbClr val="000000"/>
                          </a:solidFill>
                          <a:latin typeface="Times New Roman"/>
                        </a:rPr>
                        <a:t>10.0%</a:t>
                      </a:r>
                    </a:p>
                  </a:txBody>
                  <a:tcPr marL="12700" marR="12700" marT="12700" marB="0" anchor="b"/>
                </a:tc>
                <a:tc>
                  <a:txBody>
                    <a:bodyPr/>
                    <a:lstStyle/>
                    <a:p>
                      <a:pPr algn="l" fontAlgn="b"/>
                      <a:r>
                        <a:rPr lang="en-US" sz="2000" b="0" i="0" u="none" strike="noStrike" dirty="0">
                          <a:solidFill>
                            <a:srgbClr val="000000"/>
                          </a:solidFill>
                          <a:latin typeface="Times New Roman"/>
                        </a:rPr>
                        <a:t>Up to 10%</a:t>
                      </a:r>
                    </a:p>
                  </a:txBody>
                  <a:tcPr marL="12700" marR="12700" marT="12700" marB="0" anchor="b"/>
                </a:tc>
                <a:tc>
                  <a:txBody>
                    <a:bodyPr/>
                    <a:lstStyle/>
                    <a:p>
                      <a:pPr algn="r" fontAlgn="b"/>
                      <a:r>
                        <a:rPr lang="en-US" sz="2000" b="0" i="0" u="none" strike="noStrike">
                          <a:solidFill>
                            <a:srgbClr val="000000"/>
                          </a:solidFill>
                          <a:latin typeface="Times New Roman"/>
                        </a:rPr>
                        <a:t>10%</a:t>
                      </a:r>
                    </a:p>
                  </a:txBody>
                  <a:tcPr marL="12700" marR="12700" marT="12700" marB="0" anchor="b"/>
                </a:tc>
              </a:tr>
              <a:tr h="519552">
                <a:tc>
                  <a:txBody>
                    <a:bodyPr/>
                    <a:lstStyle/>
                    <a:p>
                      <a:pPr algn="l" fontAlgn="b"/>
                      <a:r>
                        <a:rPr lang="en-US" sz="2000" b="0" i="0" u="none" strike="noStrike">
                          <a:solidFill>
                            <a:srgbClr val="000000"/>
                          </a:solidFill>
                          <a:latin typeface="Times New Roman"/>
                        </a:rPr>
                        <a:t>Voters in favor</a:t>
                      </a:r>
                    </a:p>
                  </a:txBody>
                  <a:tcPr marL="12700" marR="12700" marT="12700" marB="0" anchor="b"/>
                </a:tc>
                <a:tc>
                  <a:txBody>
                    <a:bodyPr/>
                    <a:lstStyle/>
                    <a:p>
                      <a:pPr algn="r" fontAlgn="b"/>
                      <a:r>
                        <a:rPr lang="en-US" sz="2000" b="0" i="0" u="none" strike="noStrike">
                          <a:solidFill>
                            <a:srgbClr val="000000"/>
                          </a:solidFill>
                          <a:latin typeface="Times New Roman"/>
                        </a:rPr>
                        <a:t>84.2%</a:t>
                      </a:r>
                    </a:p>
                  </a:txBody>
                  <a:tcPr marL="12700" marR="12700" marT="12700" marB="0" anchor="b"/>
                </a:tc>
                <a:tc>
                  <a:txBody>
                    <a:bodyPr/>
                    <a:lstStyle/>
                    <a:p>
                      <a:pPr algn="r" fontAlgn="b"/>
                      <a:r>
                        <a:rPr lang="en-US" sz="2000" b="0" i="0" u="none" strike="noStrike">
                          <a:solidFill>
                            <a:srgbClr val="000000"/>
                          </a:solidFill>
                          <a:latin typeface="Times New Roman"/>
                        </a:rPr>
                        <a:t>82.4%</a:t>
                      </a:r>
                    </a:p>
                  </a:txBody>
                  <a:tcPr marL="12700" marR="12700" marT="12700" marB="0" anchor="b"/>
                </a:tc>
                <a:tc>
                  <a:txBody>
                    <a:bodyPr/>
                    <a:lstStyle/>
                    <a:p>
                      <a:pPr algn="r" fontAlgn="b"/>
                      <a:r>
                        <a:rPr lang="en-US" sz="2000" b="0" i="0" u="none" strike="noStrike">
                          <a:solidFill>
                            <a:srgbClr val="000000"/>
                          </a:solidFill>
                          <a:latin typeface="Times New Roman"/>
                        </a:rPr>
                        <a:t>68.0%</a:t>
                      </a:r>
                    </a:p>
                  </a:txBody>
                  <a:tcPr marL="12700" marR="12700" marT="12700" marB="0" anchor="b"/>
                </a:tc>
                <a:tc>
                  <a:txBody>
                    <a:bodyPr/>
                    <a:lstStyle/>
                    <a:p>
                      <a:pPr algn="r" fontAlgn="b"/>
                      <a:r>
                        <a:rPr lang="en-US" sz="2000" b="0" i="0" u="none" strike="noStrike">
                          <a:solidFill>
                            <a:srgbClr val="000000"/>
                          </a:solidFill>
                          <a:latin typeface="Times New Roman"/>
                        </a:rPr>
                        <a:t>73.1%</a:t>
                      </a:r>
                    </a:p>
                  </a:txBody>
                  <a:tcPr marL="12700" marR="12700" marT="12700" marB="0" anchor="b"/>
                </a:tc>
                <a:tc>
                  <a:txBody>
                    <a:bodyPr/>
                    <a:lstStyle/>
                    <a:p>
                      <a:pPr algn="r" fontAlgn="b"/>
                      <a:r>
                        <a:rPr lang="en-US" sz="2000" b="0" i="0" u="none" strike="noStrike" dirty="0">
                          <a:solidFill>
                            <a:srgbClr val="000000"/>
                          </a:solidFill>
                          <a:latin typeface="Times New Roman"/>
                        </a:rPr>
                        <a:t>70.8%</a:t>
                      </a:r>
                    </a:p>
                  </a:txBody>
                  <a:tcPr marL="12700" marR="12700" marT="12700" marB="0" anchor="b"/>
                </a:tc>
                <a:tc>
                  <a:txBody>
                    <a:bodyPr/>
                    <a:lstStyle/>
                    <a:p>
                      <a:pPr algn="r" fontAlgn="b"/>
                      <a:r>
                        <a:rPr lang="en-US" sz="2000" b="0" i="0" u="none" strike="noStrike">
                          <a:solidFill>
                            <a:srgbClr val="000000"/>
                          </a:solidFill>
                          <a:latin typeface="Times New Roman"/>
                        </a:rPr>
                        <a:t>68.5%</a:t>
                      </a:r>
                    </a:p>
                  </a:txBody>
                  <a:tcPr marL="12700" marR="12700" marT="12700" marB="0" anchor="b"/>
                </a:tc>
                <a:tc>
                  <a:txBody>
                    <a:bodyPr/>
                    <a:lstStyle/>
                    <a:p>
                      <a:pPr algn="r" fontAlgn="b"/>
                      <a:r>
                        <a:rPr lang="en-US" sz="2000" b="0" i="0" u="none" strike="noStrike">
                          <a:solidFill>
                            <a:srgbClr val="000000"/>
                          </a:solidFill>
                          <a:latin typeface="Times New Roman"/>
                        </a:rPr>
                        <a:t>78.2%</a:t>
                      </a:r>
                    </a:p>
                  </a:txBody>
                  <a:tcPr marL="12700" marR="12700" marT="12700" marB="0" anchor="b"/>
                </a:tc>
                <a:tc>
                  <a:txBody>
                    <a:bodyPr/>
                    <a:lstStyle/>
                    <a:p>
                      <a:pPr algn="r" fontAlgn="b"/>
                      <a:r>
                        <a:rPr lang="en-US" sz="2000" b="0" i="0" u="none" strike="noStrike">
                          <a:solidFill>
                            <a:srgbClr val="000000"/>
                          </a:solidFill>
                          <a:latin typeface="Times New Roman"/>
                        </a:rPr>
                        <a:t>71.8%</a:t>
                      </a:r>
                    </a:p>
                  </a:txBody>
                  <a:tcPr marL="12700" marR="12700" marT="12700" marB="0" anchor="b"/>
                </a:tc>
                <a:tc>
                  <a:txBody>
                    <a:bodyPr/>
                    <a:lstStyle/>
                    <a:p>
                      <a:pPr algn="r" fontAlgn="b"/>
                      <a:r>
                        <a:rPr lang="en-US" sz="2000" b="0" i="0" u="none" strike="noStrike" dirty="0">
                          <a:solidFill>
                            <a:srgbClr val="000000"/>
                          </a:solidFill>
                          <a:latin typeface="Times New Roman"/>
                        </a:rPr>
                        <a:t>77.7%</a:t>
                      </a:r>
                    </a:p>
                  </a:txBody>
                  <a:tcPr marL="12700" marR="12700" marT="12700" marB="0" anchor="b"/>
                </a:tc>
                <a:tc>
                  <a:txBody>
                    <a:bodyPr/>
                    <a:lstStyle/>
                    <a:p>
                      <a:pPr algn="r" fontAlgn="b"/>
                      <a:r>
                        <a:rPr lang="en-US" sz="2000" b="0" i="0" u="none" strike="noStrike" dirty="0">
                          <a:solidFill>
                            <a:srgbClr val="000000"/>
                          </a:solidFill>
                          <a:latin typeface="Times New Roman"/>
                        </a:rPr>
                        <a:t>66.7%</a:t>
                      </a:r>
                    </a:p>
                  </a:txBody>
                  <a:tcPr marL="12700" marR="12700" marT="12700" marB="0" anchor="b"/>
                </a:tc>
              </a:tr>
              <a:tr h="519552">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tr>
            </a:tbl>
          </a:graphicData>
        </a:graphic>
      </p:graphicFrame>
      <p:sp>
        <p:nvSpPr>
          <p:cNvPr id="6" name="TextBox 5"/>
          <p:cNvSpPr txBox="1"/>
          <p:nvPr/>
        </p:nvSpPr>
        <p:spPr>
          <a:xfrm>
            <a:off x="1981200" y="1417638"/>
            <a:ext cx="5728025" cy="523220"/>
          </a:xfrm>
          <a:prstGeom prst="rect">
            <a:avLst/>
          </a:prstGeom>
          <a:noFill/>
        </p:spPr>
        <p:txBody>
          <a:bodyPr wrap="none" rtlCol="0">
            <a:spAutoFit/>
          </a:bodyPr>
          <a:lstStyle/>
          <a:p>
            <a:r>
              <a:rPr lang="en-US" sz="2800" dirty="0" smtClean="0"/>
              <a:t>Medical retail rates from 2.5 % to 15%</a:t>
            </a:r>
            <a:endParaRPr lang="en-US" sz="2800" dirty="0"/>
          </a:p>
        </p:txBody>
      </p:sp>
      <p:sp>
        <p:nvSpPr>
          <p:cNvPr id="7" name="Footer Placeholder 6"/>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California canopy </a:t>
            </a:r>
            <a:r>
              <a:rPr lang="en-US" dirty="0" smtClean="0"/>
              <a:t>taxes on medical marijuana </a:t>
            </a:r>
            <a:endParaRPr lang="en-US" dirty="0"/>
          </a:p>
        </p:txBody>
      </p:sp>
      <p:sp>
        <p:nvSpPr>
          <p:cNvPr id="3" name="Content Placeholder 2"/>
          <p:cNvSpPr>
            <a:spLocks noGrp="1"/>
          </p:cNvSpPr>
          <p:nvPr>
            <p:ph idx="1"/>
          </p:nvPr>
        </p:nvSpPr>
        <p:spPr/>
        <p:txBody>
          <a:bodyPr/>
          <a:lstStyle/>
          <a:p>
            <a:r>
              <a:rPr lang="en-US" dirty="0" smtClean="0"/>
              <a:t>Square footage taxes from $10 to $900</a:t>
            </a:r>
          </a:p>
          <a:p>
            <a:r>
              <a:rPr lang="en-US" dirty="0" smtClean="0"/>
              <a:t>Some are indexed for inflation</a:t>
            </a:r>
          </a:p>
          <a:p>
            <a:endParaRPr lang="en-US" dirty="0"/>
          </a:p>
        </p:txBody>
      </p:sp>
      <p:pic>
        <p:nvPicPr>
          <p:cNvPr id="4" name="Picture 3"/>
          <p:cNvPicPr>
            <a:picLocks noChangeAspect="1"/>
          </p:cNvPicPr>
          <p:nvPr/>
        </p:nvPicPr>
        <p:blipFill>
          <a:blip r:embed="rId3"/>
          <a:stretch>
            <a:fillRect/>
          </a:stretch>
        </p:blipFill>
        <p:spPr>
          <a:xfrm>
            <a:off x="5257801" y="2878744"/>
            <a:ext cx="3200399" cy="2789877"/>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Google Earth Garberville, California </a:t>
            </a:r>
            <a:endParaRPr lang="en-US" dirty="0"/>
          </a:p>
        </p:txBody>
      </p:sp>
      <p:sp>
        <p:nvSpPr>
          <p:cNvPr id="2" name="Footer Placeholder 1"/>
          <p:cNvSpPr>
            <a:spLocks noGrp="1"/>
          </p:cNvSpPr>
          <p:nvPr>
            <p:ph type="ftr" sz="quarter" idx="11"/>
          </p:nvPr>
        </p:nvSpPr>
        <p:spPr/>
        <p:txBody>
          <a:bodyPr/>
          <a:lstStyle/>
          <a:p>
            <a:r>
              <a:rPr lang="en-US" smtClean="0"/>
              <a:t>Duke 8 November 2016 Oglesby Barnes</a:t>
            </a:r>
            <a:endParaRPr lang="en-US" dirty="0"/>
          </a:p>
        </p:txBody>
      </p:sp>
      <p:pic>
        <p:nvPicPr>
          <p:cNvPr id="3" name="Picture 2"/>
          <p:cNvPicPr>
            <a:picLocks noChangeAspect="1"/>
          </p:cNvPicPr>
          <p:nvPr/>
        </p:nvPicPr>
        <p:blipFill>
          <a:blip r:embed="rId2"/>
          <a:stretch>
            <a:fillRect/>
          </a:stretch>
        </p:blipFill>
        <p:spPr>
          <a:xfrm>
            <a:off x="1797050" y="1397000"/>
            <a:ext cx="5549900" cy="5461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Duke 8 November 2016 Oglesby Barnes</a:t>
            </a:r>
            <a:endParaRPr lang="en-US"/>
          </a:p>
        </p:txBody>
      </p:sp>
      <p:pic>
        <p:nvPicPr>
          <p:cNvPr id="4" name="Picture 3"/>
          <p:cNvPicPr>
            <a:picLocks noChangeAspect="1"/>
          </p:cNvPicPr>
          <p:nvPr/>
        </p:nvPicPr>
        <p:blipFill>
          <a:blip r:embed="rId2"/>
          <a:stretch>
            <a:fillRect/>
          </a:stretch>
        </p:blipFill>
        <p:spPr>
          <a:xfrm>
            <a:off x="1828800" y="914400"/>
            <a:ext cx="6134100" cy="41275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Mendocino:  $50 per plant</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 y="1600200"/>
            <a:ext cx="8204200" cy="4584700"/>
          </a:xfrm>
          <a:prstGeom prst="rect">
            <a:avLst/>
          </a:prstGeom>
        </p:spPr>
      </p:pic>
      <p:pic>
        <p:nvPicPr>
          <p:cNvPr id="5" name="Picture 4"/>
          <p:cNvPicPr>
            <a:picLocks noChangeAspect="1"/>
          </p:cNvPicPr>
          <p:nvPr/>
        </p:nvPicPr>
        <p:blipFill>
          <a:blip r:embed="rId4"/>
          <a:stretch>
            <a:fillRect/>
          </a:stretch>
        </p:blipFill>
        <p:spPr>
          <a:xfrm>
            <a:off x="7237070" y="579438"/>
            <a:ext cx="1527858" cy="838200"/>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Colorado</a:t>
            </a:r>
            <a:br>
              <a:rPr lang="en-US" dirty="0" smtClean="0"/>
            </a:br>
            <a:endParaRPr lang="en-US" dirty="0"/>
          </a:p>
        </p:txBody>
      </p:sp>
      <p:sp>
        <p:nvSpPr>
          <p:cNvPr id="3" name="Content Placeholder 2"/>
          <p:cNvSpPr>
            <a:spLocks noGrp="1"/>
          </p:cNvSpPr>
          <p:nvPr>
            <p:ph idx="1"/>
          </p:nvPr>
        </p:nvSpPr>
        <p:spPr/>
        <p:txBody>
          <a:bodyPr/>
          <a:lstStyle/>
          <a:p>
            <a:r>
              <a:rPr lang="en-US" dirty="0" smtClean="0"/>
              <a:t>15 percent producer</a:t>
            </a:r>
          </a:p>
          <a:p>
            <a:pPr lvl="1"/>
            <a:r>
              <a:rPr lang="en-US" dirty="0" smtClean="0"/>
              <a:t>Vertical integration </a:t>
            </a:r>
          </a:p>
          <a:p>
            <a:pPr lvl="1"/>
            <a:r>
              <a:rPr lang="en-US" dirty="0" smtClean="0"/>
              <a:t>Converted to weight</a:t>
            </a:r>
            <a:endParaRPr lang="en-US" dirty="0" smtClean="0"/>
          </a:p>
          <a:p>
            <a:pPr lvl="1"/>
            <a:r>
              <a:rPr lang="en-US" dirty="0" smtClean="0"/>
              <a:t>6</a:t>
            </a:r>
            <a:r>
              <a:rPr lang="en-US" dirty="0" smtClean="0"/>
              <a:t> </a:t>
            </a:r>
            <a:r>
              <a:rPr lang="en-US" dirty="0" smtClean="0"/>
              <a:t>categories</a:t>
            </a:r>
          </a:p>
          <a:p>
            <a:r>
              <a:rPr lang="en-US" dirty="0" smtClean="0"/>
              <a:t>10 percent retail</a:t>
            </a:r>
          </a:p>
          <a:p>
            <a:r>
              <a:rPr lang="en-US" dirty="0" smtClean="0"/>
              <a:t>General sales taxes, also on medical</a:t>
            </a:r>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pic>
        <p:nvPicPr>
          <p:cNvPr id="5" name="Picture 4"/>
          <p:cNvPicPr>
            <a:picLocks noChangeAspect="1"/>
          </p:cNvPicPr>
          <p:nvPr/>
        </p:nvPicPr>
        <p:blipFill>
          <a:blip r:embed="rId2"/>
          <a:stretch>
            <a:fillRect/>
          </a:stretch>
        </p:blipFill>
        <p:spPr>
          <a:xfrm>
            <a:off x="4933702" y="990600"/>
            <a:ext cx="3753098" cy="27432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CO: Bud </a:t>
            </a:r>
            <a:r>
              <a:rPr lang="en-US" dirty="0" smtClean="0"/>
              <a:t>(flowers</a:t>
            </a:r>
            <a:r>
              <a:rPr lang="en-US" dirty="0" smtClean="0"/>
              <a:t>) – 60 cents/gram</a:t>
            </a:r>
            <a:br>
              <a:rPr lang="en-US" dirty="0" smtClean="0"/>
            </a:br>
            <a:r>
              <a:rPr lang="en-US" dirty="0" smtClean="0"/>
              <a:t> </a:t>
            </a:r>
            <a:r>
              <a:rPr lang="en-US" dirty="0" err="1" smtClean="0"/>
              <a:t>v</a:t>
            </a:r>
            <a:r>
              <a:rPr lang="en-US" dirty="0" smtClean="0"/>
              <a:t>. Trim (leaves</a:t>
            </a:r>
            <a:r>
              <a:rPr lang="en-US" dirty="0" smtClean="0"/>
              <a:t>) -</a:t>
            </a:r>
            <a:r>
              <a:rPr lang="en-US" dirty="0" smtClean="0"/>
              <a:t>-</a:t>
            </a:r>
            <a:r>
              <a:rPr lang="en-US" dirty="0" smtClean="0"/>
              <a:t> 17 </a:t>
            </a:r>
            <a:r>
              <a:rPr lang="en-US" dirty="0" smtClean="0"/>
              <a:t>cents/</a:t>
            </a:r>
            <a:r>
              <a:rPr lang="en-US" dirty="0" smtClean="0"/>
              <a:t>gram</a:t>
            </a:r>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Washington State passed – 3 </a:t>
            </a:r>
            <a:r>
              <a:rPr lang="en-US" dirty="0" err="1" smtClean="0"/>
              <a:t>x</a:t>
            </a:r>
            <a:r>
              <a:rPr lang="en-US" dirty="0" smtClean="0"/>
              <a:t> 25%</a:t>
            </a:r>
            <a:endParaRPr lang="en-US" dirty="0"/>
          </a:p>
        </p:txBody>
      </p:sp>
      <p:graphicFrame>
        <p:nvGraphicFramePr>
          <p:cNvPr id="4" name="Content Placeholder 3"/>
          <p:cNvGraphicFramePr>
            <a:graphicFrameLocks noGrp="1"/>
          </p:cNvGraphicFramePr>
          <p:nvPr>
            <p:ph idx="1"/>
          </p:nvPr>
        </p:nvGraphicFramePr>
        <p:xfrm>
          <a:off x="1600200" y="1676400"/>
          <a:ext cx="5878285" cy="3566159"/>
        </p:xfrm>
        <a:graphic>
          <a:graphicData uri="http://schemas.openxmlformats.org/drawingml/2006/table">
            <a:tbl>
              <a:tblPr firstRow="1" bandRow="1">
                <a:tableStyleId>{5C22544A-7EE6-4342-B048-85BDC9FD1C3A}</a:tableStyleId>
              </a:tblPr>
              <a:tblGrid>
                <a:gridCol w="1175657"/>
                <a:gridCol w="1415143"/>
                <a:gridCol w="1066800"/>
                <a:gridCol w="1045028"/>
                <a:gridCol w="1175657"/>
              </a:tblGrid>
              <a:tr h="990600">
                <a:tc>
                  <a:txBody>
                    <a:bodyPr/>
                    <a:lstStyle/>
                    <a:p>
                      <a:pPr marL="0" marR="0">
                        <a:spcBef>
                          <a:spcPts val="0"/>
                        </a:spcBef>
                        <a:spcAft>
                          <a:spcPts val="0"/>
                        </a:spcAft>
                      </a:pPr>
                      <a:endParaRPr lang="en-US" sz="1300" dirty="0">
                        <a:latin typeface="Garamond"/>
                        <a:ea typeface="Cambria"/>
                        <a:cs typeface="Times New Roman"/>
                      </a:endParaRPr>
                    </a:p>
                  </a:txBody>
                  <a:tcPr marL="68580" marR="68580" marT="0" marB="0" anchor="b"/>
                </a:tc>
                <a:tc>
                  <a:txBody>
                    <a:bodyPr/>
                    <a:lstStyle/>
                    <a:p>
                      <a:pPr marL="0" marR="0">
                        <a:spcBef>
                          <a:spcPts val="0"/>
                        </a:spcBef>
                        <a:spcAft>
                          <a:spcPts val="0"/>
                        </a:spcAft>
                      </a:pPr>
                      <a:r>
                        <a:rPr lang="en-US" sz="2400" b="1" kern="1200" dirty="0">
                          <a:solidFill>
                            <a:schemeClr val="lt1"/>
                          </a:solidFill>
                          <a:latin typeface="Garamond"/>
                          <a:ea typeface="Cambria"/>
                          <a:cs typeface="Times New Roman"/>
                        </a:rPr>
                        <a:t>Pre-tax price per gram</a:t>
                      </a:r>
                    </a:p>
                  </a:txBody>
                  <a:tcPr marL="68580" marR="68580" marT="0" marB="0" anchor="b"/>
                </a:tc>
                <a:tc>
                  <a:txBody>
                    <a:bodyPr/>
                    <a:lstStyle/>
                    <a:p>
                      <a:pPr marL="0" marR="0">
                        <a:spcBef>
                          <a:spcPts val="0"/>
                        </a:spcBef>
                        <a:spcAft>
                          <a:spcPts val="0"/>
                        </a:spcAft>
                      </a:pPr>
                      <a:r>
                        <a:rPr lang="en-US" sz="2400" b="1" kern="1200" dirty="0">
                          <a:solidFill>
                            <a:schemeClr val="lt1"/>
                          </a:solidFill>
                          <a:latin typeface="Garamond"/>
                          <a:ea typeface="Cambria"/>
                          <a:cs typeface="Times New Roman"/>
                        </a:rPr>
                        <a:t>Excise</a:t>
                      </a:r>
                      <a:r>
                        <a:rPr lang="en-US" sz="1800" dirty="0">
                          <a:latin typeface="Garamond"/>
                          <a:ea typeface="Cambria"/>
                          <a:cs typeface="Times New Roman"/>
                        </a:rPr>
                        <a:t> </a:t>
                      </a:r>
                      <a:r>
                        <a:rPr lang="en-US" sz="2400" b="1" kern="1200" dirty="0">
                          <a:solidFill>
                            <a:schemeClr val="lt1"/>
                          </a:solidFill>
                          <a:latin typeface="Garamond"/>
                          <a:ea typeface="Cambria"/>
                          <a:cs typeface="Times New Roman"/>
                        </a:rPr>
                        <a:t>tax</a:t>
                      </a:r>
                    </a:p>
                  </a:txBody>
                  <a:tcPr marL="68580" marR="68580" marT="0" marB="0" anchor="b"/>
                </a:tc>
                <a:tc>
                  <a:txBody>
                    <a:bodyPr/>
                    <a:lstStyle/>
                    <a:p>
                      <a:pPr marL="0" marR="0">
                        <a:spcBef>
                          <a:spcPts val="0"/>
                        </a:spcBef>
                        <a:spcAft>
                          <a:spcPts val="0"/>
                        </a:spcAft>
                      </a:pPr>
                      <a:r>
                        <a:rPr lang="en-US" sz="1800" baseline="0" dirty="0" smtClean="0">
                          <a:latin typeface="Garamond"/>
                          <a:ea typeface="Cambria"/>
                          <a:cs typeface="Times New Roman"/>
                        </a:rPr>
                        <a:t>S</a:t>
                      </a:r>
                      <a:r>
                        <a:rPr lang="en-US" sz="1800" dirty="0" smtClean="0">
                          <a:latin typeface="Garamond"/>
                          <a:ea typeface="Cambria"/>
                          <a:cs typeface="Times New Roman"/>
                        </a:rPr>
                        <a:t>ales and business taxes</a:t>
                      </a:r>
                      <a:endParaRPr lang="en-US" sz="1800" dirty="0">
                        <a:latin typeface="Times New Roman"/>
                        <a:ea typeface="Cambria"/>
                        <a:cs typeface="Times New Roman"/>
                      </a:endParaRPr>
                    </a:p>
                  </a:txBody>
                  <a:tcPr marL="68580" marR="68580" marT="0" marB="0" anchor="b"/>
                </a:tc>
                <a:tc>
                  <a:txBody>
                    <a:bodyPr/>
                    <a:lstStyle/>
                    <a:p>
                      <a:pPr marL="0" marR="0">
                        <a:spcBef>
                          <a:spcPts val="0"/>
                        </a:spcBef>
                        <a:spcAft>
                          <a:spcPts val="0"/>
                        </a:spcAft>
                      </a:pPr>
                      <a:r>
                        <a:rPr lang="en-US" sz="2400" dirty="0" smtClean="0">
                          <a:latin typeface="Garamond"/>
                          <a:ea typeface="Cambria"/>
                          <a:cs typeface="Times New Roman"/>
                        </a:rPr>
                        <a:t>After-</a:t>
                      </a:r>
                      <a:r>
                        <a:rPr lang="en-US" sz="2400" b="1" kern="1200" dirty="0" smtClean="0">
                          <a:solidFill>
                            <a:schemeClr val="lt1"/>
                          </a:solidFill>
                          <a:latin typeface="Garamond"/>
                          <a:ea typeface="Cambria"/>
                          <a:cs typeface="Times New Roman"/>
                        </a:rPr>
                        <a:t>tax</a:t>
                      </a:r>
                      <a:r>
                        <a:rPr lang="en-US" sz="2400" dirty="0" smtClean="0">
                          <a:latin typeface="Garamond"/>
                          <a:ea typeface="Cambria"/>
                          <a:cs typeface="Times New Roman"/>
                        </a:rPr>
                        <a:t> price</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a:latin typeface="Garamond"/>
                          <a:ea typeface="Cambria"/>
                          <a:cs typeface="Times New Roman"/>
                        </a:rPr>
                        <a:t>Producer sells to processor</a:t>
                      </a:r>
                      <a:endParaRPr lang="en-US" sz="18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$3.00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$0.75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endParaRPr lang="en-US" sz="2400" dirty="0">
                        <a:latin typeface="Garamond"/>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$3.75 </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a:latin typeface="Garamond"/>
                          <a:ea typeface="Cambria"/>
                          <a:cs typeface="Times New Roman"/>
                        </a:rPr>
                        <a:t>Processor sells to retailer</a:t>
                      </a:r>
                      <a:endParaRPr lang="en-US" sz="18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a:latin typeface="Garamond"/>
                          <a:ea typeface="Cambria"/>
                          <a:cs typeface="Times New Roman"/>
                        </a:rPr>
                        <a:t>$6.00 </a:t>
                      </a:r>
                      <a:endParaRPr lang="en-US" sz="24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$1.50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endParaRPr lang="en-US" sz="2400" dirty="0">
                        <a:latin typeface="Garamond"/>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$7.50 </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dirty="0">
                          <a:latin typeface="Garamond"/>
                          <a:ea typeface="Cambria"/>
                          <a:cs typeface="Times New Roman"/>
                        </a:rPr>
                        <a:t>Retailer sells to consumer</a:t>
                      </a:r>
                      <a:endParaRPr lang="en-US" sz="18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$12.00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a:latin typeface="Garamond"/>
                          <a:ea typeface="Cambria"/>
                          <a:cs typeface="Times New Roman"/>
                        </a:rPr>
                        <a:t>$3.00 </a:t>
                      </a:r>
                      <a:endParaRPr lang="en-US" sz="24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smtClean="0">
                          <a:latin typeface="Garamond"/>
                          <a:ea typeface="Cambria"/>
                          <a:cs typeface="Times New Roman"/>
                        </a:rPr>
                        <a:t>$1.47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$16.47 </a:t>
                      </a:r>
                      <a:endParaRPr lang="en-US" sz="2400" dirty="0">
                        <a:latin typeface="Times New Roman"/>
                        <a:ea typeface="Cambria"/>
                        <a:cs typeface="Times New Roman"/>
                      </a:endParaRPr>
                    </a:p>
                  </a:txBody>
                  <a:tcPr marL="68580" marR="68580" marT="0" marB="0" anchor="b"/>
                </a:tc>
              </a:tr>
            </a:tbl>
          </a:graphicData>
        </a:graphic>
      </p:graphicFrame>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 tax</a:t>
            </a:r>
            <a:r>
              <a:rPr lang="en-US" dirty="0" smtClean="0"/>
              <a:t> now</a:t>
            </a:r>
            <a:endParaRPr lang="en-US" dirty="0"/>
          </a:p>
        </p:txBody>
      </p:sp>
      <p:pic>
        <p:nvPicPr>
          <p:cNvPr id="12" name="Picture 11"/>
          <p:cNvPicPr>
            <a:picLocks noChangeAspect="1"/>
          </p:cNvPicPr>
          <p:nvPr/>
        </p:nvPicPr>
        <p:blipFill>
          <a:blip r:embed="rId3"/>
          <a:stretch>
            <a:fillRect/>
          </a:stretch>
        </p:blipFill>
        <p:spPr>
          <a:xfrm>
            <a:off x="762000" y="4038600"/>
            <a:ext cx="2819400" cy="2084844"/>
          </a:xfrm>
          <a:prstGeom prst="rect">
            <a:avLst/>
          </a:prstGeom>
        </p:spPr>
      </p:pic>
      <p:sp>
        <p:nvSpPr>
          <p:cNvPr id="6" name="Content Placeholder 5"/>
          <p:cNvSpPr>
            <a:spLocks noGrp="1"/>
          </p:cNvSpPr>
          <p:nvPr>
            <p:ph idx="1"/>
          </p:nvPr>
        </p:nvSpPr>
        <p:spPr/>
        <p:txBody>
          <a:bodyPr/>
          <a:lstStyle/>
          <a:p>
            <a:r>
              <a:rPr lang="en-US" dirty="0" smtClean="0"/>
              <a:t>Recreational 43.5% retail</a:t>
            </a:r>
          </a:p>
          <a:p>
            <a:r>
              <a:rPr lang="en-US" dirty="0" smtClean="0"/>
              <a:t>Medical 37% retail</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Oregon	</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11" name="Subtitle 10"/>
          <p:cNvSpPr>
            <a:spLocks noGrp="1"/>
          </p:cNvSpPr>
          <p:nvPr>
            <p:ph type="subTitle" idx="4294967295"/>
          </p:nvPr>
        </p:nvSpPr>
        <p:spPr>
          <a:xfrm>
            <a:off x="0" y="1774825"/>
            <a:ext cx="8153400" cy="1752600"/>
          </a:xfrm>
        </p:spPr>
        <p:txBody>
          <a:bodyPr>
            <a:normAutofit fontScale="62500" lnSpcReduction="20000"/>
          </a:bodyPr>
          <a:lstStyle/>
          <a:p>
            <a:r>
              <a:rPr lang="en-US" sz="4400" dirty="0" smtClean="0">
                <a:solidFill>
                  <a:schemeClr val="tx1"/>
                </a:solidFill>
                <a:latin typeface="+mj-lt"/>
                <a:ea typeface="+mj-ea"/>
                <a:cs typeface="+mj-cs"/>
              </a:rPr>
              <a:t>Voters: $35 for bud, $10 for trim -- producer</a:t>
            </a:r>
          </a:p>
          <a:p>
            <a:r>
              <a:rPr lang="en-US" sz="4400" dirty="0" smtClean="0">
                <a:solidFill>
                  <a:schemeClr val="tx1"/>
                </a:solidFill>
                <a:latin typeface="+mj-lt"/>
                <a:ea typeface="+mj-ea"/>
                <a:cs typeface="+mj-cs"/>
              </a:rPr>
              <a:t>Legislature amended: </a:t>
            </a:r>
            <a:r>
              <a:rPr lang="en-US" sz="4400" dirty="0" smtClean="0">
                <a:solidFill>
                  <a:schemeClr val="tx1"/>
                </a:solidFill>
                <a:latin typeface="+mj-lt"/>
                <a:ea typeface="+mj-ea"/>
                <a:cs typeface="+mj-cs"/>
              </a:rPr>
              <a:t>up to 20 percent retail</a:t>
            </a:r>
          </a:p>
          <a:p>
            <a:r>
              <a:rPr lang="en-US" sz="4400" dirty="0" smtClean="0">
                <a:latin typeface="+mj-lt"/>
                <a:ea typeface="+mj-ea"/>
                <a:cs typeface="+mj-cs"/>
              </a:rPr>
              <a:t>Rationale:  protect growers and patients</a:t>
            </a:r>
          </a:p>
          <a:p>
            <a:r>
              <a:rPr lang="en-US" sz="4400" dirty="0" smtClean="0">
                <a:latin typeface="+mj-lt"/>
                <a:ea typeface="+mj-ea"/>
                <a:cs typeface="+mj-cs"/>
              </a:rPr>
              <a:t>Effective 1-1-2016</a:t>
            </a:r>
            <a:endParaRPr lang="en-US" sz="4400" dirty="0" smtClean="0">
              <a:solidFill>
                <a:schemeClr val="tx1"/>
              </a:solidFill>
              <a:latin typeface="+mj-lt"/>
              <a:ea typeface="+mj-ea"/>
              <a:cs typeface="+mj-c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Alaska	</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$50 generally;</a:t>
            </a:r>
            <a:r>
              <a:rPr lang="en-US" sz="4400" dirty="0" smtClean="0">
                <a:solidFill>
                  <a:schemeClr val="tx1"/>
                </a:solidFill>
                <a:latin typeface="+mj-lt"/>
                <a:ea typeface="+mj-ea"/>
                <a:cs typeface="+mj-cs"/>
              </a:rPr>
              <a:t> lower for </a:t>
            </a:r>
            <a:r>
              <a:rPr lang="en-US" sz="4400" dirty="0" smtClean="0">
                <a:latin typeface="+mj-lt"/>
                <a:ea typeface="+mj-ea"/>
                <a:cs typeface="+mj-cs"/>
              </a:rPr>
              <a:t>weaker parts of the </a:t>
            </a:r>
            <a:r>
              <a:rPr lang="en-US" sz="4400" dirty="0" smtClean="0">
                <a:latin typeface="+mj-lt"/>
                <a:ea typeface="+mj-ea"/>
                <a:cs typeface="+mj-cs"/>
              </a:rPr>
              <a:t>plant</a:t>
            </a:r>
            <a:endParaRPr lang="en-US" sz="4400" dirty="0" smtClean="0">
              <a:latin typeface="+mj-lt"/>
              <a:ea typeface="+mj-ea"/>
              <a:cs typeface="+mj-c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846138"/>
            <a:ext cx="8229600" cy="1143000"/>
          </a:xfrm>
        </p:spPr>
        <p:txBody>
          <a:bodyPr>
            <a:normAutofit fontScale="90000"/>
          </a:bodyPr>
          <a:lstStyle/>
          <a:p>
            <a:r>
              <a:rPr lang="en-US" b="1" dirty="0" smtClean="0"/>
              <a:t>All </a:t>
            </a:r>
            <a:r>
              <a:rPr lang="en-US" dirty="0" smtClean="0"/>
              <a:t>electricity usage over 600% of Baseline </a:t>
            </a:r>
            <a:r>
              <a:rPr lang="en-US" dirty="0" smtClean="0"/>
              <a:t>– Arcata California tax</a:t>
            </a:r>
            <a:endParaRPr lang="en-US" dirty="0"/>
          </a:p>
        </p:txBody>
      </p:sp>
      <p:pic>
        <p:nvPicPr>
          <p:cNvPr id="5" name="Picture 4"/>
          <p:cNvPicPr>
            <a:picLocks noChangeAspect="1"/>
          </p:cNvPicPr>
          <p:nvPr/>
        </p:nvPicPr>
        <p:blipFill>
          <a:blip r:embed="rId3"/>
          <a:stretch>
            <a:fillRect/>
          </a:stretch>
        </p:blipFill>
        <p:spPr>
          <a:xfrm>
            <a:off x="1905000" y="2308224"/>
            <a:ext cx="4572000" cy="3198755"/>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00200" y="6225064"/>
            <a:ext cx="5562600" cy="276999"/>
          </a:xfrm>
          <a:prstGeom prst="rect">
            <a:avLst/>
          </a:prstGeom>
        </p:spPr>
        <p:txBody>
          <a:bodyPr wrap="square">
            <a:spAutoFit/>
          </a:bodyPr>
          <a:lstStyle/>
          <a:p>
            <a:r>
              <a:rPr lang="en-US" sz="1200" dirty="0" smtClean="0">
                <a:hlinkClick r:id="rId3"/>
              </a:rPr>
              <a:t>http://evan-mills.com/energy-associates/Indoor_files/420-HSU-Talk-abbreviated.pdf</a:t>
            </a:r>
            <a:endParaRPr lang="en-US" sz="1200" dirty="0" smtClean="0"/>
          </a:p>
        </p:txBody>
      </p:sp>
      <p:pic>
        <p:nvPicPr>
          <p:cNvPr id="3" name="Picture 2"/>
          <p:cNvPicPr>
            <a:picLocks noChangeAspect="1"/>
          </p:cNvPicPr>
          <p:nvPr/>
        </p:nvPicPr>
        <p:blipFill>
          <a:blip r:embed="rId4"/>
          <a:stretch>
            <a:fillRect/>
          </a:stretch>
        </p:blipFill>
        <p:spPr>
          <a:xfrm>
            <a:off x="1066800" y="533400"/>
            <a:ext cx="7239000" cy="5400772"/>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7772400" cy="1470025"/>
          </a:xfrm>
        </p:spPr>
        <p:txBody>
          <a:bodyPr>
            <a:normAutofit fontScale="90000"/>
          </a:bodyPr>
          <a:lstStyle/>
          <a:p>
            <a:r>
              <a:rPr lang="en-US" dirty="0" smtClean="0"/>
              <a:t>That’s the state of play.</a:t>
            </a:r>
            <a:br>
              <a:rPr lang="en-US" dirty="0" smtClean="0"/>
            </a:br>
            <a:r>
              <a:rPr lang="en-US" dirty="0" smtClean="0"/>
              <a:t>Now, </a:t>
            </a:r>
            <a:r>
              <a:rPr lang="en-US" dirty="0" smtClean="0"/>
              <a:t>Theory:  Cannabis tax base?</a:t>
            </a:r>
            <a:br>
              <a:rPr lang="en-US" dirty="0" smtClean="0"/>
            </a:br>
            <a:endParaRPr lang="en-US" dirty="0"/>
          </a:p>
        </p:txBody>
      </p:sp>
      <p:sp>
        <p:nvSpPr>
          <p:cNvPr id="6" name="Subtitle 5"/>
          <p:cNvSpPr>
            <a:spLocks noGrp="1"/>
          </p:cNvSpPr>
          <p:nvPr>
            <p:ph type="subTitle" idx="1"/>
          </p:nvPr>
        </p:nvSpPr>
        <p:spPr>
          <a:xfrm>
            <a:off x="1371600" y="2460625"/>
            <a:ext cx="6400800" cy="2438400"/>
          </a:xfrm>
        </p:spPr>
        <p:txBody>
          <a:bodyPr>
            <a:normAutofit/>
          </a:bodyPr>
          <a:lstStyle/>
          <a:p>
            <a:r>
              <a:rPr lang="en-US" sz="4000" dirty="0" smtClean="0">
                <a:solidFill>
                  <a:schemeClr val="tx1"/>
                </a:solidFill>
              </a:rPr>
              <a:t>Price</a:t>
            </a:r>
            <a:endParaRPr lang="en-US" sz="4000" dirty="0" smtClean="0">
              <a:solidFill>
                <a:schemeClr val="tx1"/>
              </a:solidFill>
            </a:endParaRPr>
          </a:p>
          <a:p>
            <a:r>
              <a:rPr lang="en-US" sz="4000" dirty="0" smtClean="0">
                <a:solidFill>
                  <a:schemeClr val="tx1"/>
                </a:solidFill>
              </a:rPr>
              <a:t>Weight </a:t>
            </a:r>
          </a:p>
          <a:p>
            <a:r>
              <a:rPr lang="en-US" sz="4000" dirty="0" smtClean="0">
                <a:solidFill>
                  <a:schemeClr val="tx1"/>
                </a:solidFill>
              </a:rPr>
              <a:t>Potency</a:t>
            </a:r>
            <a:endParaRPr lang="en-US" sz="4000" dirty="0">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Correlation with intoxication</a:t>
            </a:r>
            <a:endParaRPr lang="en-US" dirty="0"/>
          </a:p>
        </p:txBody>
      </p:sp>
      <p:sp>
        <p:nvSpPr>
          <p:cNvPr id="3" name="TextBox 2"/>
          <p:cNvSpPr txBox="1"/>
          <p:nvPr/>
        </p:nvSpPr>
        <p:spPr>
          <a:xfrm>
            <a:off x="1371600" y="1635204"/>
            <a:ext cx="3384410" cy="2215991"/>
          </a:xfrm>
          <a:prstGeom prst="rect">
            <a:avLst/>
          </a:prstGeom>
          <a:noFill/>
        </p:spPr>
        <p:txBody>
          <a:bodyPr wrap="none" rtlCol="0">
            <a:spAutoFit/>
          </a:bodyPr>
          <a:lstStyle/>
          <a:p>
            <a:r>
              <a:rPr lang="en-US" sz="4000" dirty="0" smtClean="0"/>
              <a:t>Potency – most</a:t>
            </a:r>
          </a:p>
          <a:p>
            <a:r>
              <a:rPr lang="en-US" sz="4000" dirty="0" smtClean="0"/>
              <a:t>Price – some</a:t>
            </a:r>
          </a:p>
          <a:p>
            <a:r>
              <a:rPr lang="en-US" sz="4000" dirty="0" smtClean="0"/>
              <a:t>Weight – least</a:t>
            </a:r>
          </a:p>
          <a:p>
            <a:endParaRPr lang="en-US" dirty="0"/>
          </a:p>
        </p:txBody>
      </p:sp>
      <p:pic>
        <p:nvPicPr>
          <p:cNvPr id="5" name="Picture 4"/>
          <p:cNvPicPr>
            <a:picLocks noChangeAspect="1"/>
          </p:cNvPicPr>
          <p:nvPr/>
        </p:nvPicPr>
        <p:blipFill>
          <a:blip r:embed="rId3"/>
          <a:stretch>
            <a:fillRect/>
          </a:stretch>
        </p:blipFill>
        <p:spPr>
          <a:xfrm>
            <a:off x="4572000" y="2362200"/>
            <a:ext cx="4267200" cy="3265118"/>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en-US" dirty="0" smtClean="0"/>
              <a:t>Advantages of price base</a:t>
            </a:r>
            <a:endParaRPr lang="en-US" dirty="0"/>
          </a:p>
        </p:txBody>
      </p:sp>
      <p:sp>
        <p:nvSpPr>
          <p:cNvPr id="3" name="TextBox 2"/>
          <p:cNvSpPr txBox="1"/>
          <p:nvPr/>
        </p:nvSpPr>
        <p:spPr>
          <a:xfrm>
            <a:off x="1219200" y="1840389"/>
            <a:ext cx="4571684" cy="2123658"/>
          </a:xfrm>
          <a:prstGeom prst="rect">
            <a:avLst/>
          </a:prstGeom>
          <a:noFill/>
        </p:spPr>
        <p:txBody>
          <a:bodyPr wrap="none" rtlCol="0">
            <a:spAutoFit/>
          </a:bodyPr>
          <a:lstStyle/>
          <a:p>
            <a:r>
              <a:rPr lang="en-US" sz="3200" dirty="0" smtClean="0"/>
              <a:t>Municipal know-how</a:t>
            </a:r>
          </a:p>
          <a:p>
            <a:r>
              <a:rPr lang="en-US" sz="3200" dirty="0" smtClean="0"/>
              <a:t>Easy to measure</a:t>
            </a:r>
          </a:p>
          <a:p>
            <a:r>
              <a:rPr lang="en-US" sz="3200" dirty="0" smtClean="0"/>
              <a:t>Price is proxy for potency?  </a:t>
            </a:r>
          </a:p>
          <a:p>
            <a:pPr marL="342900" indent="-342900"/>
            <a:endParaRPr lang="en-US" dirty="0" smtClean="0"/>
          </a:p>
          <a:p>
            <a:pPr marL="342900" indent="-342900">
              <a:buAutoNum type="arabicPeriod"/>
            </a:pPr>
            <a:endParaRPr lang="en-US" dirty="0"/>
          </a:p>
        </p:txBody>
      </p:sp>
      <p:pic>
        <p:nvPicPr>
          <p:cNvPr id="4" name="Picture 3"/>
          <p:cNvPicPr>
            <a:picLocks noChangeAspect="1"/>
          </p:cNvPicPr>
          <p:nvPr/>
        </p:nvPicPr>
        <p:blipFill>
          <a:blip r:embed="rId3"/>
          <a:stretch>
            <a:fillRect/>
          </a:stretch>
        </p:blipFill>
        <p:spPr>
          <a:xfrm>
            <a:off x="5790884" y="1792922"/>
            <a:ext cx="3528566" cy="3998278"/>
          </a:xfrm>
          <a:prstGeom prst="rect">
            <a:avLst/>
          </a:prstGeom>
        </p:spPr>
      </p:pic>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 base problems		</a:t>
            </a:r>
            <a:endParaRPr lang="en-US" dirty="0"/>
          </a:p>
        </p:txBody>
      </p:sp>
      <p:sp>
        <p:nvSpPr>
          <p:cNvPr id="5" name="Subtitle 4"/>
          <p:cNvSpPr>
            <a:spLocks noGrp="1"/>
          </p:cNvSpPr>
          <p:nvPr>
            <p:ph idx="1"/>
          </p:nvPr>
        </p:nvSpPr>
        <p:spPr/>
        <p:txBody>
          <a:bodyPr>
            <a:normAutofit/>
          </a:bodyPr>
          <a:lstStyle/>
          <a:p>
            <a:r>
              <a:rPr lang="en-US" sz="4400" dirty="0" smtClean="0">
                <a:solidFill>
                  <a:schemeClr val="tx1"/>
                </a:solidFill>
                <a:latin typeface="+mj-lt"/>
                <a:ea typeface="+mj-ea"/>
                <a:cs typeface="+mj-cs"/>
              </a:rPr>
              <a:t>Predictable price collapse </a:t>
            </a:r>
          </a:p>
          <a:p>
            <a:r>
              <a:rPr lang="en-US" sz="4400" dirty="0" smtClean="0">
                <a:solidFill>
                  <a:schemeClr val="tx1"/>
                </a:solidFill>
                <a:latin typeface="+mj-lt"/>
                <a:ea typeface="+mj-ea"/>
                <a:cs typeface="+mj-cs"/>
              </a:rPr>
              <a:t>Free pot with pipe (bundling)</a:t>
            </a:r>
          </a:p>
          <a:p>
            <a:r>
              <a:rPr lang="en-US" sz="4400" dirty="0" smtClean="0">
                <a:latin typeface="+mj-lt"/>
                <a:ea typeface="+mj-ea"/>
                <a:cs typeface="+mj-cs"/>
              </a:rPr>
              <a:t>Relationship discounts</a:t>
            </a:r>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weight?</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5089316"/>
            <a:ext cx="2328399" cy="1036845"/>
          </a:xfrm>
          <a:prstGeom prst="rect">
            <a:avLst/>
          </a:prstGeom>
        </p:spPr>
      </p:pic>
      <p:pic>
        <p:nvPicPr>
          <p:cNvPr id="7" name="Picture 6"/>
          <p:cNvPicPr>
            <a:picLocks noChangeAspect="1"/>
          </p:cNvPicPr>
          <p:nvPr/>
        </p:nvPicPr>
        <p:blipFill>
          <a:blip r:embed="rId5"/>
          <a:stretch>
            <a:fillRect/>
          </a:stretch>
        </p:blipFill>
        <p:spPr>
          <a:xfrm>
            <a:off x="2438400" y="3619131"/>
            <a:ext cx="2362200" cy="1250951"/>
          </a:xfrm>
          <a:prstGeom prst="rect">
            <a:avLst/>
          </a:prstGeom>
        </p:spPr>
      </p:pic>
      <p:sp>
        <p:nvSpPr>
          <p:cNvPr id="8" name="Footer Placeholder 7"/>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3"/>
          <a:stretch>
            <a:fillRect/>
          </a:stretch>
        </p:blipFill>
        <p:spPr>
          <a:xfrm>
            <a:off x="1873250" y="1676400"/>
            <a:ext cx="5397500" cy="4108450"/>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2"/>
          <a:stretch>
            <a:fillRect/>
          </a:stretch>
        </p:blipFill>
        <p:spPr>
          <a:xfrm>
            <a:off x="1820192" y="1905000"/>
            <a:ext cx="3666208" cy="2683727"/>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
        <p:nvSpPr>
          <p:cNvPr id="5" name="Rectangle 4"/>
          <p:cNvSpPr/>
          <p:nvPr/>
        </p:nvSpPr>
        <p:spPr>
          <a:xfrm>
            <a:off x="2286000" y="4800600"/>
            <a:ext cx="4572000" cy="646331"/>
          </a:xfrm>
          <a:prstGeom prst="rect">
            <a:avLst/>
          </a:prstGeom>
        </p:spPr>
        <p:txBody>
          <a:bodyPr>
            <a:spAutoFit/>
          </a:bodyPr>
          <a:lstStyle/>
          <a:p>
            <a:r>
              <a:rPr lang="en-US" dirty="0" smtClean="0"/>
              <a:t>Tobacco – not by tar and nicotine  content anywhere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66750" y="1231900"/>
            <a:ext cx="7810500" cy="4394200"/>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Fungible concentrate – Use potency?</a:t>
            </a:r>
            <a:endParaRPr lang="en-US" dirty="0"/>
          </a:p>
        </p:txBody>
      </p:sp>
      <p:sp>
        <p:nvSpPr>
          <p:cNvPr id="2" name="Footer Placeholder 1"/>
          <p:cNvSpPr>
            <a:spLocks noGrp="1"/>
          </p:cNvSpPr>
          <p:nvPr>
            <p:ph type="ftr" sz="quarter" idx="11"/>
          </p:nvPr>
        </p:nvSpPr>
        <p:spPr/>
        <p:txBody>
          <a:bodyPr/>
          <a:lstStyle/>
          <a:p>
            <a:r>
              <a:rPr lang="en-US" smtClean="0"/>
              <a:t>Duke 8 November 2016 Oglesby Barnes</a:t>
            </a:r>
            <a:endParaRPr lang="en-US"/>
          </a:p>
        </p:txBody>
      </p:sp>
      <p:pic>
        <p:nvPicPr>
          <p:cNvPr id="3" name="Picture 2"/>
          <p:cNvPicPr>
            <a:picLocks noChangeAspect="1"/>
          </p:cNvPicPr>
          <p:nvPr/>
        </p:nvPicPr>
        <p:blipFill>
          <a:blip r:embed="rId2"/>
          <a:stretch>
            <a:fillRect/>
          </a:stretch>
        </p:blipFill>
        <p:spPr>
          <a:xfrm>
            <a:off x="914312" y="1417638"/>
            <a:ext cx="4419775" cy="3154362"/>
          </a:xfrm>
          <a:prstGeom prst="rect">
            <a:avLst/>
          </a:prstGeom>
        </p:spPr>
      </p:pic>
      <p:pic>
        <p:nvPicPr>
          <p:cNvPr id="6" name="Picture 5"/>
          <p:cNvPicPr>
            <a:picLocks noChangeAspect="1"/>
          </p:cNvPicPr>
          <p:nvPr/>
        </p:nvPicPr>
        <p:blipFill>
          <a:blip r:embed="rId3"/>
          <a:stretch>
            <a:fillRect/>
          </a:stretch>
        </p:blipFill>
        <p:spPr>
          <a:xfrm>
            <a:off x="5721350" y="3028950"/>
            <a:ext cx="2298700" cy="33274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31825"/>
            <a:ext cx="8229600" cy="1143000"/>
          </a:xfrm>
        </p:spPr>
        <p:txBody>
          <a:bodyPr>
            <a:normAutofit fontScale="90000"/>
          </a:bodyPr>
          <a:lstStyle/>
          <a:p>
            <a:r>
              <a:rPr lang="en-US" dirty="0" smtClean="0"/>
              <a:t>New York </a:t>
            </a:r>
            <a:r>
              <a:rPr lang="en-US" dirty="0" smtClean="0"/>
              <a:t>PROPOSAL for potency proxy	</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$50 per ounce for plant matter, $200</a:t>
            </a:r>
            <a:r>
              <a:rPr lang="en-US" sz="4400" dirty="0" smtClean="0">
                <a:solidFill>
                  <a:schemeClr val="tx1"/>
                </a:solidFill>
                <a:latin typeface="+mj-lt"/>
                <a:ea typeface="+mj-ea"/>
                <a:cs typeface="+mj-cs"/>
              </a:rPr>
              <a:t> per ounce for </a:t>
            </a:r>
            <a:r>
              <a:rPr lang="en-US" sz="4400" dirty="0" smtClean="0">
                <a:solidFill>
                  <a:schemeClr val="tx1"/>
                </a:solidFill>
                <a:latin typeface="+mj-lt"/>
                <a:ea typeface="+mj-ea"/>
                <a:cs typeface="+mj-cs"/>
              </a:rPr>
              <a:t>concentrates</a:t>
            </a: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Massachusetts</a:t>
            </a:r>
            <a:r>
              <a:rPr lang="en-US" dirty="0" smtClean="0"/>
              <a:t> Potency PROPOSAL</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t>By ounce for plant matter, by ounce of THC for concentrates</a:t>
            </a:r>
            <a:endParaRPr lang="en-US" sz="4400" dirty="0" smtClean="0"/>
          </a:p>
          <a:p>
            <a:endParaRPr lang="en-US" sz="4400" dirty="0" smtClean="0">
              <a:solidFill>
                <a:schemeClr val="tx1"/>
              </a:solidFill>
              <a:latin typeface="+mj-lt"/>
              <a:ea typeface="+mj-ea"/>
              <a:cs typeface="+mj-c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Duke 8 November 2016 Oglesby Barnes</a:t>
            </a:r>
            <a:endParaRPr lang="en-US"/>
          </a:p>
        </p:txBody>
      </p:sp>
      <p:sp>
        <p:nvSpPr>
          <p:cNvPr id="2" name="Title 1"/>
          <p:cNvSpPr>
            <a:spLocks noGrp="1"/>
          </p:cNvSpPr>
          <p:nvPr>
            <p:ph type="title" idx="4294967295"/>
          </p:nvPr>
        </p:nvSpPr>
        <p:spPr>
          <a:xfrm>
            <a:off x="304800" y="685800"/>
            <a:ext cx="8229600" cy="1143000"/>
          </a:xfrm>
        </p:spPr>
        <p:txBody>
          <a:bodyPr>
            <a:normAutofit fontScale="90000"/>
          </a:bodyPr>
          <a:lstStyle/>
          <a:p>
            <a:r>
              <a:rPr lang="en-US" dirty="0" smtClean="0"/>
              <a:t>Weight and THC bases need Indexing</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Special tax rules </a:t>
            </a:r>
            <a:r>
              <a:rPr lang="en-US" dirty="0" smtClean="0"/>
              <a:t>after legalization</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b="1" dirty="0" smtClean="0"/>
              <a:t>Medical </a:t>
            </a:r>
            <a:endParaRPr lang="en-US" sz="3600" b="1" dirty="0" smtClean="0"/>
          </a:p>
          <a:p>
            <a:r>
              <a:rPr lang="en-US" sz="3600" dirty="0" smtClean="0"/>
              <a:t>Small business </a:t>
            </a:r>
          </a:p>
          <a:p>
            <a:r>
              <a:rPr lang="en-US" sz="3600" dirty="0" smtClean="0"/>
              <a:t>Homegrown</a:t>
            </a:r>
          </a:p>
          <a:p>
            <a:endParaRPr lang="en-US" sz="3600" dirty="0" smtClean="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609600"/>
            <a:ext cx="7442200" cy="5207000"/>
          </a:xfrm>
          <a:prstGeom prst="rect">
            <a:avLst/>
          </a:prstGeom>
        </p:spPr>
      </p:pic>
      <p:sp>
        <p:nvSpPr>
          <p:cNvPr id="3" name="Footer Placeholder 2"/>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patients	</a:t>
            </a:r>
            <a:endParaRPr lang="en-US" dirty="0"/>
          </a:p>
        </p:txBody>
      </p:sp>
      <p:sp>
        <p:nvSpPr>
          <p:cNvPr id="3" name="Content Placeholder 2"/>
          <p:cNvSpPr>
            <a:spLocks noGrp="1"/>
          </p:cNvSpPr>
          <p:nvPr>
            <p:ph idx="1"/>
          </p:nvPr>
        </p:nvSpPr>
        <p:spPr/>
        <p:txBody>
          <a:bodyPr/>
          <a:lstStyle/>
          <a:p>
            <a:r>
              <a:rPr lang="en-US" dirty="0" smtClean="0"/>
              <a:t>Colorado – sales tax only</a:t>
            </a:r>
          </a:p>
          <a:p>
            <a:r>
              <a:rPr lang="en-US" dirty="0" smtClean="0"/>
              <a:t>Washington – all taxes except sales tax</a:t>
            </a:r>
          </a:p>
        </p:txBody>
      </p:sp>
      <p:sp>
        <p:nvSpPr>
          <p:cNvPr id="4" name="Footer Placeholder 3"/>
          <p:cNvSpPr>
            <a:spLocks noGrp="1"/>
          </p:cNvSpPr>
          <p:nvPr>
            <p:ph type="ftr" sz="quarter" idx="11"/>
          </p:nvPr>
        </p:nvSpPr>
        <p:spPr/>
        <p:txBody>
          <a:bodyPr/>
          <a:lstStyle/>
          <a:p>
            <a:r>
              <a:rPr lang="en-US" smtClean="0"/>
              <a:t>Duke 8 November 2016 Oglesby Barnes</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43200" y="1676400"/>
            <a:ext cx="3048000" cy="3581400"/>
          </a:xfrm>
          <a:prstGeom prst="rect">
            <a:avLst/>
          </a:prstGeom>
        </p:spPr>
      </p:pic>
      <p:sp>
        <p:nvSpPr>
          <p:cNvPr id="4" name="Title 3"/>
          <p:cNvSpPr>
            <a:spLocks noGrp="1"/>
          </p:cNvSpPr>
          <p:nvPr>
            <p:ph type="title"/>
          </p:nvPr>
        </p:nvSpPr>
        <p:spPr/>
        <p:txBody>
          <a:bodyPr/>
          <a:lstStyle/>
          <a:p>
            <a:r>
              <a:rPr lang="en-US" dirty="0" smtClean="0"/>
              <a:t>Argument for tax break</a:t>
            </a:r>
            <a:endParaRPr lang="en-US" dirty="0"/>
          </a:p>
        </p:txBody>
      </p:sp>
      <p:sp>
        <p:nvSpPr>
          <p:cNvPr id="5" name="Rectangle 4"/>
          <p:cNvSpPr/>
          <p:nvPr/>
        </p:nvSpPr>
        <p:spPr>
          <a:xfrm>
            <a:off x="3048000" y="5410200"/>
            <a:ext cx="3090509" cy="461665"/>
          </a:xfrm>
          <a:prstGeom prst="rect">
            <a:avLst/>
          </a:prstGeom>
        </p:spPr>
        <p:txBody>
          <a:bodyPr wrap="none">
            <a:spAutoFit/>
          </a:bodyPr>
          <a:lstStyle/>
          <a:p>
            <a:r>
              <a:rPr lang="en-US" sz="2400" dirty="0" smtClean="0"/>
              <a:t>Don’t tax my medicine!</a:t>
            </a:r>
            <a:endParaRPr lang="en-US" sz="2400" dirty="0"/>
          </a:p>
        </p:txBody>
      </p:sp>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smtClean="0"/>
              <a:t>Arguments against tax break for medical</a:t>
            </a:r>
            <a:endParaRPr lang="en-US" dirty="0"/>
          </a:p>
        </p:txBody>
      </p:sp>
      <p:sp>
        <p:nvSpPr>
          <p:cNvPr id="3" name="TextBox 2"/>
          <p:cNvSpPr txBox="1"/>
          <p:nvPr/>
        </p:nvSpPr>
        <p:spPr>
          <a:xfrm>
            <a:off x="2209800" y="1828800"/>
            <a:ext cx="3506088" cy="3139321"/>
          </a:xfrm>
          <a:prstGeom prst="rect">
            <a:avLst/>
          </a:prstGeom>
          <a:noFill/>
        </p:spPr>
        <p:txBody>
          <a:bodyPr wrap="none" rtlCol="0">
            <a:spAutoFit/>
          </a:bodyPr>
          <a:lstStyle/>
          <a:p>
            <a:pPr>
              <a:buFont typeface="Arial"/>
              <a:buChar char="•"/>
            </a:pPr>
            <a:r>
              <a:rPr lang="en-US" sz="3600" dirty="0" smtClean="0"/>
              <a:t>Revenue</a:t>
            </a:r>
          </a:p>
          <a:p>
            <a:pPr>
              <a:buFont typeface="Arial"/>
              <a:buChar char="•"/>
            </a:pPr>
            <a:r>
              <a:rPr lang="en-US" sz="3600" dirty="0" smtClean="0"/>
              <a:t>Impostors</a:t>
            </a:r>
          </a:p>
          <a:p>
            <a:pPr>
              <a:buFont typeface="Arial"/>
              <a:buChar char="•"/>
            </a:pPr>
            <a:r>
              <a:rPr lang="en-US" sz="3600" dirty="0" smtClean="0"/>
              <a:t>Administrability</a:t>
            </a:r>
          </a:p>
          <a:p>
            <a:pPr>
              <a:buFont typeface="Arial"/>
              <a:buChar char="•"/>
            </a:pPr>
            <a:r>
              <a:rPr lang="en-US" sz="3600" dirty="0" smtClean="0"/>
              <a:t>Affordability</a:t>
            </a:r>
          </a:p>
          <a:p>
            <a:pPr>
              <a:buFont typeface="Arial"/>
              <a:buChar char="•"/>
            </a:pPr>
            <a:r>
              <a:rPr lang="en-US" sz="3600" dirty="0" smtClean="0"/>
              <a:t>Self-victimization</a:t>
            </a:r>
          </a:p>
          <a:p>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73050"/>
            <a:ext cx="8229600" cy="1143000"/>
          </a:xfrm>
        </p:spPr>
        <p:txBody>
          <a:bodyPr>
            <a:normAutofit fontScale="90000"/>
          </a:bodyPr>
          <a:lstStyle/>
          <a:p>
            <a:r>
              <a:rPr lang="en-US" dirty="0" smtClean="0"/>
              <a:t>Argument against medical tax break -- Revenue</a:t>
            </a:r>
            <a:endParaRPr lang="en-US" dirty="0"/>
          </a:p>
        </p:txBody>
      </p:sp>
      <p:pic>
        <p:nvPicPr>
          <p:cNvPr id="5" name="Picture 4"/>
          <p:cNvPicPr>
            <a:picLocks noChangeAspect="1"/>
          </p:cNvPicPr>
          <p:nvPr/>
        </p:nvPicPr>
        <p:blipFill>
          <a:blip r:embed="rId3"/>
          <a:stretch>
            <a:fillRect/>
          </a:stretch>
        </p:blipFill>
        <p:spPr>
          <a:xfrm>
            <a:off x="2819400" y="1416050"/>
            <a:ext cx="3962400" cy="4025900"/>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1143000"/>
          </a:xfrm>
        </p:spPr>
        <p:txBody>
          <a:bodyPr>
            <a:normAutofit fontScale="90000"/>
          </a:bodyPr>
          <a:lstStyle/>
          <a:p>
            <a:r>
              <a:rPr lang="en-US" dirty="0" smtClean="0"/>
              <a:t>Argument against medical tax break -- </a:t>
            </a:r>
            <a:br>
              <a:rPr lang="en-US" dirty="0" smtClean="0"/>
            </a:br>
            <a:r>
              <a:rPr lang="en-US" dirty="0" smtClean="0"/>
              <a:t>Faking sickness</a:t>
            </a:r>
            <a:endParaRPr lang="en-US" dirty="0"/>
          </a:p>
        </p:txBody>
      </p:sp>
      <p:pic>
        <p:nvPicPr>
          <p:cNvPr id="4" name="Picture 3"/>
          <p:cNvPicPr>
            <a:picLocks noChangeAspect="1"/>
          </p:cNvPicPr>
          <p:nvPr/>
        </p:nvPicPr>
        <p:blipFill>
          <a:blip r:embed="rId3"/>
          <a:stretch>
            <a:fillRect/>
          </a:stretch>
        </p:blipFill>
        <p:spPr>
          <a:xfrm>
            <a:off x="1066800" y="1600200"/>
            <a:ext cx="6934200" cy="4229100"/>
          </a:xfrm>
          <a:prstGeom prst="rect">
            <a:avLst/>
          </a:prstGeom>
        </p:spPr>
      </p:pic>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Administrability</a:t>
            </a:r>
            <a:endParaRPr lang="en-US" dirty="0"/>
          </a:p>
        </p:txBody>
      </p:sp>
      <p:pic>
        <p:nvPicPr>
          <p:cNvPr id="3" name="Picture 2"/>
          <p:cNvPicPr>
            <a:picLocks noChangeAspect="1"/>
          </p:cNvPicPr>
          <p:nvPr/>
        </p:nvPicPr>
        <p:blipFill>
          <a:blip r:embed="rId3"/>
          <a:stretch>
            <a:fillRect/>
          </a:stretch>
        </p:blipFill>
        <p:spPr>
          <a:xfrm>
            <a:off x="3549650" y="1417638"/>
            <a:ext cx="2044700" cy="1778000"/>
          </a:xfrm>
          <a:prstGeom prst="rect">
            <a:avLst/>
          </a:prstGeom>
        </p:spPr>
      </p:pic>
      <p:sp>
        <p:nvSpPr>
          <p:cNvPr id="4" name="TextBox 3"/>
          <p:cNvSpPr txBox="1"/>
          <p:nvPr/>
        </p:nvSpPr>
        <p:spPr>
          <a:xfrm>
            <a:off x="1676400" y="3581400"/>
            <a:ext cx="6101961" cy="1384995"/>
          </a:xfrm>
          <a:prstGeom prst="rect">
            <a:avLst/>
          </a:prstGeom>
          <a:noFill/>
        </p:spPr>
        <p:txBody>
          <a:bodyPr wrap="square" rtlCol="0">
            <a:spAutoFit/>
          </a:bodyPr>
          <a:lstStyle/>
          <a:p>
            <a:r>
              <a:rPr lang="en-US" sz="2800" dirty="0" smtClean="0"/>
              <a:t>Laws To Tax, fn 213:  </a:t>
            </a:r>
            <a:r>
              <a:rPr lang="en-US" sz="2800" b="1" dirty="0" smtClean="0"/>
              <a:t>Statutory </a:t>
            </a:r>
            <a:r>
              <a:rPr lang="en-US" sz="2800" dirty="0" smtClean="0"/>
              <a:t>pain levels: “chronic,” “severe,” “severe chronic,” “debilitating,” and “intractable”</a:t>
            </a:r>
            <a:endParaRPr lang="en-US" sz="2800" dirty="0"/>
          </a:p>
        </p:txBody>
      </p:sp>
      <p:sp>
        <p:nvSpPr>
          <p:cNvPr id="5" name="Footer Placeholder 4"/>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Argument against medical tax break -- affordability</a:t>
            </a:r>
            <a:br>
              <a:rPr lang="en-US" sz="2800" dirty="0" smtClean="0"/>
            </a:br>
            <a:endParaRPr lang="en-US" sz="2800" dirty="0"/>
          </a:p>
        </p:txBody>
      </p:sp>
      <p:pic>
        <p:nvPicPr>
          <p:cNvPr id="4" name="Picture 3"/>
          <p:cNvPicPr>
            <a:picLocks noChangeAspect="1"/>
          </p:cNvPicPr>
          <p:nvPr/>
        </p:nvPicPr>
        <p:blipFill>
          <a:blip r:embed="rId3"/>
          <a:stretch>
            <a:fillRect/>
          </a:stretch>
        </p:blipFill>
        <p:spPr>
          <a:xfrm>
            <a:off x="1066800" y="1219200"/>
            <a:ext cx="6642100" cy="4424236"/>
          </a:xfrm>
          <a:prstGeom prst="rect">
            <a:avLst/>
          </a:prstGeom>
        </p:spPr>
      </p:pic>
      <p:sp>
        <p:nvSpPr>
          <p:cNvPr id="5" name="TextBox 4"/>
          <p:cNvSpPr txBox="1"/>
          <p:nvPr/>
        </p:nvSpPr>
        <p:spPr>
          <a:xfrm>
            <a:off x="2819400" y="5643436"/>
            <a:ext cx="2869095" cy="861774"/>
          </a:xfrm>
          <a:prstGeom prst="rect">
            <a:avLst/>
          </a:prstGeom>
          <a:noFill/>
        </p:spPr>
        <p:txBody>
          <a:bodyPr wrap="none" rtlCol="0">
            <a:spAutoFit/>
          </a:bodyPr>
          <a:lstStyle/>
          <a:p>
            <a:r>
              <a:rPr lang="en-US" sz="3200" dirty="0" smtClean="0"/>
              <a:t>And license fees</a:t>
            </a:r>
          </a:p>
          <a:p>
            <a:endParaRPr lang="en-US" dirty="0"/>
          </a:p>
        </p:txBody>
      </p:sp>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371600" y="1184830"/>
            <a:ext cx="5984356" cy="523220"/>
          </a:xfrm>
          <a:prstGeom prst="rect">
            <a:avLst/>
          </a:prstGeom>
        </p:spPr>
        <p:txBody>
          <a:bodyPr wrap="none">
            <a:spAutoFit/>
          </a:bodyPr>
          <a:lstStyle/>
          <a:p>
            <a:r>
              <a:rPr lang="en-US" sz="2800" dirty="0" smtClean="0"/>
              <a:t>General price decrease with legalization</a:t>
            </a:r>
          </a:p>
        </p:txBody>
      </p:sp>
      <p:sp>
        <p:nvSpPr>
          <p:cNvPr id="5" name="Rectangle 4"/>
          <p:cNvSpPr/>
          <p:nvPr/>
        </p:nvSpPr>
        <p:spPr>
          <a:xfrm>
            <a:off x="2362200" y="545068"/>
            <a:ext cx="4917069" cy="369332"/>
          </a:xfrm>
          <a:prstGeom prst="rect">
            <a:avLst/>
          </a:prstGeom>
        </p:spPr>
        <p:txBody>
          <a:bodyPr wrap="none">
            <a:spAutoFit/>
          </a:bodyPr>
          <a:lstStyle/>
          <a:p>
            <a:r>
              <a:rPr lang="en-US" dirty="0" smtClean="0"/>
              <a:t>Argument against medical tax break -- affordability</a:t>
            </a:r>
            <a:endParaRPr lang="en-US" dirty="0"/>
          </a:p>
        </p:txBody>
      </p:sp>
      <p:sp>
        <p:nvSpPr>
          <p:cNvPr id="6" name="Title 5"/>
          <p:cNvSpPr>
            <a:spLocks noGrp="1"/>
          </p:cNvSpPr>
          <p:nvPr>
            <p:ph type="title"/>
          </p:nvPr>
        </p:nvSpPr>
        <p:spPr>
          <a:xfrm>
            <a:off x="457200" y="545068"/>
            <a:ext cx="8229600" cy="639762"/>
          </a:xfrm>
        </p:spPr>
        <p:txBody>
          <a:bodyPr>
            <a:normAutofit fontScale="90000"/>
          </a:bodyPr>
          <a:lstStyle/>
          <a:p>
            <a:r>
              <a:rPr lang="en-US" sz="1800" dirty="0" smtClean="0">
                <a:latin typeface="+mn-lt"/>
                <a:ea typeface="+mn-ea"/>
                <a:cs typeface="+mn-cs"/>
              </a:rPr>
              <a:t/>
            </a:r>
            <a:br>
              <a:rPr lang="en-US" sz="1800" dirty="0" smtClean="0">
                <a:latin typeface="+mn-lt"/>
                <a:ea typeface="+mn-ea"/>
                <a:cs typeface="+mn-cs"/>
              </a:rPr>
            </a:br>
            <a:endParaRPr lang="en-US" sz="1800" dirty="0" smtClean="0">
              <a:latin typeface="+mn-lt"/>
              <a:ea typeface="+mn-ea"/>
              <a:cs typeface="+mn-cs"/>
            </a:endParaRPr>
          </a:p>
        </p:txBody>
      </p:sp>
      <p:pic>
        <p:nvPicPr>
          <p:cNvPr id="7" name="Picture 6"/>
          <p:cNvPicPr>
            <a:picLocks noChangeAspect="1"/>
          </p:cNvPicPr>
          <p:nvPr/>
        </p:nvPicPr>
        <p:blipFill>
          <a:blip r:embed="rId3"/>
          <a:stretch>
            <a:fillRect/>
          </a:stretch>
        </p:blipFill>
        <p:spPr>
          <a:xfrm>
            <a:off x="3073400" y="1828799"/>
            <a:ext cx="4282556" cy="4572899"/>
          </a:xfrm>
          <a:prstGeom prst="rect">
            <a:avLst/>
          </a:prstGeom>
        </p:spPr>
      </p:pic>
      <p:sp>
        <p:nvSpPr>
          <p:cNvPr id="8" name="Footer Placeholder 7"/>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Self-Victimization</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838200" y="1417638"/>
            <a:ext cx="7162800" cy="4525962"/>
          </a:xfrm>
          <a:prstGeom prst="rect">
            <a:avLst/>
          </a:prstGeom>
        </p:spPr>
      </p:pic>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Special tax rules </a:t>
            </a:r>
            <a:r>
              <a:rPr lang="en-US" dirty="0" smtClean="0"/>
              <a:t>after legalization</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dirty="0" smtClean="0"/>
              <a:t>Medical </a:t>
            </a:r>
          </a:p>
          <a:p>
            <a:r>
              <a:rPr lang="en-US" sz="3600" b="1" dirty="0" smtClean="0"/>
              <a:t>Small business </a:t>
            </a:r>
          </a:p>
          <a:p>
            <a:r>
              <a:rPr lang="en-US" sz="3600" dirty="0" smtClean="0"/>
              <a:t>Homegrown</a:t>
            </a:r>
          </a:p>
          <a:p>
            <a:endParaRPr lang="en-US" sz="3600" dirty="0" smtClean="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business rules	</a:t>
            </a:r>
            <a:endParaRPr lang="en-US" dirty="0"/>
          </a:p>
        </p:txBody>
      </p:sp>
      <p:sp>
        <p:nvSpPr>
          <p:cNvPr id="3" name="Content Placeholder 2"/>
          <p:cNvSpPr>
            <a:spLocks noGrp="1"/>
          </p:cNvSpPr>
          <p:nvPr>
            <p:ph idx="1"/>
          </p:nvPr>
        </p:nvSpPr>
        <p:spPr/>
        <p:txBody>
          <a:bodyPr/>
          <a:lstStyle/>
          <a:p>
            <a:r>
              <a:rPr lang="en-US" dirty="0" smtClean="0"/>
              <a:t>Humboldt County, CA, proposal for canopy – under 600 feet, no tax; 600 and over: $1 per foot.</a:t>
            </a:r>
          </a:p>
          <a:p>
            <a:r>
              <a:rPr lang="en-US" dirty="0" smtClean="0"/>
              <a:t>California proposal:  first 500 pounds at a lower rate (?)</a:t>
            </a:r>
          </a:p>
          <a:p>
            <a:r>
              <a:rPr lang="en-US" dirty="0" smtClean="0"/>
              <a:t>Another California proposal: lower per-gram rate for small farms (creates cliff).</a:t>
            </a: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8200" y="2286000"/>
            <a:ext cx="7315200" cy="1397000"/>
          </a:xfrm>
          <a:prstGeom prst="rect">
            <a:avLst/>
          </a:prstGeom>
        </p:spPr>
      </p:pic>
      <p:sp>
        <p:nvSpPr>
          <p:cNvPr id="3" name="Rectangle 2"/>
          <p:cNvSpPr/>
          <p:nvPr/>
        </p:nvSpPr>
        <p:spPr>
          <a:xfrm>
            <a:off x="1981200" y="762000"/>
            <a:ext cx="4572000" cy="1200328"/>
          </a:xfrm>
          <a:prstGeom prst="rect">
            <a:avLst/>
          </a:prstGeom>
        </p:spPr>
        <p:txBody>
          <a:bodyPr>
            <a:spAutoFit/>
          </a:bodyPr>
          <a:lstStyle/>
          <a:p>
            <a:r>
              <a:rPr lang="en-US" sz="2400" dirty="0" smtClean="0"/>
              <a:t>Favor Big Business?</a:t>
            </a:r>
          </a:p>
          <a:p>
            <a:r>
              <a:rPr lang="en-US" sz="2400" dirty="0" smtClean="0"/>
              <a:t>Section </a:t>
            </a:r>
            <a:r>
              <a:rPr lang="en-US" sz="2400" dirty="0" smtClean="0"/>
              <a:t>9.04.136 of the Berkeley CA Municipal Code</a:t>
            </a:r>
            <a:endParaRPr lang="en-US" sz="2400"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Special tax rules </a:t>
            </a:r>
            <a:r>
              <a:rPr lang="en-US" dirty="0" smtClean="0"/>
              <a:t>after legalization</a:t>
            </a:r>
            <a:r>
              <a:rPr lang="en-US" b="1" dirty="0" smtClean="0"/>
              <a:t>? </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dirty="0" smtClean="0"/>
              <a:t>Medical </a:t>
            </a:r>
          </a:p>
          <a:p>
            <a:r>
              <a:rPr lang="en-US" sz="3600" dirty="0" smtClean="0"/>
              <a:t>Small business </a:t>
            </a:r>
          </a:p>
          <a:p>
            <a:r>
              <a:rPr lang="en-US" sz="3600" b="1" dirty="0" smtClean="0"/>
              <a:t>Homegrown</a:t>
            </a:r>
          </a:p>
          <a:p>
            <a:endParaRPr lang="en-US" sz="3600" dirty="0" smtClean="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Homegrown exception?</a:t>
            </a:r>
            <a:endParaRPr lang="en-US" dirty="0"/>
          </a:p>
        </p:txBody>
      </p:sp>
      <p:pic>
        <p:nvPicPr>
          <p:cNvPr id="4" name="Picture 3"/>
          <p:cNvPicPr>
            <a:picLocks noChangeAspect="1"/>
          </p:cNvPicPr>
          <p:nvPr/>
        </p:nvPicPr>
        <p:blipFill>
          <a:blip r:embed="rId3"/>
          <a:stretch>
            <a:fillRect/>
          </a:stretch>
        </p:blipFill>
        <p:spPr>
          <a:xfrm>
            <a:off x="4191000" y="1904999"/>
            <a:ext cx="3111500" cy="3060700"/>
          </a:xfrm>
          <a:prstGeom prst="rect">
            <a:avLst/>
          </a:prstGeom>
        </p:spPr>
      </p:pic>
      <p:pic>
        <p:nvPicPr>
          <p:cNvPr id="6" name="Picture 5"/>
          <p:cNvPicPr>
            <a:picLocks noChangeAspect="1"/>
          </p:cNvPicPr>
          <p:nvPr/>
        </p:nvPicPr>
        <p:blipFill>
          <a:blip r:embed="rId4"/>
          <a:stretch>
            <a:fillRect/>
          </a:stretch>
        </p:blipFill>
        <p:spPr>
          <a:xfrm>
            <a:off x="457200" y="1904999"/>
            <a:ext cx="3276600" cy="2984419"/>
          </a:xfrm>
          <a:prstGeom prst="rect">
            <a:avLst/>
          </a:prstGeom>
        </p:spPr>
      </p:pic>
      <p:sp>
        <p:nvSpPr>
          <p:cNvPr id="7" name="TextBox 6"/>
          <p:cNvSpPr txBox="1"/>
          <p:nvPr/>
        </p:nvSpPr>
        <p:spPr>
          <a:xfrm>
            <a:off x="4572000" y="5334000"/>
            <a:ext cx="2323923" cy="461665"/>
          </a:xfrm>
          <a:prstGeom prst="rect">
            <a:avLst/>
          </a:prstGeom>
          <a:noFill/>
        </p:spPr>
        <p:txBody>
          <a:bodyPr wrap="none" rtlCol="0">
            <a:spAutoFit/>
          </a:bodyPr>
          <a:lstStyle/>
          <a:p>
            <a:r>
              <a:rPr lang="en-US" sz="2400" dirty="0" smtClean="0"/>
              <a:t>CO: yes;  WA: no.</a:t>
            </a:r>
            <a:endParaRPr lang="en-US" sz="2400" dirty="0"/>
          </a:p>
        </p:txBody>
      </p:sp>
      <p:sp>
        <p:nvSpPr>
          <p:cNvPr id="8" name="Footer Placeholder 7"/>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Government Monopolies?	</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11" name="Subtitle 10"/>
          <p:cNvSpPr>
            <a:spLocks noGrp="1"/>
          </p:cNvSpPr>
          <p:nvPr>
            <p:ph type="subTitle" idx="4294967295"/>
          </p:nvPr>
        </p:nvSpPr>
        <p:spPr>
          <a:xfrm>
            <a:off x="0" y="1774825"/>
            <a:ext cx="8153400" cy="1752600"/>
          </a:xfrm>
        </p:spPr>
        <p:txBody>
          <a:bodyPr>
            <a:normAutofit/>
          </a:bodyPr>
          <a:lstStyle/>
          <a:p>
            <a:r>
              <a:rPr lang="en-US" sz="4400" dirty="0" smtClean="0">
                <a:solidFill>
                  <a:schemeClr val="tx1"/>
                </a:solidFill>
                <a:latin typeface="+mj-lt"/>
                <a:ea typeface="+mj-ea"/>
                <a:cs typeface="+mj-cs"/>
              </a:rPr>
              <a:t>North Bonneville, Washington</a:t>
            </a:r>
          </a:p>
          <a:p>
            <a:r>
              <a:rPr lang="en-US" sz="4400" dirty="0" smtClean="0">
                <a:latin typeface="+mj-lt"/>
                <a:ea typeface="+mj-ea"/>
                <a:cs typeface="+mj-cs"/>
              </a:rPr>
              <a:t>Louisiana State University </a:t>
            </a:r>
            <a:endParaRPr lang="en-US" sz="4400" dirty="0" smtClean="0">
              <a:solidFill>
                <a:schemeClr val="tx1"/>
              </a:solidFill>
              <a:latin typeface="+mj-lt"/>
              <a:ea typeface="+mj-ea"/>
              <a:cs typeface="+mj-cs"/>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smtClean="0">
                <a:solidFill>
                  <a:schemeClr val="bg2"/>
                </a:solidFill>
              </a:rPr>
              <a:t>Choke point</a:t>
            </a:r>
            <a:endParaRPr lang="en-US" dirty="0">
              <a:solidFill>
                <a:schemeClr val="bg2"/>
              </a:solidFill>
            </a:endParaRPr>
          </a:p>
        </p:txBody>
      </p:sp>
      <p:sp>
        <p:nvSpPr>
          <p:cNvPr id="5" name="Title 4"/>
          <p:cNvSpPr>
            <a:spLocks noGrp="1"/>
          </p:cNvSpPr>
          <p:nvPr>
            <p:ph type="title"/>
          </p:nvPr>
        </p:nvSpPr>
        <p:spPr/>
        <p:txBody>
          <a:bodyPr/>
          <a:lstStyle/>
          <a:p>
            <a:r>
              <a:rPr lang="en-US" dirty="0" smtClean="0"/>
              <a:t>Collection </a:t>
            </a:r>
            <a:r>
              <a:rPr lang="en-US" dirty="0" smtClean="0"/>
              <a:t>point</a:t>
            </a:r>
            <a:endParaRPr lang="en-US" dirty="0"/>
          </a:p>
        </p:txBody>
      </p:sp>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a:t>
            </a:r>
            <a:endParaRPr lang="en-US" dirty="0"/>
          </a:p>
        </p:txBody>
      </p:sp>
      <p:pic>
        <p:nvPicPr>
          <p:cNvPr id="4" name="Picture 3"/>
          <p:cNvPicPr>
            <a:picLocks noChangeAspect="1"/>
          </p:cNvPicPr>
          <p:nvPr/>
        </p:nvPicPr>
        <p:blipFill>
          <a:blip r:embed="rId2"/>
          <a:stretch>
            <a:fillRect/>
          </a:stretch>
        </p:blipFill>
        <p:spPr>
          <a:xfrm>
            <a:off x="800100" y="1417638"/>
            <a:ext cx="7543800" cy="1917700"/>
          </a:xfrm>
          <a:prstGeom prst="rect">
            <a:avLst/>
          </a:prstGeom>
        </p:spPr>
      </p:pic>
      <p:sp>
        <p:nvSpPr>
          <p:cNvPr id="5" name="Rectangle 4"/>
          <p:cNvSpPr/>
          <p:nvPr/>
        </p:nvSpPr>
        <p:spPr>
          <a:xfrm>
            <a:off x="2286000" y="3724870"/>
            <a:ext cx="4572000" cy="923330"/>
          </a:xfrm>
          <a:prstGeom prst="rect">
            <a:avLst/>
          </a:prstGeom>
        </p:spPr>
        <p:txBody>
          <a:bodyPr>
            <a:spAutoFit/>
          </a:bodyPr>
          <a:lstStyle/>
          <a:p>
            <a:r>
              <a:rPr lang="en-US" dirty="0" smtClean="0">
                <a:hlinkClick r:id="rId3"/>
              </a:rPr>
              <a:t>http://www.huffingtonpost.com/2013/04/20/marijuana-per-ounce-price_n_3094520.html</a:t>
            </a:r>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$79.92 - $0.62 = </a:t>
            </a:r>
            <a:r>
              <a:rPr lang="en-US" dirty="0" smtClean="0"/>
              <a:t>$79.30</a:t>
            </a:r>
            <a:r>
              <a:rPr lang="en-US" dirty="0" smtClean="0"/>
              <a:t>/oz.</a:t>
            </a:r>
            <a:endParaRPr lang="en-US" dirty="0"/>
          </a:p>
        </p:txBody>
      </p:sp>
      <p:pic>
        <p:nvPicPr>
          <p:cNvPr id="5" name="Picture 4"/>
          <p:cNvPicPr>
            <a:picLocks noChangeAspect="1"/>
          </p:cNvPicPr>
          <p:nvPr/>
        </p:nvPicPr>
        <p:blipFill>
          <a:blip r:embed="rId2"/>
          <a:stretch>
            <a:fillRect/>
          </a:stretch>
        </p:blipFill>
        <p:spPr>
          <a:xfrm>
            <a:off x="914400" y="1813002"/>
            <a:ext cx="6985000" cy="4003598"/>
          </a:xfrm>
          <a:prstGeom prst="rect">
            <a:avLst/>
          </a:prstGeom>
        </p:spPr>
      </p:pic>
      <p:sp>
        <p:nvSpPr>
          <p:cNvPr id="4" name="Footer Placeholder 3"/>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jurisdictions tax weakly	</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6" name="Rectangle 5"/>
          <p:cNvSpPr/>
          <p:nvPr/>
        </p:nvSpPr>
        <p:spPr>
          <a:xfrm>
            <a:off x="1295400" y="1676400"/>
            <a:ext cx="6705600" cy="2308324"/>
          </a:xfrm>
          <a:prstGeom prst="rect">
            <a:avLst/>
          </a:prstGeom>
        </p:spPr>
        <p:txBody>
          <a:bodyPr wrap="square">
            <a:spAutoFit/>
          </a:bodyPr>
          <a:lstStyle/>
          <a:p>
            <a:r>
              <a:rPr lang="en-US" sz="3600" dirty="0" smtClean="0"/>
              <a:t>Eric Garner NY cigarette case</a:t>
            </a:r>
          </a:p>
          <a:p>
            <a:r>
              <a:rPr lang="en-US" sz="3600" dirty="0" smtClean="0"/>
              <a:t>Highest jurisdiction’s tax  can deter</a:t>
            </a:r>
          </a:p>
          <a:p>
            <a:r>
              <a:rPr lang="en-US" sz="3600" smtClean="0"/>
              <a:t>-- </a:t>
            </a:r>
            <a:r>
              <a:rPr lang="en-US" sz="3600" dirty="0" smtClean="0"/>
              <a:t>interior smuggling</a:t>
            </a:r>
          </a:p>
          <a:p>
            <a:r>
              <a:rPr lang="en-US" sz="3600" dirty="0" smtClean="0"/>
              <a:t>-- race to the bottom</a:t>
            </a:r>
            <a:endParaRPr lang="en-US" sz="3600" dirty="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NYT November 7, 2016</a:t>
            </a:r>
            <a:endParaRPr lang="en-US" dirty="0"/>
          </a:p>
        </p:txBody>
      </p:sp>
      <p:sp>
        <p:nvSpPr>
          <p:cNvPr id="3" name="Footer Placeholder 2"/>
          <p:cNvSpPr>
            <a:spLocks noGrp="1"/>
          </p:cNvSpPr>
          <p:nvPr>
            <p:ph type="ftr" sz="quarter" idx="11"/>
          </p:nvPr>
        </p:nvSpPr>
        <p:spPr/>
        <p:txBody>
          <a:bodyPr/>
          <a:lstStyle/>
          <a:p>
            <a:r>
              <a:rPr lang="en-US" smtClean="0"/>
              <a:t>Duke 8 November 2016 Oglesby Barnes</a:t>
            </a:r>
            <a:endParaRPr lang="en-US"/>
          </a:p>
        </p:txBody>
      </p:sp>
      <p:sp>
        <p:nvSpPr>
          <p:cNvPr id="4" name="Rectangle 3"/>
          <p:cNvSpPr/>
          <p:nvPr/>
        </p:nvSpPr>
        <p:spPr>
          <a:xfrm>
            <a:off x="1371600" y="1828800"/>
            <a:ext cx="6400800" cy="2862322"/>
          </a:xfrm>
          <a:prstGeom prst="rect">
            <a:avLst/>
          </a:prstGeom>
        </p:spPr>
        <p:txBody>
          <a:bodyPr wrap="square">
            <a:spAutoFit/>
          </a:bodyPr>
          <a:lstStyle/>
          <a:p>
            <a:r>
              <a:rPr lang="en-US" sz="3600" dirty="0" smtClean="0"/>
              <a:t>“Soda </a:t>
            </a:r>
            <a:r>
              <a:rPr lang="en-US" sz="3600" dirty="0" smtClean="0"/>
              <a:t>taxes are on the ballots in San Francisco and Oakland, and spending to persuade voters to vote for or against them has topped $50 </a:t>
            </a:r>
            <a:r>
              <a:rPr lang="en-US" sz="3600" dirty="0" smtClean="0"/>
              <a:t>million.”</a:t>
            </a:r>
            <a:endParaRPr lang="en-US" sz="3600" dirty="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76400" y="1250950"/>
            <a:ext cx="5638800" cy="5105400"/>
          </a:xfrm>
          <a:prstGeom prst="rect">
            <a:avLst/>
          </a:prstGeom>
        </p:spPr>
      </p:pic>
      <p:sp>
        <p:nvSpPr>
          <p:cNvPr id="5" name="Title 4"/>
          <p:cNvSpPr>
            <a:spLocks noGrp="1"/>
          </p:cNvSpPr>
          <p:nvPr>
            <p:ph type="title"/>
          </p:nvPr>
        </p:nvSpPr>
        <p:spPr/>
        <p:txBody>
          <a:bodyPr>
            <a:normAutofit fontScale="90000"/>
          </a:bodyPr>
          <a:lstStyle/>
          <a:p>
            <a:r>
              <a:rPr lang="en-US" dirty="0" smtClean="0"/>
              <a:t>How much?  Too much for one MA Rep</a:t>
            </a:r>
            <a:endParaRPr lang="en-US" dirty="0"/>
          </a:p>
        </p:txBody>
      </p:sp>
      <p:sp>
        <p:nvSpPr>
          <p:cNvPr id="6" name="Footer Placeholder 5"/>
          <p:cNvSpPr>
            <a:spLocks noGrp="1"/>
          </p:cNvSpPr>
          <p:nvPr>
            <p:ph type="ftr" sz="quarter" idx="11"/>
          </p:nvPr>
        </p:nvSpPr>
        <p:spPr/>
        <p:txBody>
          <a:bodyPr/>
          <a:lstStyle/>
          <a:p>
            <a:r>
              <a:rPr lang="en-US" smtClean="0"/>
              <a:t>Duke 8 November 2016 Oglesby Barnes</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74106</TotalTime>
  <Words>2827</Words>
  <Application>Microsoft Macintosh PowerPoint</Application>
  <PresentationFormat>On-screen Show (4:3)</PresentationFormat>
  <Paragraphs>467</Paragraphs>
  <Slides>81</Slides>
  <Notes>31</Notes>
  <HiddenSlides>0</HiddenSlides>
  <MMClips>0</MMClips>
  <ScaleCrop>false</ScaleCrop>
  <HeadingPairs>
    <vt:vector size="4" baseType="variant">
      <vt:variant>
        <vt:lpstr>Design Template</vt:lpstr>
      </vt:variant>
      <vt:variant>
        <vt:i4>1</vt:i4>
      </vt:variant>
      <vt:variant>
        <vt:lpstr>Slide Titles</vt:lpstr>
      </vt:variant>
      <vt:variant>
        <vt:i4>81</vt:i4>
      </vt:variant>
    </vt:vector>
  </HeadingPairs>
  <TitlesOfParts>
    <vt:vector size="82" baseType="lpstr">
      <vt:lpstr>Office Theme</vt:lpstr>
      <vt:lpstr>  Excise Taxes   </vt:lpstr>
      <vt:lpstr>Outline </vt:lpstr>
      <vt:lpstr>Excise defined</vt:lpstr>
      <vt:lpstr> Excise examples </vt:lpstr>
      <vt:lpstr> Why single out goods or services?  Rationales </vt:lpstr>
      <vt:lpstr> Problems with excise taxes – (&amp; VAT)? </vt:lpstr>
      <vt:lpstr>Compare taxing payrolls</vt:lpstr>
      <vt:lpstr>Alcohol Outline</vt:lpstr>
      <vt:lpstr>Base history:  From primitive to sophisticated</vt:lpstr>
      <vt:lpstr>Primitive base: Tavern licenses</vt:lpstr>
      <vt:lpstr>Early base: Customs duties</vt:lpstr>
      <vt:lpstr>Proxy bases for alcohol</vt:lpstr>
      <vt:lpstr>Base in the USA: 1791 Whisky  </vt:lpstr>
      <vt:lpstr>Federal taxes base and rates 2016</vt:lpstr>
      <vt:lpstr>How much: rates in history</vt:lpstr>
      <vt:lpstr>How much: Recent Federal liquor tax rate per proof gallon</vt:lpstr>
      <vt:lpstr>Overtaxing: Junior Johnson’s heyday</vt:lpstr>
      <vt:lpstr>Alcohol taxes – Rate Unindexed</vt:lpstr>
      <vt:lpstr>Slide 19</vt:lpstr>
      <vt:lpstr>Slide 20</vt:lpstr>
      <vt:lpstr>Alcohol Exceptions: Virginia special interests</vt:lpstr>
      <vt:lpstr>Special tavern licenses</vt:lpstr>
      <vt:lpstr>Slide 23</vt:lpstr>
      <vt:lpstr>Marijuana Outline </vt:lpstr>
      <vt:lpstr>Now to cannabis </vt:lpstr>
      <vt:lpstr>Slide 26</vt:lpstr>
      <vt:lpstr>Marijuana activists?</vt:lpstr>
      <vt:lpstr>So far, funded by</vt:lpstr>
      <vt:lpstr>Examples  of General Sales Taxes on Medical Marijuana – Some states exempt</vt:lpstr>
      <vt:lpstr>World’s first marijuana tax</vt:lpstr>
      <vt:lpstr>Nov. 2010 California Price-Based Taxes</vt:lpstr>
      <vt:lpstr>California canopy taxes on medical marijuana </vt:lpstr>
      <vt:lpstr>Google Earth Garberville, California </vt:lpstr>
      <vt:lpstr>Slide 34</vt:lpstr>
      <vt:lpstr>Mendocino:  $50 per plant</vt:lpstr>
      <vt:lpstr>Colorado </vt:lpstr>
      <vt:lpstr>CO: Bud (flowers) – 60 cents/gram  v. Trim (leaves) -- 17 cents/gram</vt:lpstr>
      <vt:lpstr>Washington State passed – 3 x 25%</vt:lpstr>
      <vt:lpstr>WA tax now</vt:lpstr>
      <vt:lpstr>Oregon </vt:lpstr>
      <vt:lpstr>Alaska </vt:lpstr>
      <vt:lpstr>All electricity usage over 600% of Baseline – Arcata California tax</vt:lpstr>
      <vt:lpstr>Slide 43</vt:lpstr>
      <vt:lpstr>That’s the state of play. Now, Theory:  Cannabis tax base? </vt:lpstr>
      <vt:lpstr>Base: Correlation with intoxication</vt:lpstr>
      <vt:lpstr>Advantages of price base</vt:lpstr>
      <vt:lpstr>Price base problems  </vt:lpstr>
      <vt:lpstr>Why not weight?</vt:lpstr>
      <vt:lpstr>Why not potency?</vt:lpstr>
      <vt:lpstr>Why not potency?</vt:lpstr>
      <vt:lpstr>Slide 51</vt:lpstr>
      <vt:lpstr>Why not potency?</vt:lpstr>
      <vt:lpstr>Slide 53</vt:lpstr>
      <vt:lpstr>Fungible concentrate – Use potency?</vt:lpstr>
      <vt:lpstr>New York PROPOSAL for potency proxy </vt:lpstr>
      <vt:lpstr>Massachusetts Potency PROPOSAL</vt:lpstr>
      <vt:lpstr>Weight and THC bases need Indexing</vt:lpstr>
      <vt:lpstr>Special tax rules after legalization? </vt:lpstr>
      <vt:lpstr>Slide 59</vt:lpstr>
      <vt:lpstr>Medical patients </vt:lpstr>
      <vt:lpstr>Argument for tax break</vt:lpstr>
      <vt:lpstr>Arguments against tax break for medical</vt:lpstr>
      <vt:lpstr>Argument against medical tax break -- Revenue</vt:lpstr>
      <vt:lpstr>Argument against medical tax break --  Faking sickness</vt:lpstr>
      <vt:lpstr>Argument against medical tax break --  Administrability</vt:lpstr>
      <vt:lpstr>Argument against medical tax break -- affordability </vt:lpstr>
      <vt:lpstr> </vt:lpstr>
      <vt:lpstr>Argument against medical tax break --  Self-Victimization</vt:lpstr>
      <vt:lpstr>Special tax rules after legalization? </vt:lpstr>
      <vt:lpstr>Small business rules </vt:lpstr>
      <vt:lpstr>Slide 71</vt:lpstr>
      <vt:lpstr>Special tax rules after legalization? </vt:lpstr>
      <vt:lpstr>Homegrown exception?</vt:lpstr>
      <vt:lpstr>Government Monopolies? </vt:lpstr>
      <vt:lpstr>Collection point</vt:lpstr>
      <vt:lpstr>Slide 76</vt:lpstr>
      <vt:lpstr>Revenue </vt:lpstr>
      <vt:lpstr>$79.92 - $0.62 = $79.30/oz.</vt:lpstr>
      <vt:lpstr>Lower jurisdictions tax weakly </vt:lpstr>
      <vt:lpstr>NYT November 7, 2016</vt:lpstr>
      <vt:lpstr>How much?  Too much for one MA Rep</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Amsterdam </dc:title>
  <dc:creator>PAT OGLESBY</dc:creator>
  <cp:lastModifiedBy>Pat Oglesby</cp:lastModifiedBy>
  <cp:revision>293</cp:revision>
  <dcterms:created xsi:type="dcterms:W3CDTF">2016-11-01T00:22:48Z</dcterms:created>
  <dcterms:modified xsi:type="dcterms:W3CDTF">2016-11-08T17:32:19Z</dcterms:modified>
</cp:coreProperties>
</file>