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9" r:id="rId3"/>
    <p:sldId id="259" r:id="rId4"/>
    <p:sldId id="27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2" r:id="rId14"/>
    <p:sldId id="281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0" r:id="rId25"/>
    <p:sldId id="277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A435F"/>
    <a:srgbClr val="71953D"/>
    <a:srgbClr val="284763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-112" y="-2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C38B3-68D3-424E-ACB9-5E4F7671B419}" type="datetime1">
              <a:rPr lang="en-US" smtClean="0"/>
              <a:pPr/>
              <a:t>8/26/17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B2D0A-BABE-1C43-87A9-3E90862CF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C5AC9-8CC2-4B4A-B0A6-C12903003A76}" type="datetime1">
              <a:rPr lang="en-US" smtClean="0"/>
              <a:pPr/>
              <a:t>8/26/17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E277B-C78B-AB47-9EB8-ED6B69F6E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Godfatther</a:t>
            </a:r>
            <a:endParaRPr lang="en-US" dirty="0" smtClean="0"/>
          </a:p>
          <a:p>
            <a:r>
              <a:rPr lang="en-US" dirty="0" smtClean="0"/>
              <a:t>Airplane Code</a:t>
            </a:r>
          </a:p>
          <a:p>
            <a:r>
              <a:rPr lang="en-US" smtClean="0"/>
              <a:t>2009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E277B-C78B-AB47-9EB8-ED6B69F6EB4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E277B-C78B-AB47-9EB8-ED6B69F6EB4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answer is that</a:t>
            </a:r>
            <a:r>
              <a:rPr lang="en-US" baseline="0" dirty="0" smtClean="0"/>
              <a:t> this vegetable matter is not fungible.  The </a:t>
            </a:r>
            <a:r>
              <a:rPr lang="en-US" baseline="0" dirty="0" err="1" smtClean="0"/>
              <a:t>trichomes</a:t>
            </a:r>
            <a:r>
              <a:rPr lang="en-US" baseline="0" dirty="0" smtClean="0"/>
              <a:t> have more THC than other parts of the plant, so two people picking out samples to put in the machine may pick samples with widely different amounts of THC.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y</a:t>
            </a:r>
            <a:r>
              <a:rPr lang="en-US" baseline="0" dirty="0" smtClean="0"/>
              <a:t> axis shows TCH by weight.  Samples from the same plant sent to different labs show results from around 11 to 7 percent.  That’s not close enough for government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04655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</a:t>
            </a:r>
            <a:r>
              <a:rPr lang="en-US" dirty="0" err="1" smtClean="0"/>
              <a:t>aedit</a:t>
            </a:r>
            <a:r>
              <a:rPr lang="en-US" dirty="0" smtClean="0"/>
              <a:t>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339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A435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245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929654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7929654" cy="35263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3295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980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5676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442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844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998E8A6-7D37-F943-98C1-837522ED2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516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0" Type="http://schemas.openxmlformats.org/officeDocument/2006/relationships/image" Target="../media/image2.emf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8686800" cy="5143499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686800" y="1"/>
            <a:ext cx="457200" cy="5143500"/>
          </a:xfrm>
          <a:prstGeom prst="rect">
            <a:avLst/>
          </a:prstGeom>
          <a:solidFill>
            <a:srgbClr val="0055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4509" t="28271" r="32178" b="44062"/>
          <a:stretch/>
        </p:blipFill>
        <p:spPr>
          <a:xfrm>
            <a:off x="7202092" y="3997871"/>
            <a:ext cx="952890" cy="1024175"/>
          </a:xfrm>
          <a:prstGeom prst="rect">
            <a:avLst/>
          </a:prstGeom>
        </p:spPr>
      </p:pic>
      <p:pic>
        <p:nvPicPr>
          <p:cNvPr id="16" name="Picture 15" descr="NationalCannabisSummit_Logo_leaves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82696" y="1372554"/>
            <a:ext cx="1299391" cy="3982916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1692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816927" cy="3309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60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71953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A435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A435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A435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A435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A435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revenue.org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o@newrevenue.org" TargetMode="External"/><Relationship Id="rId3" Type="http://schemas.openxmlformats.org/officeDocument/2006/relationships/hyperlink" Target="http://Www.newrevenu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5563" y="1046559"/>
            <a:ext cx="6745242" cy="11025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State and Federal Revenue Tools Might Nudge Cannabis Policy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5563" y="2764692"/>
            <a:ext cx="6400800" cy="209138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Pat Oglesby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Center for New Revenue</a:t>
            </a:r>
          </a:p>
          <a:p>
            <a:r>
              <a:rPr lang="en-US" sz="2400" dirty="0" smtClean="0">
                <a:solidFill>
                  <a:schemeClr val="tx1"/>
                </a:solidFill>
                <a:hlinkClick r:id="rId3"/>
              </a:rPr>
              <a:t>Www.newrevenue.org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NationalCannabisSummit_Logo_leav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6973" t="20940"/>
          <a:stretch/>
        </p:blipFill>
        <p:spPr>
          <a:xfrm>
            <a:off x="0" y="1"/>
            <a:ext cx="1270052" cy="417151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93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 controversy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Cannabis revenue design = public policy issue; government revenue = afterthought.</a:t>
            </a:r>
          </a:p>
          <a:p>
            <a:pPr lvl="0"/>
            <a:r>
              <a:rPr lang="en-US" dirty="0" smtClean="0"/>
              <a:t>Optimal size of black market &gt; 0.</a:t>
            </a:r>
          </a:p>
          <a:p>
            <a:pPr lvl="0"/>
            <a:r>
              <a:rPr lang="en-US" dirty="0" smtClean="0"/>
              <a:t>Taxing only by price is untenable in the long run.</a:t>
            </a:r>
          </a:p>
          <a:p>
            <a:pPr lvl="0"/>
            <a:r>
              <a:rPr lang="en-US" dirty="0" smtClean="0"/>
              <a:t>Government monopoly is best.  </a:t>
            </a:r>
          </a:p>
          <a:p>
            <a:pPr lvl="0"/>
            <a:r>
              <a:rPr lang="en-US" dirty="0" smtClean="0"/>
              <a:t>Marijuana advertising should stay non-tax-deductible.</a:t>
            </a:r>
          </a:p>
          <a:p>
            <a:pPr lvl="0"/>
            <a:r>
              <a:rPr lang="en-US" dirty="0" smtClean="0"/>
              <a:t>Taxing bud or flower by THC is not realistic.</a:t>
            </a:r>
          </a:p>
          <a:p>
            <a:pPr lvl="0"/>
            <a:r>
              <a:rPr lang="en-US" dirty="0" smtClean="0"/>
              <a:t>Medical marijuana should not be tax exempt.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drug policy can revenue nudge?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07846" y="4594623"/>
            <a:ext cx="3352800" cy="273844"/>
          </a:xfrm>
        </p:spPr>
        <p:txBody>
          <a:bodyPr/>
          <a:lstStyle/>
          <a:p>
            <a:r>
              <a:rPr lang="en-US" smtClean="0"/>
              <a:t>Oglesby Newrevenue.org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200151"/>
            <a:ext cx="7162800" cy="3394472"/>
          </a:xfrm>
        </p:spPr>
        <p:txBody>
          <a:bodyPr/>
          <a:lstStyle/>
          <a:p>
            <a:r>
              <a:rPr lang="en-US" sz="4800" dirty="0" smtClean="0"/>
              <a:t>Price – sweet spot</a:t>
            </a:r>
          </a:p>
          <a:p>
            <a:r>
              <a:rPr lang="en-US" dirty="0" smtClean="0"/>
              <a:t>Products – nudge toward safer ones</a:t>
            </a:r>
          </a:p>
          <a:p>
            <a:r>
              <a:rPr lang="en-US" dirty="0" smtClean="0"/>
              <a:t>Promotion – keep the noise down</a:t>
            </a:r>
          </a:p>
          <a:p>
            <a:r>
              <a:rPr lang="en-US" dirty="0" smtClean="0"/>
              <a:t>(Revenue = Afterthought)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Price, Products, Promotion: The Non-tax Option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762262" cy="35263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Government sellers</a:t>
            </a:r>
          </a:p>
          <a:p>
            <a:pPr lvl="1"/>
            <a:r>
              <a:rPr lang="en-US" dirty="0" smtClean="0"/>
              <a:t>Alcohol sales in many states and countries</a:t>
            </a:r>
          </a:p>
          <a:p>
            <a:pPr lvl="1"/>
            <a:r>
              <a:rPr lang="en-US" dirty="0" smtClean="0"/>
              <a:t>North Bonneville, Washington, retail </a:t>
            </a:r>
          </a:p>
          <a:p>
            <a:pPr lvl="1"/>
            <a:r>
              <a:rPr lang="en-US" dirty="0" smtClean="0"/>
              <a:t>Louisiana medical growing</a:t>
            </a:r>
          </a:p>
          <a:p>
            <a:r>
              <a:rPr lang="en-US" dirty="0" smtClean="0"/>
              <a:t>Cf. </a:t>
            </a:r>
            <a:r>
              <a:rPr lang="en-US" b="1" dirty="0" smtClean="0"/>
              <a:t>economic </a:t>
            </a:r>
            <a:r>
              <a:rPr lang="en-US" dirty="0" smtClean="0"/>
              <a:t>(not drug) policy concern: Who gets rich?</a:t>
            </a:r>
          </a:p>
          <a:p>
            <a:r>
              <a:rPr lang="en-US" dirty="0" smtClean="0"/>
              <a:t>Drug Policy:  Pros and Cons?</a:t>
            </a:r>
          </a:p>
          <a:p>
            <a:pPr lvl="3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All 3: The Monopoly Option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Pros:  Control of ALL policy, high revenue </a:t>
            </a:r>
          </a:p>
          <a:p>
            <a:r>
              <a:rPr lang="en-US" dirty="0" smtClean="0"/>
              <a:t>Cons:  Inefficiency, distrust, federal law</a:t>
            </a:r>
          </a:p>
          <a:p>
            <a:pPr lvl="3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tax tool is trickier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200151"/>
            <a:ext cx="7162800" cy="3394472"/>
          </a:xfrm>
        </p:spPr>
        <p:txBody>
          <a:bodyPr/>
          <a:lstStyle/>
          <a:p>
            <a:r>
              <a:rPr lang="en-US" sz="4800" dirty="0" smtClean="0"/>
              <a:t>Price – sweet spot</a:t>
            </a:r>
          </a:p>
          <a:p>
            <a:r>
              <a:rPr lang="en-US" dirty="0" smtClean="0"/>
              <a:t>Products – support safer ones</a:t>
            </a:r>
          </a:p>
          <a:p>
            <a:r>
              <a:rPr lang="en-US" dirty="0" smtClean="0"/>
              <a:t>Promotion – keep the noise 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Taxes: Find </a:t>
            </a:r>
            <a:r>
              <a:rPr lang="en-US" b="1" dirty="0" smtClean="0"/>
              <a:t>Consumer Price </a:t>
            </a:r>
            <a:r>
              <a:rPr lang="en-US" dirty="0" smtClean="0"/>
              <a:t>Sweet Spot?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Rationale:</a:t>
            </a:r>
          </a:p>
          <a:p>
            <a:pPr lvl="1"/>
            <a:r>
              <a:rPr lang="en-US" dirty="0" smtClean="0"/>
              <a:t>Externalities</a:t>
            </a:r>
          </a:p>
          <a:p>
            <a:pPr lvl="1"/>
            <a:r>
              <a:rPr lang="en-US" dirty="0" smtClean="0"/>
              <a:t>Internalities</a:t>
            </a:r>
          </a:p>
          <a:p>
            <a:r>
              <a:rPr lang="en-US" dirty="0" smtClean="0"/>
              <a:t>Constrained by black market </a:t>
            </a:r>
            <a:r>
              <a:rPr lang="en-US" smtClean="0"/>
              <a:t>price</a:t>
            </a:r>
          </a:p>
          <a:p>
            <a:pPr lvl="3"/>
            <a:endParaRPr lang="en-US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Taxes to Nudge Prices Higher -- Considerations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Burden – How much?</a:t>
            </a:r>
          </a:p>
          <a:p>
            <a:r>
              <a:rPr lang="en-US" dirty="0" smtClean="0"/>
              <a:t>Base – What to tax?</a:t>
            </a:r>
          </a:p>
          <a:p>
            <a:r>
              <a:rPr lang="en-US" dirty="0" smtClean="0"/>
              <a:t>Big Boy – What about Uncle Sam?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burden	-- to nudge prices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much will the legal market bear?</a:t>
            </a:r>
          </a:p>
          <a:p>
            <a:pPr lvl="1"/>
            <a:r>
              <a:rPr lang="en-US" dirty="0" smtClean="0"/>
              <a:t>What will public accept?</a:t>
            </a:r>
          </a:p>
          <a:p>
            <a:pPr lvl="1"/>
            <a:r>
              <a:rPr lang="en-US" dirty="0" smtClean="0"/>
              <a:t>Moving target:</a:t>
            </a:r>
          </a:p>
          <a:p>
            <a:pPr lvl="2"/>
            <a:r>
              <a:rPr lang="en-US" dirty="0" smtClean="0"/>
              <a:t>Enforcement vs. black market can strengthen over time.</a:t>
            </a:r>
          </a:p>
          <a:p>
            <a:pPr lvl="2"/>
            <a:r>
              <a:rPr lang="en-US" dirty="0" smtClean="0"/>
              <a:t>Legal price declines over time.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992923" y="4726459"/>
            <a:ext cx="4026877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Base </a:t>
            </a:r>
            <a:r>
              <a:rPr lang="en-US" dirty="0" smtClean="0"/>
              <a:t>Options – What to Tax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Price</a:t>
            </a:r>
          </a:p>
          <a:p>
            <a:r>
              <a:rPr lang="en-US" dirty="0" smtClean="0"/>
              <a:t>Weight</a:t>
            </a:r>
          </a:p>
          <a:p>
            <a:r>
              <a:rPr lang="en-US" dirty="0" smtClean="0"/>
              <a:t>THC</a:t>
            </a:r>
          </a:p>
          <a:p>
            <a:r>
              <a:rPr lang="en-US" strike="sngStrike" dirty="0" smtClean="0"/>
              <a:t>Carbon footprint</a:t>
            </a:r>
          </a:p>
          <a:p>
            <a:r>
              <a:rPr lang="en-US" dirty="0" smtClean="0"/>
              <a:t>[Fees]</a:t>
            </a:r>
          </a:p>
          <a:p>
            <a:r>
              <a:rPr lang="en-US" dirty="0" smtClean="0"/>
              <a:t>[Income – covered under Promotion]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base to tax? Price?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Easy first tax</a:t>
            </a:r>
          </a:p>
          <a:p>
            <a:r>
              <a:rPr lang="en-US" dirty="0" smtClean="0"/>
              <a:t>Correlation with potency (somewhat)</a:t>
            </a:r>
          </a:p>
          <a:p>
            <a:r>
              <a:rPr lang="en-US" dirty="0" smtClean="0"/>
              <a:t>Downsides</a:t>
            </a:r>
          </a:p>
          <a:p>
            <a:pPr lvl="1"/>
            <a:r>
              <a:rPr lang="en-US" b="1" dirty="0" smtClean="0"/>
              <a:t>Base evaporates over time</a:t>
            </a:r>
          </a:p>
          <a:p>
            <a:pPr lvl="1"/>
            <a:r>
              <a:rPr lang="en-US" dirty="0" smtClean="0"/>
              <a:t>Relationships and </a:t>
            </a:r>
            <a:r>
              <a:rPr lang="en-US" dirty="0" err="1" smtClean="0"/>
              <a:t>Shenanignans</a:t>
            </a:r>
            <a:endParaRPr lang="en-US" dirty="0" smtClean="0"/>
          </a:p>
          <a:p>
            <a:pPr lvl="2"/>
            <a:r>
              <a:rPr lang="en-US" dirty="0" smtClean="0"/>
              <a:t>Related parties</a:t>
            </a:r>
          </a:p>
          <a:p>
            <a:pPr lvl="2"/>
            <a:r>
              <a:rPr lang="en-US" dirty="0" smtClean="0"/>
              <a:t>Related products</a:t>
            </a:r>
          </a:p>
          <a:p>
            <a:pPr lvl="3"/>
            <a:r>
              <a:rPr lang="en-US" dirty="0" smtClean="0"/>
              <a:t>Bundling</a:t>
            </a:r>
          </a:p>
          <a:p>
            <a:pPr lvl="3"/>
            <a:r>
              <a:rPr lang="en-US" dirty="0" smtClean="0"/>
              <a:t>Quantity discounts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Base tax? Weight?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Gold standard for alcohol and tobacco</a:t>
            </a:r>
          </a:p>
          <a:p>
            <a:r>
              <a:rPr lang="en-US" dirty="0" smtClean="0"/>
              <a:t>Only tax base in AK; de facto in CO and NV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Incentivizes potent product</a:t>
            </a:r>
          </a:p>
          <a:p>
            <a:pPr lvl="1"/>
            <a:r>
              <a:rPr lang="en-US" dirty="0" smtClean="0"/>
              <a:t>Requires set up</a:t>
            </a:r>
          </a:p>
          <a:p>
            <a:pPr lvl="1"/>
            <a:r>
              <a:rPr lang="en-US" dirty="0" smtClean="0"/>
              <a:t>Requires tricky categories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Base tax? Weight?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Gold standard for alcohol and tobacco</a:t>
            </a:r>
          </a:p>
          <a:p>
            <a:r>
              <a:rPr lang="en-US" dirty="0" smtClean="0"/>
              <a:t>Only tax base in AK; de facto in CO and NV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Incentivizes potent product</a:t>
            </a:r>
          </a:p>
          <a:p>
            <a:pPr lvl="1"/>
            <a:r>
              <a:rPr lang="en-US" dirty="0" smtClean="0"/>
              <a:t>Requires set up</a:t>
            </a:r>
          </a:p>
          <a:p>
            <a:pPr lvl="1"/>
            <a:r>
              <a:rPr lang="en-US" dirty="0" smtClean="0"/>
              <a:t>Requires tricky categories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in Nevada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Flower</a:t>
            </a:r>
          </a:p>
          <a:p>
            <a:r>
              <a:rPr lang="en-US" dirty="0" smtClean="0"/>
              <a:t>2. Small Bud</a:t>
            </a:r>
          </a:p>
          <a:p>
            <a:r>
              <a:rPr lang="en-US" dirty="0" smtClean="0"/>
              <a:t>3. Trim</a:t>
            </a:r>
          </a:p>
          <a:p>
            <a:r>
              <a:rPr lang="en-US" dirty="0" smtClean="0"/>
              <a:t>4. Wet Whole Plants</a:t>
            </a:r>
          </a:p>
          <a:p>
            <a:r>
              <a:rPr lang="en-US" dirty="0" smtClean="0"/>
              <a:t>5. Immature Plants</a:t>
            </a:r>
          </a:p>
          <a:p>
            <a:r>
              <a:rPr lang="en-US" dirty="0" smtClean="0"/>
              <a:t>6. Pre-Rolls</a:t>
            </a:r>
          </a:p>
          <a:p>
            <a:r>
              <a:rPr lang="en-US" dirty="0" smtClean="0"/>
              <a:t>7. </a:t>
            </a:r>
            <a:r>
              <a:rPr lang="en-US" smtClean="0"/>
              <a:t>Seeds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63229"/>
            <a:ext cx="7334250" cy="309469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Base to tax? THC content?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Tax? THC in bud?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885951"/>
            <a:ext cx="5462932" cy="2795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914400"/>
            <a:ext cx="3773179" cy="177165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Oglesby Newrevenue.org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00050"/>
            <a:ext cx="8382000" cy="33432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90800" y="3886200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Dale </a:t>
            </a:r>
            <a:r>
              <a:rPr lang="en-US" dirty="0" err="1" smtClean="0"/>
              <a:t>Gieringer</a:t>
            </a:r>
            <a:r>
              <a:rPr lang="en-US" dirty="0" smtClean="0"/>
              <a:t>, CA NORML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600" y="3591699"/>
            <a:ext cx="2288800" cy="11430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3655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Base to Tax? THC in bud?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Oglesby Newrevenue.org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Base to Tax? THC in Concentrates? More homogeneous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76" y="1314450"/>
            <a:ext cx="4419775" cy="23657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929654" cy="994172"/>
          </a:xfrm>
        </p:spPr>
        <p:txBody>
          <a:bodyPr>
            <a:normAutofit fontScale="90000"/>
          </a:bodyPr>
          <a:lstStyle/>
          <a:p>
            <a:r>
              <a:rPr lang="en-US" strike="sngStrike" dirty="0" smtClean="0"/>
              <a:t>What Base to tax? Carbon footprint?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Arcata CA excess electricity tax on everyone</a:t>
            </a:r>
          </a:p>
          <a:p>
            <a:r>
              <a:rPr lang="en-US" dirty="0" smtClean="0"/>
              <a:t>Boulder County CO -- marijuana growers only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761688"/>
            <a:ext cx="3352800" cy="17593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Boy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 legalization =</a:t>
            </a:r>
          </a:p>
          <a:p>
            <a:pPr lvl="1"/>
            <a:r>
              <a:rPr lang="en-US" dirty="0" smtClean="0"/>
              <a:t>Federal tax</a:t>
            </a:r>
          </a:p>
          <a:p>
            <a:pPr lvl="1"/>
            <a:r>
              <a:rPr lang="en-US" dirty="0" smtClean="0"/>
              <a:t>Interstate commerce and race to bottom</a:t>
            </a:r>
          </a:p>
          <a:p>
            <a:pPr lvl="2"/>
            <a:r>
              <a:rPr lang="en-US" dirty="0" smtClean="0"/>
              <a:t>Less freedom for </a:t>
            </a:r>
            <a:r>
              <a:rPr lang="en-US" dirty="0" err="1" smtClean="0"/>
              <a:t>subnational</a:t>
            </a:r>
            <a:r>
              <a:rPr lang="en-US" dirty="0" smtClean="0"/>
              <a:t> taxes</a:t>
            </a:r>
          </a:p>
          <a:p>
            <a:pPr lvl="2"/>
            <a:r>
              <a:rPr lang="en-US" dirty="0" smtClean="0"/>
              <a:t>Like local canopy taxes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Nudging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Adjust tax to favor certain products over others?</a:t>
            </a:r>
          </a:p>
          <a:p>
            <a:r>
              <a:rPr lang="en-US" dirty="0" smtClean="0"/>
              <a:t>Lungs and 2d hand smoke?</a:t>
            </a:r>
          </a:p>
          <a:p>
            <a:r>
              <a:rPr lang="en-US" dirty="0" smtClean="0"/>
              <a:t>Uncalibrated kid-available edibles?</a:t>
            </a:r>
          </a:p>
          <a:p>
            <a:r>
              <a:rPr lang="en-US" dirty="0" smtClean="0"/>
              <a:t>Blumenauer:  FDA + sold “solely” as medicine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Nudging against Promotion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deduction for selling expenses (280E)</a:t>
            </a:r>
          </a:p>
          <a:p>
            <a:pPr lvl="1"/>
            <a:r>
              <a:rPr lang="en-US" dirty="0" smtClean="0"/>
              <a:t>Retail vs. Grower</a:t>
            </a:r>
          </a:p>
          <a:p>
            <a:pPr lvl="1"/>
            <a:r>
              <a:rPr lang="en-US" dirty="0" smtClean="0"/>
              <a:t>Hits advertising and marketing</a:t>
            </a:r>
          </a:p>
          <a:p>
            <a:pPr lvl="1"/>
            <a:r>
              <a:rPr lang="en-US" dirty="0" smtClean="0"/>
              <a:t>Constitutionally OK</a:t>
            </a:r>
          </a:p>
          <a:p>
            <a:pPr lvl="1"/>
            <a:r>
              <a:rPr lang="en-US" dirty="0" smtClean="0"/>
              <a:t>But overbroad </a:t>
            </a:r>
          </a:p>
          <a:p>
            <a:pPr lvl="2"/>
            <a:r>
              <a:rPr lang="en-US" dirty="0" smtClean="0"/>
              <a:t>Expense of trucking cash to bank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breaks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producer?</a:t>
            </a:r>
          </a:p>
          <a:p>
            <a:r>
              <a:rPr lang="en-US" dirty="0" smtClean="0"/>
              <a:t>Home grown?</a:t>
            </a:r>
          </a:p>
          <a:p>
            <a:r>
              <a:rPr lang="en-US" dirty="0" smtClean="0"/>
              <a:t>Medical?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 controversy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Cannabis revenue design = public policy issue; government revenue = afterthought.</a:t>
            </a:r>
          </a:p>
          <a:p>
            <a:pPr lvl="0"/>
            <a:r>
              <a:rPr lang="en-US" dirty="0" smtClean="0"/>
              <a:t>Optimal size of black market &gt; 0.</a:t>
            </a:r>
          </a:p>
          <a:p>
            <a:pPr lvl="0"/>
            <a:r>
              <a:rPr lang="en-US" dirty="0" smtClean="0"/>
              <a:t>Taxing only by price is untenable in the long run.</a:t>
            </a:r>
          </a:p>
          <a:p>
            <a:pPr lvl="0"/>
            <a:r>
              <a:rPr lang="en-US" dirty="0" smtClean="0"/>
              <a:t>Government monopoly is best.  </a:t>
            </a:r>
          </a:p>
          <a:p>
            <a:pPr lvl="0"/>
            <a:r>
              <a:rPr lang="en-US" dirty="0" smtClean="0"/>
              <a:t>Marijuana advertising should remain non-tax-deductible.</a:t>
            </a:r>
          </a:p>
          <a:p>
            <a:pPr lvl="0"/>
            <a:r>
              <a:rPr lang="en-US" dirty="0" smtClean="0"/>
              <a:t>Taxing bud or flower by THC is not realistic.</a:t>
            </a:r>
          </a:p>
          <a:p>
            <a:pPr lvl="0"/>
            <a:r>
              <a:rPr lang="en-US" dirty="0" smtClean="0"/>
              <a:t>Medical marijuana should not be tax exempt.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3680222"/>
          </a:xfrm>
        </p:spPr>
        <p:txBody>
          <a:bodyPr/>
          <a:lstStyle/>
          <a:p>
            <a:pPr>
              <a:buNone/>
            </a:pPr>
            <a:endParaRPr lang="en-US" dirty="0" smtClean="0">
              <a:hlinkClick r:id="rId2"/>
            </a:endParaRPr>
          </a:p>
          <a:p>
            <a:r>
              <a:rPr lang="en-US" dirty="0" smtClean="0"/>
              <a:t>Pat Oglesby</a:t>
            </a:r>
          </a:p>
          <a:p>
            <a:r>
              <a:rPr lang="en-US" dirty="0" smtClean="0">
                <a:hlinkClick r:id="rId2"/>
              </a:rPr>
              <a:t>po@newrevenue.org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Www.newrevenue.org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Oglesby Newrevenue.org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5491</TotalTime>
  <Words>828</Words>
  <Application>Microsoft Macintosh PowerPoint</Application>
  <PresentationFormat>On-screen Show (16:9)</PresentationFormat>
  <Paragraphs>165</Paragraphs>
  <Slides>25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How State and Federal Revenue Tools Might Nudge Cannabis Policy</vt:lpstr>
      <vt:lpstr>Looking for controversy</vt:lpstr>
      <vt:lpstr> What drug policy can revenue nudge?</vt:lpstr>
      <vt:lpstr> For Price, Products, Promotion: The Non-tax Option  </vt:lpstr>
      <vt:lpstr> For All 3: The Monopoly Option  </vt:lpstr>
      <vt:lpstr> The tax tool is trickier</vt:lpstr>
      <vt:lpstr> Taxes: Find Consumer Price Sweet Spot?  </vt:lpstr>
      <vt:lpstr>Taxes to Nudge Prices Higher -- Considerations </vt:lpstr>
      <vt:lpstr>Tax burden -- to nudge prices</vt:lpstr>
      <vt:lpstr>Base Options – What to Tax  </vt:lpstr>
      <vt:lpstr>What base to tax? Price? </vt:lpstr>
      <vt:lpstr>What to Base tax? Weight?</vt:lpstr>
      <vt:lpstr>What to Base tax? Weight?</vt:lpstr>
      <vt:lpstr>Categories in Nevada</vt:lpstr>
      <vt:lpstr>What Base to tax? THC content?</vt:lpstr>
      <vt:lpstr>What to Tax? THC in bud?</vt:lpstr>
      <vt:lpstr>What Base to Tax? THC in bud?</vt:lpstr>
      <vt:lpstr>What Base to Tax? THC in Concentrates? More homogeneous</vt:lpstr>
      <vt:lpstr>What Base to tax? Carbon footprint? </vt:lpstr>
      <vt:lpstr>The Big Boy</vt:lpstr>
      <vt:lpstr>Nudging Products</vt:lpstr>
      <vt:lpstr>Nudging against Promotion  </vt:lpstr>
      <vt:lpstr>Tax breaks </vt:lpstr>
      <vt:lpstr>Looking for controversy</vt:lpstr>
      <vt:lpstr>Questions and Comments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Juhyeon An</dc:creator>
  <cp:lastModifiedBy>Pat Oglesby</cp:lastModifiedBy>
  <cp:revision>18</cp:revision>
  <dcterms:created xsi:type="dcterms:W3CDTF">2017-08-26T20:52:28Z</dcterms:created>
  <dcterms:modified xsi:type="dcterms:W3CDTF">2017-08-30T12:54:01Z</dcterms:modified>
</cp:coreProperties>
</file>