
<file path=[Content_Types].xml><?xml version="1.0" encoding="utf-8"?>
<Types xmlns="http://schemas.openxmlformats.org/package/2006/content-types">
  <Override PartName="/ppt/slides/slide41.xml" ContentType="application/vnd.openxmlformats-officedocument.presentationml.slide+xml"/>
  <Override PartName="/ppt/slideLayouts/slideLayout4.xml" ContentType="application/vnd.openxmlformats-officedocument.presentationml.slideLayout+xml"/>
  <Override PartName="/ppt/notesSlides/notesSlide16.xml" ContentType="application/vnd.openxmlformats-officedocument.presentationml.notesSlide+xml"/>
  <Override PartName="/ppt/slides/slide117.xml" ContentType="application/vnd.openxmlformats-officedocument.presentationml.slide+xml"/>
  <Override PartName="/ppt/slides/slide50.xml" ContentType="application/vnd.openxmlformats-officedocument.presentationml.slide+xml"/>
  <Override PartName="/ppt/slides/slide18.xml" ContentType="application/vnd.openxmlformats-officedocument.presentationml.slide+xml"/>
  <Override PartName="/ppt/notesSlides/notesSlide26.xml" ContentType="application/vnd.openxmlformats-officedocument.presentationml.notesSlide+xml"/>
  <Override PartName="/ppt/slides/slide60.xml" ContentType="application/vnd.openxmlformats-officedocument.presentationml.slide+xml"/>
  <Override PartName="/ppt/slides/slide28.xml" ContentType="application/vnd.openxmlformats-officedocument.presentationml.slide+xml"/>
  <Override PartName="/ppt/slides/slide37.xml" ContentType="application/vnd.openxmlformats-officedocument.presentationml.slide+xml"/>
  <Override PartName="/ppt/slides/slide70.xml" ContentType="application/vnd.openxmlformats-officedocument.presentationml.slide+xml"/>
  <Override PartName="/ppt/slides/slide9.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Default Extension="vml" ContentType="application/vnd.openxmlformats-officedocument.vmlDrawing"/>
  <Override PartName="/ppt/slides/slide66.xml" ContentType="application/vnd.openxmlformats-officedocument.presentationml.slide+xml"/>
  <Override PartName="/ppt/theme/theme1.xml" ContentType="application/vnd.openxmlformats-officedocument.theme+xml"/>
  <Override PartName="/ppt/notesSlides/notesSlide2.xml" ContentType="application/vnd.openxmlformats-officedocument.presentationml.notesSlide+xml"/>
  <Override PartName="/ppt/slides/slide75.xml" ContentType="application/vnd.openxmlformats-officedocument.presentationml.slide+xml"/>
  <Override PartName="/ppt/slides/slide85.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Default Extension="jpeg" ContentType="image/jpeg"/>
  <Override PartName="/ppt/notesSlides/notesSlide11.xml" ContentType="application/vnd.openxmlformats-officedocument.presentationml.notesSlide+xml"/>
  <Override PartName="/ppt/slides/slide112.xml" ContentType="application/vnd.openxmlformats-officedocument.presentationml.slide+xml"/>
  <Override PartName="/ppt/slides/slide13.xml" ContentType="application/vnd.openxmlformats-officedocument.presentationml.slide+xml"/>
  <Override PartName="/ppt/notesSlides/notesSlide21.xml" ContentType="application/vnd.openxmlformats-officedocument.presentationml.notesSlide+xml"/>
  <Override PartName="/ppt/slides/slide23.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slides/slide4.xml" ContentType="application/vnd.openxmlformats-officedocument.presentationml.slide+xml"/>
  <Override PartName="/ppt/slideLayouts/slideLayout5.xml" ContentType="application/vnd.openxmlformats-officedocument.presentationml.slideLayout+xml"/>
  <Override PartName="/ppt/slides/slide108.xml" ContentType="application/vnd.openxmlformats-officedocument.presentationml.slide+xml"/>
  <Override PartName="/ppt/slides/slide42.xml" ContentType="application/vnd.openxmlformats-officedocument.presentationml.slide+xml"/>
  <Override PartName="/ppt/notesSlides/notesSlide17.xml" ContentType="application/vnd.openxmlformats-officedocument.presentationml.notesSlide+xml"/>
  <Override PartName="/ppt/slides/slide118.xml" ContentType="application/vnd.openxmlformats-officedocument.presentationml.slide+xml"/>
  <Override PartName="/ppt/slides/slide51.xml" ContentType="application/vnd.openxmlformats-officedocument.presentationml.slide+xml"/>
  <Override PartName="/ppt/slides/slide19.xml" ContentType="application/vnd.openxmlformats-officedocument.presentationml.slide+xml"/>
  <Override PartName="/ppt/notesSlides/notesSlide27.xml" ContentType="application/vnd.openxmlformats-officedocument.presentationml.notesSlide+xml"/>
  <Override PartName="/ppt/slideLayouts/slideLayout10.xml" ContentType="application/vnd.openxmlformats-officedocument.presentationml.slideLayout+xml"/>
  <Override PartName="/ppt/slides/slide61.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90.xml" ContentType="application/vnd.openxmlformats-officedocument.presentationml.slide+xml"/>
  <Override PartName="/ppt/slides/slide67.xml" ContentType="application/vnd.openxmlformats-officedocument.presentationml.slide+xml"/>
  <Override PartName="/ppt/theme/theme2.xml" ContentType="application/vnd.openxmlformats-officedocument.theme+xml"/>
  <Override PartName="/ppt/notesSlides/notesSlide3.xml" ContentType="application/vnd.openxmlformats-officedocument.presentationml.notesSlide+xml"/>
  <Override PartName="/ppt/slides/slide76.xml" ContentType="application/vnd.openxmlformats-officedocument.presentationml.slide+xml"/>
  <Override PartName="/ppt/slides/slide86.xml" ContentType="application/vnd.openxmlformats-officedocument.presentationml.slide+xml"/>
  <Override PartName="/ppt/notesSlides/notesSlide8.xml" ContentType="application/vnd.openxmlformats-officedocument.presentationml.notesSlide+xml"/>
  <Override PartName="/ppt/notesSlides/notesSlide12.xml" ContentType="application/vnd.openxmlformats-officedocument.presentationml.notesSlide+xml"/>
  <Override PartName="/ppt/slides/slide113.xml" ContentType="application/vnd.openxmlformats-officedocument.presentationml.slide+xml"/>
  <Override PartName="/ppt/slides/slide14.xml" ContentType="application/vnd.openxmlformats-officedocument.presentationml.slide+xml"/>
  <Override PartName="/ppt/notesSlides/notesSlide22.xml" ContentType="application/vnd.openxmlformats-officedocument.presentationml.notesSlide+xml"/>
  <Override PartName="/ppt/slides/slide24.xml" ContentType="application/vnd.openxmlformats-officedocument.presentationml.slide+xml"/>
  <Default Extension="bin" ContentType="application/vnd.openxmlformats-officedocument.presentationml.printerSettings"/>
  <Override PartName="/ppt/notesSlides/notesSlide32.xml" ContentType="application/vnd.openxmlformats-officedocument.presentationml.notesSlide+xml"/>
  <Override PartName="/ppt/slides/slide33.xml" ContentType="application/vnd.openxmlformats-officedocument.presentationml.slide+xml"/>
  <Override PartName="/ppt/slides/slide5.xml" ContentType="application/vnd.openxmlformats-officedocument.presentationml.slide+xml"/>
  <Default Extension="xml" ContentType="application/xml"/>
  <Override PartName="/ppt/slides/slide109.xml" ContentType="application/vnd.openxmlformats-officedocument.presentationml.slide+xml"/>
  <Override PartName="/ppt/slideLayouts/slideLayout6.xml" ContentType="application/vnd.openxmlformats-officedocument.presentationml.slideLayout+xml"/>
  <Override PartName="/ppt/slides/slide43.xml" ContentType="application/vnd.openxmlformats-officedocument.presentationml.slide+xml"/>
  <Override PartName="/ppt/tableStyles.xml" ContentType="application/vnd.openxmlformats-officedocument.presentationml.tableStyles+xml"/>
  <Override PartName="/ppt/notesSlides/notesSlide18.xml" ContentType="application/vnd.openxmlformats-officedocument.presentationml.notesSlide+xml"/>
  <Override PartName="/ppt/slides/slide119.xml" ContentType="application/vnd.openxmlformats-officedocument.presentationml.slide+xml"/>
  <Override PartName="/ppt/slides/slide52.xml" ContentType="application/vnd.openxmlformats-officedocument.presentationml.slide+xml"/>
  <Override PartName="/ppt/notesSlides/notesSlide28.xml" ContentType="application/vnd.openxmlformats-officedocument.presentationml.notesSlide+xml"/>
  <Override PartName="/ppt/slideLayouts/slideLayout11.xml" ContentType="application/vnd.openxmlformats-officedocument.presentationml.slideLayout+xml"/>
  <Override PartName="/ppt/slides/slide62.xml" ContentType="application/vnd.openxmlformats-officedocument.presentationml.slide+xml"/>
  <Override PartName="/docProps/app.xml" ContentType="application/vnd.openxmlformats-officedocument.extended-properties+xml"/>
  <Override PartName="/ppt/slides/slide39.xml" ContentType="application/vnd.openxmlformats-officedocument.presentationml.slide+xml"/>
  <Override PartName="/ppt/slides/slide81.xml" ContentType="application/vnd.openxmlformats-officedocument.presentationml.slide+xml"/>
  <Override PartName="/ppt/slides/slide49.xml" ContentType="application/vnd.openxmlformats-officedocument.presentationml.slide+xml"/>
  <Override PartName="/ppt/slides/slide58.xml" ContentType="application/vnd.openxmlformats-officedocument.presentationml.slide+xml"/>
  <Override PartName="/ppt/slides/slide91.xml" ContentType="application/vnd.openxmlformats-officedocument.presentationml.slide+xml"/>
  <Override PartName="/docProps/core.xml" ContentType="application/vnd.openxmlformats-package.core-properties+xml"/>
  <Override PartName="/ppt/slides/slide68.xml" ContentType="application/vnd.openxmlformats-officedocument.presentationml.slide+xml"/>
  <Override PartName="/ppt/theme/theme3.xml" ContentType="application/vnd.openxmlformats-officedocument.theme+xml"/>
  <Override PartName="/ppt/notesSlides/notesSlide4.xml" ContentType="application/vnd.openxmlformats-officedocument.presentationml.notesSlide+xml"/>
  <Override PartName="/ppt/slides/slide77.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ppt/slideLayouts/slideLayout1.xml" ContentType="application/vnd.openxmlformats-officedocument.presentationml.slideLayout+xml"/>
  <Override PartName="/ppt/slides/slide104.xml" ContentType="application/vnd.openxmlformats-officedocument.presentationml.slide+xml"/>
  <Override PartName="/ppt/notesSlides/notesSlide9.xml" ContentType="application/vnd.openxmlformats-officedocument.presentationml.notesSlide+xml"/>
  <Override PartName="/ppt/notesSlides/notesSlide13.xml" ContentType="application/vnd.openxmlformats-officedocument.presentationml.notesSlide+xml"/>
  <Override PartName="/ppt/slides/slide114.xml" ContentType="application/vnd.openxmlformats-officedocument.presentationml.slide+xml"/>
  <Override PartName="/ppt/slides/slide15.xml" ContentType="application/vnd.openxmlformats-officedocument.presentationml.slide+xml"/>
  <Override PartName="/ppt/notesSlides/notesSlide23.xml" ContentType="application/vnd.openxmlformats-officedocument.presentationml.notesSlide+xml"/>
  <Override PartName="/ppt/slides/slide25.xml" ContentType="application/vnd.openxmlformats-officedocument.presentationml.slide+xml"/>
  <Override PartName="/ppt/slides/slide34.xml" ContentType="application/vnd.openxmlformats-officedocument.presentationml.slide+xml"/>
  <Override PartName="/ppt/slides/slide6.xml" ContentType="application/vnd.openxmlformats-officedocument.presentationml.slide+xml"/>
  <Default Extension="png" ContentType="image/png"/>
  <Override PartName="/ppt/slideLayouts/slideLayout7.xml" ContentType="application/vnd.openxmlformats-officedocument.presentationml.slideLayout+xml"/>
  <Override PartName="/ppt/slides/slide44.xml" ContentType="application/vnd.openxmlformats-officedocument.presentationml.slide+xml"/>
  <Default Extension="docx" ContentType="application/vnd.openxmlformats-officedocument.wordprocessingml.document"/>
  <Override PartName="/ppt/notesSlides/notesSlide19.xml" ContentType="application/vnd.openxmlformats-officedocument.presentationml.notesSlide+xml"/>
  <Override PartName="/ppt/slides/slide53.xml" ContentType="application/vnd.openxmlformats-officedocument.presentationml.slide+xml"/>
  <Override PartName="/ppt/notesSlides/notesSlide29.xml" ContentType="application/vnd.openxmlformats-officedocument.presentationml.notesSlide+xml"/>
  <Override PartName="/ppt/slides/slide63.xml" ContentType="application/vnd.openxmlformats-officedocument.presentationml.slide+xml"/>
  <Override PartName="/ppt/slides/slide72.xml" ContentType="application/vnd.openxmlformats-officedocument.presentationml.slide+xml"/>
  <Override PartName="/ppt/slides/slide82.xml" ContentType="application/vnd.openxmlformats-officedocument.presentationml.slide+xml"/>
  <Override PartName="/ppt/slides/slide92.xml" ContentType="application/vnd.openxmlformats-officedocument.presentationml.slide+xml"/>
  <Override PartName="/ppt/slides/slide59.xml" ContentType="application/vnd.openxmlformats-officedocument.presentationml.slide+xml"/>
  <Override PartName="/ppt/slides/slide100.xml" ContentType="application/vnd.openxmlformats-officedocument.presentationml.slide+xml"/>
  <Override PartName="/ppt/slides/slide69.xml" ContentType="application/vnd.openxmlformats-officedocument.presentationml.slide+xml"/>
  <Override PartName="/ppt/notesSlides/notesSlide5.xml" ContentType="application/vnd.openxmlformats-officedocument.presentationml.notesSlide+xml"/>
  <Override PartName="/ppt/slides/slide78.xml" ContentType="application/vnd.openxmlformats-officedocument.presentationml.slide+xml"/>
  <Override PartName="/ppt/slides/slide10.xml" ContentType="application/vnd.openxmlformats-officedocument.presentationml.slide+xml"/>
  <Override PartName="/ppt/slides/slide88.xml" ContentType="application/vnd.openxmlformats-officedocument.presentationml.slide+xml"/>
  <Override PartName="/ppt/slides/slide20.xml" ContentType="application/vnd.openxmlformats-officedocument.presentationml.slide+xml"/>
  <Override PartName="/ppt/slides/slide97.xml" ContentType="application/vnd.openxmlformats-officedocument.presentationml.slide+xml"/>
  <Override PartName="/ppt/slides/slide1.xml" ContentType="application/vnd.openxmlformats-officedocument.presentationml.slide+xml"/>
  <Override PartName="/ppt/slideLayouts/slideLayout2.xml" ContentType="application/vnd.openxmlformats-officedocument.presentationml.slideLayout+xml"/>
  <Override PartName="/ppt/slides/slide105.xml" ContentType="application/vnd.openxmlformats-officedocument.presentationml.slide+xml"/>
  <Override PartName="/ppt/notesSlides/notesSlide14.xml" ContentType="application/vnd.openxmlformats-officedocument.presentationml.notesSlide+xml"/>
  <Override PartName="/ppt/slides/slide115.xml" ContentType="application/vnd.openxmlformats-officedocument.presentationml.slide+xml"/>
  <Override PartName="/ppt/slides/slide16.xml" ContentType="application/vnd.openxmlformats-officedocument.presentationml.slide+xml"/>
  <Override PartName="/ppt/viewProps.xml" ContentType="application/vnd.openxmlformats-officedocument.presentationml.viewProps+xml"/>
  <Override PartName="/ppt/notesSlides/notesSlide24.xml" ContentType="application/vnd.openxmlformats-officedocument.presentationml.notesSlide+xml"/>
  <Default Extension="rels" ContentType="application/vnd.openxmlformats-package.relationships+xml"/>
  <Override PartName="/ppt/slides/slide26.xml" ContentType="application/vnd.openxmlformats-officedocument.presentationml.slide+xml"/>
  <Default Extension="pict" ContentType="image/pict"/>
  <Override PartName="/ppt/slides/slide35.xml" ContentType="application/vnd.openxmlformats-officedocument.presentationml.slide+xml"/>
  <Override PartName="/ppt/slides/slide7.xml" ContentType="application/vnd.openxmlformats-officedocument.presentationml.slide+xml"/>
  <Override PartName="/ppt/slideLayouts/slideLayout8.xml" ContentType="application/vnd.openxmlformats-officedocument.presentationml.slideLayout+xml"/>
  <Override PartName="/ppt/slides/slide45.xml" ContentType="application/vnd.openxmlformats-officedocument.presentationml.slide+xml"/>
  <Override PartName="/ppt/slides/slide54.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s/slide73.xml" ContentType="application/vnd.openxmlformats-officedocument.presentationml.slide+xml"/>
  <Override PartName="/ppt/presentation.xml" ContentType="application/vnd.openxmlformats-officedocument.presentationml.presentation.main+xml"/>
  <Override PartName="/ppt/slides/slide83.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notesSlides/notesSlide6.xml" ContentType="application/vnd.openxmlformats-officedocument.presentationml.notesSlide+xml"/>
  <Override PartName="/ppt/slides/slide79.xml" ContentType="application/vnd.openxmlformats-officedocument.presentationml.slide+xml"/>
  <Override PartName="/ppt/slides/slide110.xml" ContentType="application/vnd.openxmlformats-officedocument.presentationml.slide+xml"/>
  <Override PartName="/ppt/slides/slide11.xml" ContentType="application/vnd.openxmlformats-officedocument.presentationml.slide+xml"/>
  <Override PartName="/ppt/notesSlides/notesSlide10.xml" ContentType="application/vnd.openxmlformats-officedocument.presentationml.notesSlide+xml"/>
  <Override PartName="/ppt/slides/slide120.xml" ContentType="application/vnd.openxmlformats-officedocument.presentationml.slide+xml"/>
  <Override PartName="/ppt/slides/slide89.xml" ContentType="application/vnd.openxmlformats-officedocument.presentationml.slide+xml"/>
  <Override PartName="/ppt/slides/slide21.xml" ContentType="application/vnd.openxmlformats-officedocument.presentationml.slide+xml"/>
  <Override PartName="/ppt/slides/slide98.xml" ContentType="application/vnd.openxmlformats-officedocument.presentationml.slide+xml"/>
  <Override PartName="/ppt/slides/slide30.xml" ContentType="application/vnd.openxmlformats-officedocument.presentationml.slide+xml"/>
  <Override PartName="/ppt/slides/slide2.xml" ContentType="application/vnd.openxmlformats-officedocument.presentationml.slide+xml"/>
  <Override PartName="/ppt/slides/slide106.xml" ContentType="application/vnd.openxmlformats-officedocument.presentationml.slide+xml"/>
  <Override PartName="/ppt/handoutMasters/handoutMaster1.xml" ContentType="application/vnd.openxmlformats-officedocument.presentationml.handoutMaster+xml"/>
  <Override PartName="/ppt/slides/slide40.xml" ContentType="application/vnd.openxmlformats-officedocument.presentationml.slide+xml"/>
  <Override PartName="/ppt/slideLayouts/slideLayout3.xml" ContentType="application/vnd.openxmlformats-officedocument.presentationml.slideLayout+xml"/>
  <Override PartName="/ppt/notesSlides/notesSlide15.xml" ContentType="application/vnd.openxmlformats-officedocument.presentationml.notesSlide+xml"/>
  <Override PartName="/ppt/slides/slide116.xml" ContentType="application/vnd.openxmlformats-officedocument.presentationml.slide+xml"/>
  <Override PartName="/ppt/slides/slide17.xml" ContentType="application/vnd.openxmlformats-officedocument.presentationml.slide+xml"/>
  <Override PartName="/ppt/notesSlides/notesSlide25.xml" ContentType="application/vnd.openxmlformats-officedocument.presentationml.notesSlide+xml"/>
  <Override PartName="/ppt/slides/slide27.xml" ContentType="application/vnd.openxmlformats-officedocument.presentationml.slide+xml"/>
  <Override PartName="/ppt/slides/slide36.xml" ContentType="application/vnd.openxmlformats-officedocument.presentationml.slide+xml"/>
  <Override PartName="/ppt/slides/slide8.xml" ContentType="application/vnd.openxmlformats-officedocument.presentationml.slide+xml"/>
  <Override PartName="/ppt/slideLayouts/slideLayout9.xml" ContentType="application/vnd.openxmlformats-officedocument.presentationml.slideLayout+xml"/>
  <Override PartName="/ppt/slides/slide46.xml" ContentType="application/vnd.openxmlformats-officedocument.presentationml.slide+xml"/>
  <Override PartName="/ppt/slides/slide55.xml" ContentType="application/vnd.openxmlformats-officedocument.presentationml.slide+xml"/>
  <Override PartName="/ppt/slides/slide65.xml" ContentType="application/vnd.openxmlformats-officedocument.presentationml.slide+xml"/>
  <Override PartName="/ppt/notesSlides/notesSlide1.xml" ContentType="application/vnd.openxmlformats-officedocument.presentationml.notesSlide+xml"/>
  <Override PartName="/ppt/slides/slide74.xml" ContentType="application/vnd.openxmlformats-officedocument.presentationml.slide+xml"/>
  <Override PartName="/ppt/slides/slide84.xml" ContentType="application/vnd.openxmlformats-officedocument.presentationml.slide+xml"/>
  <Override PartName="/ppt/slides/slide94.xml" ContentType="application/vnd.openxmlformats-officedocument.presentationml.slide+xml"/>
  <Override PartName="/ppt/slides/slide102.xml" ContentType="application/vnd.openxmlformats-officedocument.presentationml.slide+xml"/>
  <Override PartName="/ppt/notesSlides/notesSlide7.xml" ContentType="application/vnd.openxmlformats-officedocument.presentationml.notesSlide+xml"/>
  <Override PartName="/ppt/slides/slide111.xml" ContentType="application/vnd.openxmlformats-officedocument.presentationml.slide+xml"/>
  <Override PartName="/ppt/slides/slide12.xml" ContentType="application/vnd.openxmlformats-officedocument.presentationml.slide+xml"/>
  <Override PartName="/ppt/notesSlides/notesSlide20.xml" ContentType="application/vnd.openxmlformats-officedocument.presentationml.notesSlide+xml"/>
  <Override PartName="/ppt/slides/slide121.xml" ContentType="application/vnd.openxmlformats-officedocument.presentationml.slide+xml"/>
  <Override PartName="/ppt/slides/slide22.xml" ContentType="application/vnd.openxmlformats-officedocument.presentationml.slide+xml"/>
  <Override PartName="/ppt/slides/slide99.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slides/slide3.xml" ContentType="application/vnd.openxmlformats-officedocument.presentationml.slide+xml"/>
  <Override PartName="/ppt/slides/slide107.xml" ContentType="application/vnd.openxmlformats-officedocument.presentationml.slide+xml"/>
  <Override PartName="/ppt/slideMasters/slideMaster1.xml" ContentType="application/vnd.openxmlformats-officedocument.presentationml.slideMaster+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SpecialPlsOnTitleSld="0" saveSubsetFonts="1" autoCompressPictures="0">
  <p:sldMasterIdLst>
    <p:sldMasterId id="2147483648" r:id="rId1"/>
  </p:sldMasterIdLst>
  <p:notesMasterIdLst>
    <p:notesMasterId r:id="rId123"/>
  </p:notesMasterIdLst>
  <p:handoutMasterIdLst>
    <p:handoutMasterId r:id="rId124"/>
  </p:handoutMasterIdLst>
  <p:sldIdLst>
    <p:sldId id="942" r:id="rId2"/>
    <p:sldId id="1026" r:id="rId3"/>
    <p:sldId id="1025" r:id="rId4"/>
    <p:sldId id="947" r:id="rId5"/>
    <p:sldId id="952" r:id="rId6"/>
    <p:sldId id="828" r:id="rId7"/>
    <p:sldId id="459" r:id="rId8"/>
    <p:sldId id="768" r:id="rId9"/>
    <p:sldId id="739" r:id="rId10"/>
    <p:sldId id="953" r:id="rId11"/>
    <p:sldId id="1079" r:id="rId12"/>
    <p:sldId id="1091" r:id="rId13"/>
    <p:sldId id="1032" r:id="rId14"/>
    <p:sldId id="1033" r:id="rId15"/>
    <p:sldId id="1034" r:id="rId16"/>
    <p:sldId id="1035" r:id="rId17"/>
    <p:sldId id="1036" r:id="rId18"/>
    <p:sldId id="1037" r:id="rId19"/>
    <p:sldId id="1038" r:id="rId20"/>
    <p:sldId id="954" r:id="rId21"/>
    <p:sldId id="1039" r:id="rId22"/>
    <p:sldId id="1040" r:id="rId23"/>
    <p:sldId id="1041" r:id="rId24"/>
    <p:sldId id="1042" r:id="rId25"/>
    <p:sldId id="1065" r:id="rId26"/>
    <p:sldId id="1007" r:id="rId27"/>
    <p:sldId id="1008" r:id="rId28"/>
    <p:sldId id="1043" r:id="rId29"/>
    <p:sldId id="960" r:id="rId30"/>
    <p:sldId id="962" r:id="rId31"/>
    <p:sldId id="961" r:id="rId32"/>
    <p:sldId id="1010" r:id="rId33"/>
    <p:sldId id="988" r:id="rId34"/>
    <p:sldId id="1092" r:id="rId35"/>
    <p:sldId id="1011" r:id="rId36"/>
    <p:sldId id="1044" r:id="rId37"/>
    <p:sldId id="1072" r:id="rId38"/>
    <p:sldId id="1073" r:id="rId39"/>
    <p:sldId id="831" r:id="rId40"/>
    <p:sldId id="857" r:id="rId41"/>
    <p:sldId id="1074" r:id="rId42"/>
    <p:sldId id="859" r:id="rId43"/>
    <p:sldId id="849" r:id="rId44"/>
    <p:sldId id="850" r:id="rId45"/>
    <p:sldId id="851" r:id="rId46"/>
    <p:sldId id="940" r:id="rId47"/>
    <p:sldId id="1075" r:id="rId48"/>
    <p:sldId id="974" r:id="rId49"/>
    <p:sldId id="975" r:id="rId50"/>
    <p:sldId id="976" r:id="rId51"/>
    <p:sldId id="977" r:id="rId52"/>
    <p:sldId id="978" r:id="rId53"/>
    <p:sldId id="979" r:id="rId54"/>
    <p:sldId id="980" r:id="rId55"/>
    <p:sldId id="981" r:id="rId56"/>
    <p:sldId id="982" r:id="rId57"/>
    <p:sldId id="983" r:id="rId58"/>
    <p:sldId id="1017" r:id="rId59"/>
    <p:sldId id="1082" r:id="rId60"/>
    <p:sldId id="1062" r:id="rId61"/>
    <p:sldId id="1083" r:id="rId62"/>
    <p:sldId id="985" r:id="rId63"/>
    <p:sldId id="986" r:id="rId64"/>
    <p:sldId id="1076" r:id="rId65"/>
    <p:sldId id="870" r:id="rId66"/>
    <p:sldId id="871" r:id="rId67"/>
    <p:sldId id="1019" r:id="rId68"/>
    <p:sldId id="1020" r:id="rId69"/>
    <p:sldId id="1027" r:id="rId70"/>
    <p:sldId id="1021" r:id="rId71"/>
    <p:sldId id="1022" r:id="rId72"/>
    <p:sldId id="1023" r:id="rId73"/>
    <p:sldId id="1084" r:id="rId74"/>
    <p:sldId id="872" r:id="rId75"/>
    <p:sldId id="1053" r:id="rId76"/>
    <p:sldId id="1054" r:id="rId77"/>
    <p:sldId id="873" r:id="rId78"/>
    <p:sldId id="1012" r:id="rId79"/>
    <p:sldId id="1024" r:id="rId80"/>
    <p:sldId id="1018" r:id="rId81"/>
    <p:sldId id="1085" r:id="rId82"/>
    <p:sldId id="874" r:id="rId83"/>
    <p:sldId id="1045" r:id="rId84"/>
    <p:sldId id="1047" r:id="rId85"/>
    <p:sldId id="1048" r:id="rId86"/>
    <p:sldId id="1049" r:id="rId87"/>
    <p:sldId id="1050" r:id="rId88"/>
    <p:sldId id="1051" r:id="rId89"/>
    <p:sldId id="1086" r:id="rId90"/>
    <p:sldId id="1055" r:id="rId91"/>
    <p:sldId id="1056" r:id="rId92"/>
    <p:sldId id="1057" r:id="rId93"/>
    <p:sldId id="1058" r:id="rId94"/>
    <p:sldId id="1087" r:id="rId95"/>
    <p:sldId id="1063" r:id="rId96"/>
    <p:sldId id="1064" r:id="rId97"/>
    <p:sldId id="1088" r:id="rId98"/>
    <p:sldId id="1052" r:id="rId99"/>
    <p:sldId id="881" r:id="rId100"/>
    <p:sldId id="882" r:id="rId101"/>
    <p:sldId id="1029" r:id="rId102"/>
    <p:sldId id="1077" r:id="rId103"/>
    <p:sldId id="909" r:id="rId104"/>
    <p:sldId id="900" r:id="rId105"/>
    <p:sldId id="901" r:id="rId106"/>
    <p:sldId id="902" r:id="rId107"/>
    <p:sldId id="1089" r:id="rId108"/>
    <p:sldId id="1078" r:id="rId109"/>
    <p:sldId id="904" r:id="rId110"/>
    <p:sldId id="1068" r:id="rId111"/>
    <p:sldId id="1030" r:id="rId112"/>
    <p:sldId id="1067" r:id="rId113"/>
    <p:sldId id="933" r:id="rId114"/>
    <p:sldId id="1096" r:id="rId115"/>
    <p:sldId id="1066" r:id="rId116"/>
    <p:sldId id="1080" r:id="rId117"/>
    <p:sldId id="1081" r:id="rId118"/>
    <p:sldId id="1090" r:id="rId119"/>
    <p:sldId id="1093" r:id="rId120"/>
    <p:sldId id="1094" r:id="rId121"/>
    <p:sldId id="1095" r:id="rId12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showOutlineIcons="0">
    <p:restoredLeft sz="19776" autoAdjust="0"/>
    <p:restoredTop sz="94595" autoAdjust="0"/>
  </p:normalViewPr>
  <p:slideViewPr>
    <p:cSldViewPr snapToObjects="1">
      <p:cViewPr>
        <p:scale>
          <a:sx n="75" d="100"/>
          <a:sy n="75" d="100"/>
        </p:scale>
        <p:origin x="-1512" y="-560"/>
      </p:cViewPr>
      <p:guideLst>
        <p:guide orient="horz" pos="2160"/>
        <p:guide pos="2880"/>
      </p:guideLst>
    </p:cSldViewPr>
  </p:slideViewPr>
  <p:outlineViewPr>
    <p:cViewPr>
      <p:scale>
        <a:sx n="33" d="100"/>
        <a:sy n="33" d="100"/>
      </p:scale>
      <p:origin x="0" y="2264"/>
    </p:cViewPr>
  </p:outlineViewPr>
  <p:notesTextViewPr>
    <p:cViewPr>
      <p:scale>
        <a:sx n="100" d="100"/>
        <a:sy n="100" d="100"/>
      </p:scale>
      <p:origin x="0" y="0"/>
    </p:cViewPr>
  </p:notesTextViewPr>
  <p:sorterViewPr>
    <p:cViewPr>
      <p:scale>
        <a:sx n="100" d="100"/>
        <a:sy n="100" d="100"/>
      </p:scale>
      <p:origin x="0" y="10368"/>
    </p:cViewPr>
  </p:sorterViewPr>
  <p:notesViewPr>
    <p:cSldViewPr snapToObjects="1">
      <p:cViewPr varScale="1">
        <p:scale>
          <a:sx n="67" d="100"/>
          <a:sy n="67" d="100"/>
        </p:scale>
        <p:origin x="-2712" y="-11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120" Type="http://schemas.openxmlformats.org/officeDocument/2006/relationships/slide" Target="slides/slide119.xml"/><Relationship Id="rId121" Type="http://schemas.openxmlformats.org/officeDocument/2006/relationships/slide" Target="slides/slide120.xml"/><Relationship Id="rId122" Type="http://schemas.openxmlformats.org/officeDocument/2006/relationships/slide" Target="slides/slide121.xml"/><Relationship Id="rId123" Type="http://schemas.openxmlformats.org/officeDocument/2006/relationships/notesMaster" Target="notesMasters/notesMaster1.xml"/><Relationship Id="rId124" Type="http://schemas.openxmlformats.org/officeDocument/2006/relationships/handoutMaster" Target="handoutMasters/handoutMaster1.xml"/><Relationship Id="rId125" Type="http://schemas.openxmlformats.org/officeDocument/2006/relationships/printerSettings" Target="printerSettings/printerSettings1.bin"/><Relationship Id="rId126" Type="http://schemas.openxmlformats.org/officeDocument/2006/relationships/presProps" Target="presProps.xml"/><Relationship Id="rId127" Type="http://schemas.openxmlformats.org/officeDocument/2006/relationships/viewProps" Target="viewProps.xml"/><Relationship Id="rId128" Type="http://schemas.openxmlformats.org/officeDocument/2006/relationships/theme" Target="theme/theme1.xml"/><Relationship Id="rId129" Type="http://schemas.openxmlformats.org/officeDocument/2006/relationships/tableStyles" Target="tableStyle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00" Type="http://schemas.openxmlformats.org/officeDocument/2006/relationships/slide" Target="slides/slide99.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110" Type="http://schemas.openxmlformats.org/officeDocument/2006/relationships/slide" Target="slides/slide109.xml"/><Relationship Id="rId111" Type="http://schemas.openxmlformats.org/officeDocument/2006/relationships/slide" Target="slides/slide110.xml"/><Relationship Id="rId112" Type="http://schemas.openxmlformats.org/officeDocument/2006/relationships/slide" Target="slides/slide111.xml"/><Relationship Id="rId113" Type="http://schemas.openxmlformats.org/officeDocument/2006/relationships/slide" Target="slides/slide112.xml"/><Relationship Id="rId114" Type="http://schemas.openxmlformats.org/officeDocument/2006/relationships/slide" Target="slides/slide113.xml"/><Relationship Id="rId115" Type="http://schemas.openxmlformats.org/officeDocument/2006/relationships/slide" Target="slides/slide114.xml"/><Relationship Id="rId116" Type="http://schemas.openxmlformats.org/officeDocument/2006/relationships/slide" Target="slides/slide115.xml"/><Relationship Id="rId117" Type="http://schemas.openxmlformats.org/officeDocument/2006/relationships/slide" Target="slides/slide116.xml"/><Relationship Id="rId118" Type="http://schemas.openxmlformats.org/officeDocument/2006/relationships/slide" Target="slides/slide117.xml"/><Relationship Id="rId119" Type="http://schemas.openxmlformats.org/officeDocument/2006/relationships/slide" Target="slides/slide11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4.pict"/></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6.pict"/></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7.pict"/></Relationships>
</file>

<file path=ppt/drawings/_rels/vmlDrawing4.vml.rels><?xml version="1.0" encoding="UTF-8" standalone="yes"?>
<Relationships xmlns="http://schemas.openxmlformats.org/package/2006/relationships"><Relationship Id="rId1" Type="http://schemas.openxmlformats.org/officeDocument/2006/relationships/image" Target="../media/image41.pict"/></Relationships>
</file>

<file path=ppt/drawings/_rels/vmlDrawing5.vml.rels><?xml version="1.0" encoding="UTF-8" standalone="yes"?>
<Relationships xmlns="http://schemas.openxmlformats.org/package/2006/relationships"><Relationship Id="rId1" Type="http://schemas.openxmlformats.org/officeDocument/2006/relationships/image" Target="../media/image70.pict"/></Relationships>
</file>

<file path=ppt/drawings/_rels/vmlDrawing6.vml.rels><?xml version="1.0" encoding="UTF-8" standalone="yes"?>
<Relationships xmlns="http://schemas.openxmlformats.org/package/2006/relationships"><Relationship Id="rId1" Type="http://schemas.openxmlformats.org/officeDocument/2006/relationships/image" Target="../media/image72.pict"/><Relationship Id="rId2" Type="http://schemas.openxmlformats.org/officeDocument/2006/relationships/image" Target="../media/image73.pict"/><Relationship Id="rId3" Type="http://schemas.openxmlformats.org/officeDocument/2006/relationships/image" Target="../media/image74.pict"/></Relationships>
</file>

<file path=ppt/drawings/_rels/vmlDrawing7.vml.rels><?xml version="1.0" encoding="UTF-8" standalone="yes"?>
<Relationships xmlns="http://schemas.openxmlformats.org/package/2006/relationships"><Relationship Id="rId1" Type="http://schemas.openxmlformats.org/officeDocument/2006/relationships/image" Target="../media/image75.pict"/></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5A7F6DE-253A-FB48-B751-EC7F1E48FA50}" type="datetimeFigureOut">
              <a:rPr lang="en-US" smtClean="0"/>
              <a:pPr/>
              <a:t>10/28/18</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26EDC2E-03FE-EA45-8DFE-69BBCD6A9DA2}" type="slidenum">
              <a:rPr lang="en-US" smtClean="0"/>
              <a:pPr/>
              <a:t>‹#›</a:t>
            </a:fld>
            <a:endParaRPr lang="en-US"/>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4783EDA-45D3-6F4F-9C46-03EAD00CABE3}" type="datetimeFigureOut">
              <a:rPr lang="en-US" smtClean="0"/>
              <a:pPr/>
              <a:t>10/28/18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C5C9218-3F63-034D-A3F9-C9602F8A718E}" type="slidenum">
              <a:rPr lang="en-US" smtClean="0"/>
              <a:pPr/>
              <a:t>‹#›</a:t>
            </a:fld>
            <a:endParaRPr lang="en-US"/>
          </a:p>
        </p:txBody>
      </p:sp>
    </p:spTree>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2.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3.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0.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3.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5.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6.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5.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6.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6.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Floyd flood – 35 in NC</a:t>
            </a:r>
          </a:p>
          <a:p>
            <a:endParaRPr lang="en-US" dirty="0"/>
          </a:p>
        </p:txBody>
      </p:sp>
      <p:sp>
        <p:nvSpPr>
          <p:cNvPr id="4" name="Slide Number Placeholder 3"/>
          <p:cNvSpPr>
            <a:spLocks noGrp="1"/>
          </p:cNvSpPr>
          <p:nvPr>
            <p:ph type="sldNum" sz="quarter" idx="10"/>
          </p:nvPr>
        </p:nvSpPr>
        <p:spPr/>
        <p:txBody>
          <a:bodyPr/>
          <a:lstStyle/>
          <a:p>
            <a:fld id="{9C5C9218-3F63-034D-A3F9-C9602F8A718E}"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2011 overview of how to tax cannabis – in materials</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Without using the word marijuana, many states</a:t>
            </a:r>
            <a:r>
              <a:rPr lang="en-US" baseline="0" dirty="0" smtClean="0"/>
              <a:t> collect sales taxes on medical marijuana just like they do on shoes.  In Maine, you buy a brownie, you pay 7 percent sales tax. You buy a marijuana brownie, you pay 7 percent sales tax – even though it’s medicine. </a:t>
            </a:r>
            <a:endParaRPr lang="en-US" dirty="0" smtClean="0"/>
          </a:p>
          <a:p>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37</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Here</a:t>
            </a:r>
            <a:r>
              <a:rPr lang="en-US" baseline="0" dirty="0" smtClean="0"/>
              <a:t> are some categories I’ll let you read.</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48</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a:t>
            </a:r>
            <a:r>
              <a:rPr lang="en-US" baseline="0" dirty="0" smtClean="0"/>
              <a:t> will gleefully stipulate that for some people marijuana is medicine.  I’ve heard and read too many stories of miraculous cures and healing.  God bless the patients.</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50</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But if</a:t>
            </a:r>
            <a:r>
              <a:rPr lang="en-US" baseline="0" dirty="0" smtClean="0"/>
              <a:t> marijuana is legal for everyone, </a:t>
            </a:r>
            <a:r>
              <a:rPr lang="en-US" dirty="0" smtClean="0"/>
              <a:t>there are arguments</a:t>
            </a:r>
            <a:r>
              <a:rPr lang="en-US" baseline="0" dirty="0" smtClean="0"/>
              <a:t> to treat the patients like everyone else.</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51</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Revenue is not enough of a reason</a:t>
            </a:r>
            <a:r>
              <a:rPr lang="en-US" baseline="0" dirty="0" smtClean="0"/>
              <a:t> to tax patients.  We don’t tax penicillin.</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52</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If folks get a tax break for lying,</a:t>
            </a:r>
            <a:r>
              <a:rPr lang="en-US" baseline="0" dirty="0" smtClean="0"/>
              <a:t> they may lie.  When the 1040 tax return form started requiring children’s </a:t>
            </a:r>
            <a:r>
              <a:rPr lang="en-US" baseline="0" dirty="0" err="1" smtClean="0"/>
              <a:t>SSNs</a:t>
            </a:r>
            <a:r>
              <a:rPr lang="en-US" baseline="0" dirty="0" smtClean="0"/>
              <a:t> to be claimed as dependents, millions of dependents disappeared from the tax rolls.</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53</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Who can say whether</a:t>
            </a:r>
            <a:r>
              <a:rPr lang="en-US" baseline="0" dirty="0" smtClean="0"/>
              <a:t> someone’s pain rises to these statutory thresholds?  The pain question is harder than qualification for SS disability, which requires huge numbers of lawyers.  At least the stakes aren’t as high for a tax break.  But maybe states will do like CA and give up. </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54</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Patients</a:t>
            </a:r>
            <a:r>
              <a:rPr lang="en-US" baseline="0" dirty="0" smtClean="0"/>
              <a:t> will pay less with full legalization – doctors’ fees and license fees will disappear.</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55</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Economies of scale should bring prices down.</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56</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If we give you a benefit if</a:t>
            </a:r>
            <a:r>
              <a:rPr lang="en-US" baseline="0" dirty="0" smtClean="0"/>
              <a:t> you say you’re sick, you might not only SAY you’re sick, you might come to believe you’re sick.  Having people feel bad about themselves is not good public policy.</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57</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Here</a:t>
            </a:r>
            <a:r>
              <a:rPr lang="en-US" baseline="0" dirty="0" smtClean="0"/>
              <a:t> are some categories I’ll let you read.</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59</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You can brew 100 gallons</a:t>
            </a:r>
            <a:r>
              <a:rPr lang="en-US" baseline="0" dirty="0" smtClean="0"/>
              <a:t> tax free</a:t>
            </a:r>
          </a:p>
          <a:p>
            <a:r>
              <a:rPr lang="en-US" baseline="0" dirty="0" smtClean="0"/>
              <a:t>CO 6 plants;  WA zero</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60</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Here</a:t>
            </a:r>
            <a:r>
              <a:rPr lang="en-US" baseline="0" dirty="0" smtClean="0"/>
              <a:t> are some categories I’ll let you read.</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61</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Berkeley, though, favors bigger operators</a:t>
            </a:r>
            <a:r>
              <a:rPr lang="en-US" baseline="0" dirty="0" smtClean="0"/>
              <a:t> – ones it can get its arms around to regulate and tax.  Collecting tax from a handful of businesses easier than collecting from hundreds.</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63</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If intoxication</a:t>
            </a:r>
            <a:r>
              <a:rPr lang="en-US" baseline="0" dirty="0" smtClean="0"/>
              <a:t> is what the public doesn’t like about marijuana, potency – THC content – is the best tax base.  Price correlates with potency if more powerful product costs more.  Weight treats the most powerful concentrate like </a:t>
            </a:r>
            <a:r>
              <a:rPr lang="en-US" baseline="0" dirty="0" err="1" smtClean="0"/>
              <a:t>ditchweed</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66</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67</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answer is that</a:t>
            </a:r>
            <a:r>
              <a:rPr lang="en-US" baseline="0" dirty="0" smtClean="0"/>
              <a:t> this vegetable matter is not fungible.  The </a:t>
            </a:r>
            <a:r>
              <a:rPr lang="en-US" baseline="0" dirty="0" err="1" smtClean="0"/>
              <a:t>trichomes</a:t>
            </a:r>
            <a:r>
              <a:rPr lang="en-US" baseline="0" dirty="0" smtClean="0"/>
              <a:t> have more THC than other parts of the plant, so two people picking out samples to put in the machine may pick samples with widely different amounts of THC.</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70</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a:t>
            </a:r>
            <a:r>
              <a:rPr lang="en-US" dirty="0" err="1" smtClean="0"/>
              <a:t>y</a:t>
            </a:r>
            <a:r>
              <a:rPr lang="en-US" baseline="0" dirty="0" smtClean="0"/>
              <a:t> axis shows TCH by weight.  Samples from the same plant sent to different labs show results from around 11 to 7 percent.  That’s not close enough for government work.</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71</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Towns know </a:t>
            </a:r>
          </a:p>
          <a:p>
            <a:r>
              <a:rPr lang="en-US" dirty="0" smtClean="0"/>
              <a:t> to slap on a percentage tax.  That doesn’t require setting up a weight station</a:t>
            </a:r>
            <a:r>
              <a:rPr lang="en-US" baseline="0" dirty="0" smtClean="0"/>
              <a:t> or a chemistry lab.</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74</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 tiny tax at</a:t>
            </a:r>
            <a:r>
              <a:rPr lang="en-US" baseline="0" dirty="0" smtClean="0"/>
              <a:t> retail – enacted in referendum with 80 percent of voters saying yes.  Oakland has its fiscal troubles, and the marijuana community stepped up in a small way.</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75</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You can see this data</a:t>
            </a:r>
            <a:r>
              <a:rPr lang="en-US" baseline="0" dirty="0" smtClean="0"/>
              <a:t> in the handout.  Nobody has a rate as low as Oakland’s initial rate.  Oakland is up to 5 percent</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76</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If an ounce of </a:t>
            </a:r>
            <a:r>
              <a:rPr lang="en-US" dirty="0" err="1" smtClean="0"/>
              <a:t>ditchweed</a:t>
            </a:r>
            <a:r>
              <a:rPr lang="en-US" baseline="0" dirty="0" smtClean="0"/>
              <a:t> and an ounce of highly potent concentrate bear the same tax, the seller delivers more bang for the buck to the customer by selling only powerful product.  That’s maybe why the tax on a pint of liquor is many times the tax on a pint of beer.</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82</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If an ounce of </a:t>
            </a:r>
            <a:r>
              <a:rPr lang="en-US" dirty="0" err="1" smtClean="0"/>
              <a:t>ditchweed</a:t>
            </a:r>
            <a:r>
              <a:rPr lang="en-US" baseline="0" dirty="0" smtClean="0"/>
              <a:t> and an ounce of highly potent concentrate bear the same tax, the seller delivers more bang for the buck to the customer by selling only powerful product.  That’s maybe why the tax on a pint of liquor is many times the tax on a pint of beer.</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83</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Taxes on grow areas.  They</a:t>
            </a:r>
            <a:r>
              <a:rPr lang="en-US" baseline="0" dirty="0" smtClean="0"/>
              <a:t> can grow a lot of profitable product in a tiny area.</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90</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Put a  RFID</a:t>
            </a:r>
            <a:r>
              <a:rPr lang="en-US" baseline="0" dirty="0" smtClean="0"/>
              <a:t> zip-tie tag on each plant, and charge for it.</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93</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Another way of taxing marijuana</a:t>
            </a:r>
            <a:r>
              <a:rPr lang="en-US" baseline="0" dirty="0" smtClean="0"/>
              <a:t> without using the word marijuana is to tax indoor grow operations that use a lot of electricity – In the case of Arcata, more than 6 times the average for that size building.  </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95</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Some highlights:  Grow lights;  Dehumidification</a:t>
            </a:r>
          </a:p>
          <a:p>
            <a:r>
              <a:rPr lang="en-US" dirty="0" smtClean="0"/>
              <a:t>Ventilation</a:t>
            </a:r>
          </a:p>
          <a:p>
            <a:r>
              <a:rPr lang="en-US" dirty="0" smtClean="0"/>
              <a:t>Last</a:t>
            </a:r>
            <a:r>
              <a:rPr lang="en-US" baseline="0" dirty="0" smtClean="0"/>
              <a:t> line:  data center like Google has in Lenoir: notoriously energy intensive.</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96</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Ideally, where commerce</a:t>
            </a:r>
            <a:r>
              <a:rPr lang="en-US" baseline="0" dirty="0" smtClean="0"/>
              <a:t> is naturally concentrated.</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105</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consumer will not be paying tax on this shoplifted merchandise.</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106</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If an ounce of </a:t>
            </a:r>
            <a:r>
              <a:rPr lang="en-US" dirty="0" err="1" smtClean="0"/>
              <a:t>ditchweed</a:t>
            </a:r>
            <a:r>
              <a:rPr lang="en-US" baseline="0" dirty="0" smtClean="0"/>
              <a:t> and an ounce of highly potent concentrate bear the same tax, the seller delivers more bang for the buck to the customer by selling only powerful product.  That’s maybe why the tax on a pint of liquor is many times the tax on a pint of beer.</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116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1694F30-93E9-3840-BEE0-9F85FA425139}" type="datetime1">
              <a:rPr lang="en-US" smtClean="0"/>
              <a:pPr/>
              <a:t>10/28/18</a:t>
            </a:fld>
            <a:endParaRPr lang="en-US"/>
          </a:p>
        </p:txBody>
      </p:sp>
      <p:sp>
        <p:nvSpPr>
          <p:cNvPr id="5" name="Footer Placeholder 4"/>
          <p:cNvSpPr>
            <a:spLocks noGrp="1"/>
          </p:cNvSpPr>
          <p:nvPr>
            <p:ph type="ftr" sz="quarter" idx="11"/>
          </p:nvPr>
        </p:nvSpPr>
        <p:spPr/>
        <p:txBody>
          <a:bodyPr/>
          <a:lstStyle/>
          <a:p>
            <a:r>
              <a:rPr lang="en-US" smtClean="0"/>
              <a:t>Pat Oglesby www.newrevenue.org  </a:t>
            </a:r>
            <a:endParaRPr lang="en-US"/>
          </a:p>
        </p:txBody>
      </p:sp>
      <p:sp>
        <p:nvSpPr>
          <p:cNvPr id="6" name="Slide Number Placeholder 5"/>
          <p:cNvSpPr>
            <a:spLocks noGrp="1"/>
          </p:cNvSpPr>
          <p:nvPr>
            <p:ph type="sldNum" sz="quarter" idx="12"/>
          </p:nvPr>
        </p:nvSpPr>
        <p:spPr/>
        <p:txBody>
          <a:bodyPr/>
          <a:lstStyle/>
          <a:p>
            <a:fld id="{3CFD25C8-667E-FE46-B4E6-C7B57A305186}"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8265F36-C5E5-A64B-BDED-C25BF9D6751A}" type="datetime1">
              <a:rPr lang="en-US" smtClean="0"/>
              <a:pPr/>
              <a:t>10/28/18</a:t>
            </a:fld>
            <a:endParaRPr lang="en-US"/>
          </a:p>
        </p:txBody>
      </p:sp>
      <p:sp>
        <p:nvSpPr>
          <p:cNvPr id="5" name="Footer Placeholder 4"/>
          <p:cNvSpPr>
            <a:spLocks noGrp="1"/>
          </p:cNvSpPr>
          <p:nvPr>
            <p:ph type="ftr" sz="quarter" idx="11"/>
          </p:nvPr>
        </p:nvSpPr>
        <p:spPr/>
        <p:txBody>
          <a:bodyPr/>
          <a:lstStyle/>
          <a:p>
            <a:r>
              <a:rPr lang="en-US" smtClean="0"/>
              <a:t>Pat Oglesby www.newrevenue.org  </a:t>
            </a:r>
            <a:endParaRPr lang="en-US"/>
          </a:p>
        </p:txBody>
      </p:sp>
      <p:sp>
        <p:nvSpPr>
          <p:cNvPr id="6" name="Slide Number Placeholder 5"/>
          <p:cNvSpPr>
            <a:spLocks noGrp="1"/>
          </p:cNvSpPr>
          <p:nvPr>
            <p:ph type="sldNum" sz="quarter" idx="12"/>
          </p:nvPr>
        </p:nvSpPr>
        <p:spPr/>
        <p:txBody>
          <a:bodyPr/>
          <a:lstStyle/>
          <a:p>
            <a:fld id="{3CFD25C8-667E-FE46-B4E6-C7B57A30518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38155CC-E23A-2947-9E17-41F2245147BF}" type="datetime1">
              <a:rPr lang="en-US" smtClean="0"/>
              <a:pPr/>
              <a:t>10/28/18</a:t>
            </a:fld>
            <a:endParaRPr lang="en-US"/>
          </a:p>
        </p:txBody>
      </p:sp>
      <p:sp>
        <p:nvSpPr>
          <p:cNvPr id="5" name="Footer Placeholder 4"/>
          <p:cNvSpPr>
            <a:spLocks noGrp="1"/>
          </p:cNvSpPr>
          <p:nvPr>
            <p:ph type="ftr" sz="quarter" idx="11"/>
          </p:nvPr>
        </p:nvSpPr>
        <p:spPr/>
        <p:txBody>
          <a:bodyPr/>
          <a:lstStyle/>
          <a:p>
            <a:r>
              <a:rPr lang="en-US" smtClean="0"/>
              <a:t>Pat Oglesby www.newrevenue.org  </a:t>
            </a:r>
            <a:endParaRPr lang="en-US"/>
          </a:p>
        </p:txBody>
      </p:sp>
      <p:sp>
        <p:nvSpPr>
          <p:cNvPr id="6" name="Slide Number Placeholder 5"/>
          <p:cNvSpPr>
            <a:spLocks noGrp="1"/>
          </p:cNvSpPr>
          <p:nvPr>
            <p:ph type="sldNum" sz="quarter" idx="12"/>
          </p:nvPr>
        </p:nvSpPr>
        <p:spPr/>
        <p:txBody>
          <a:bodyPr/>
          <a:lstStyle/>
          <a:p>
            <a:fld id="{3CFD25C8-667E-FE46-B4E6-C7B57A305186}"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950EF2E-32EC-3943-A5D9-8267D66E9293}" type="datetime1">
              <a:rPr lang="en-US" smtClean="0"/>
              <a:pPr/>
              <a:t>10/28/18</a:t>
            </a:fld>
            <a:endParaRPr lang="en-US"/>
          </a:p>
        </p:txBody>
      </p:sp>
      <p:sp>
        <p:nvSpPr>
          <p:cNvPr id="6" name="Footer Placeholder 5"/>
          <p:cNvSpPr>
            <a:spLocks noGrp="1"/>
          </p:cNvSpPr>
          <p:nvPr>
            <p:ph type="ftr" sz="quarter" idx="11"/>
          </p:nvPr>
        </p:nvSpPr>
        <p:spPr/>
        <p:txBody>
          <a:bodyPr/>
          <a:lstStyle/>
          <a:p>
            <a:r>
              <a:rPr lang="en-US" smtClean="0"/>
              <a:t>Pat Oglesby www.newrevenue.org  </a:t>
            </a:r>
            <a:endParaRPr lang="en-US"/>
          </a:p>
        </p:txBody>
      </p:sp>
      <p:sp>
        <p:nvSpPr>
          <p:cNvPr id="7" name="Slide Number Placeholder 6"/>
          <p:cNvSpPr>
            <a:spLocks noGrp="1"/>
          </p:cNvSpPr>
          <p:nvPr>
            <p:ph type="sldNum" sz="quarter" idx="12"/>
          </p:nvPr>
        </p:nvSpPr>
        <p:spPr/>
        <p:txBody>
          <a:bodyPr/>
          <a:lstStyle/>
          <a:p>
            <a:fld id="{3CFD25C8-667E-FE46-B4E6-C7B57A30518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0CEFF7C-5FFA-4046-8F4B-91EECFF014C6}" type="datetime1">
              <a:rPr lang="en-US" smtClean="0"/>
              <a:pPr/>
              <a:t>10/28/18</a:t>
            </a:fld>
            <a:endParaRPr lang="en-US"/>
          </a:p>
        </p:txBody>
      </p:sp>
      <p:sp>
        <p:nvSpPr>
          <p:cNvPr id="8" name="Footer Placeholder 7"/>
          <p:cNvSpPr>
            <a:spLocks noGrp="1"/>
          </p:cNvSpPr>
          <p:nvPr>
            <p:ph type="ftr" sz="quarter" idx="11"/>
          </p:nvPr>
        </p:nvSpPr>
        <p:spPr/>
        <p:txBody>
          <a:bodyPr/>
          <a:lstStyle/>
          <a:p>
            <a:r>
              <a:rPr lang="en-US" smtClean="0"/>
              <a:t>Pat Oglesby www.newrevenue.org  </a:t>
            </a:r>
            <a:endParaRPr lang="en-US"/>
          </a:p>
        </p:txBody>
      </p:sp>
      <p:sp>
        <p:nvSpPr>
          <p:cNvPr id="9" name="Slide Number Placeholder 8"/>
          <p:cNvSpPr>
            <a:spLocks noGrp="1"/>
          </p:cNvSpPr>
          <p:nvPr>
            <p:ph type="sldNum" sz="quarter" idx="12"/>
          </p:nvPr>
        </p:nvSpPr>
        <p:spPr/>
        <p:txBody>
          <a:bodyPr/>
          <a:lstStyle/>
          <a:p>
            <a:fld id="{3CFD25C8-667E-FE46-B4E6-C7B57A305186}"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97196BF-6FB4-9C4D-A3B7-6D0D6FECA8A4}" type="datetime1">
              <a:rPr lang="en-US" smtClean="0"/>
              <a:pPr/>
              <a:t>10/28/18</a:t>
            </a:fld>
            <a:endParaRPr lang="en-US"/>
          </a:p>
        </p:txBody>
      </p:sp>
      <p:sp>
        <p:nvSpPr>
          <p:cNvPr id="4" name="Footer Placeholder 3"/>
          <p:cNvSpPr>
            <a:spLocks noGrp="1"/>
          </p:cNvSpPr>
          <p:nvPr>
            <p:ph type="ftr" sz="quarter" idx="11"/>
          </p:nvPr>
        </p:nvSpPr>
        <p:spPr/>
        <p:txBody>
          <a:bodyPr/>
          <a:lstStyle/>
          <a:p>
            <a:r>
              <a:rPr lang="en-US" smtClean="0"/>
              <a:t>Pat Oglesby www.newrevenue.org  </a:t>
            </a:r>
            <a:endParaRPr lang="en-US"/>
          </a:p>
        </p:txBody>
      </p:sp>
      <p:sp>
        <p:nvSpPr>
          <p:cNvPr id="5" name="Slide Number Placeholder 4"/>
          <p:cNvSpPr>
            <a:spLocks noGrp="1"/>
          </p:cNvSpPr>
          <p:nvPr>
            <p:ph type="sldNum" sz="quarter" idx="12"/>
          </p:nvPr>
        </p:nvSpPr>
        <p:spPr/>
        <p:txBody>
          <a:bodyPr/>
          <a:lstStyle/>
          <a:p>
            <a:fld id="{3CFD25C8-667E-FE46-B4E6-C7B57A30518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6D963AA-58DB-F84A-80F7-5F414FDE108A}" type="datetime1">
              <a:rPr lang="en-US" smtClean="0"/>
              <a:pPr/>
              <a:t>10/28/18</a:t>
            </a:fld>
            <a:endParaRPr lang="en-US"/>
          </a:p>
        </p:txBody>
      </p:sp>
      <p:sp>
        <p:nvSpPr>
          <p:cNvPr id="3" name="Footer Placeholder 2"/>
          <p:cNvSpPr>
            <a:spLocks noGrp="1"/>
          </p:cNvSpPr>
          <p:nvPr>
            <p:ph type="ftr" sz="quarter" idx="11"/>
          </p:nvPr>
        </p:nvSpPr>
        <p:spPr/>
        <p:txBody>
          <a:bodyPr/>
          <a:lstStyle/>
          <a:p>
            <a:r>
              <a:rPr lang="en-US" smtClean="0"/>
              <a:t>Pat Oglesby www.newrevenue.org  </a:t>
            </a:r>
            <a:endParaRPr lang="en-US"/>
          </a:p>
        </p:txBody>
      </p:sp>
      <p:sp>
        <p:nvSpPr>
          <p:cNvPr id="4" name="Slide Number Placeholder 3"/>
          <p:cNvSpPr>
            <a:spLocks noGrp="1"/>
          </p:cNvSpPr>
          <p:nvPr>
            <p:ph type="sldNum" sz="quarter" idx="12"/>
          </p:nvPr>
        </p:nvSpPr>
        <p:spPr/>
        <p:txBody>
          <a:bodyPr/>
          <a:lstStyle/>
          <a:p>
            <a:fld id="{3CFD25C8-667E-FE46-B4E6-C7B57A30518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CE7B638-3706-684C-9085-EE5DF312ED1C}" type="datetime1">
              <a:rPr lang="en-US" smtClean="0"/>
              <a:pPr/>
              <a:t>10/28/18</a:t>
            </a:fld>
            <a:endParaRPr lang="en-US"/>
          </a:p>
        </p:txBody>
      </p:sp>
      <p:sp>
        <p:nvSpPr>
          <p:cNvPr id="6" name="Footer Placeholder 5"/>
          <p:cNvSpPr>
            <a:spLocks noGrp="1"/>
          </p:cNvSpPr>
          <p:nvPr>
            <p:ph type="ftr" sz="quarter" idx="11"/>
          </p:nvPr>
        </p:nvSpPr>
        <p:spPr/>
        <p:txBody>
          <a:bodyPr/>
          <a:lstStyle/>
          <a:p>
            <a:r>
              <a:rPr lang="en-US" smtClean="0"/>
              <a:t>Pat Oglesby www.newrevenue.org  </a:t>
            </a:r>
            <a:endParaRPr lang="en-US"/>
          </a:p>
        </p:txBody>
      </p:sp>
      <p:sp>
        <p:nvSpPr>
          <p:cNvPr id="7" name="Slide Number Placeholder 6"/>
          <p:cNvSpPr>
            <a:spLocks noGrp="1"/>
          </p:cNvSpPr>
          <p:nvPr>
            <p:ph type="sldNum" sz="quarter" idx="12"/>
          </p:nvPr>
        </p:nvSpPr>
        <p:spPr/>
        <p:txBody>
          <a:bodyPr/>
          <a:lstStyle/>
          <a:p>
            <a:fld id="{3CFD25C8-667E-FE46-B4E6-C7B57A305186}"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93DE827-E8D2-5A4C-BCDB-6D2714A7D45E}" type="datetime1">
              <a:rPr lang="en-US" smtClean="0"/>
              <a:pPr/>
              <a:t>10/28/18</a:t>
            </a:fld>
            <a:endParaRPr lang="en-US"/>
          </a:p>
        </p:txBody>
      </p:sp>
      <p:sp>
        <p:nvSpPr>
          <p:cNvPr id="6" name="Footer Placeholder 5"/>
          <p:cNvSpPr>
            <a:spLocks noGrp="1"/>
          </p:cNvSpPr>
          <p:nvPr>
            <p:ph type="ftr" sz="quarter" idx="11"/>
          </p:nvPr>
        </p:nvSpPr>
        <p:spPr/>
        <p:txBody>
          <a:bodyPr/>
          <a:lstStyle/>
          <a:p>
            <a:r>
              <a:rPr lang="en-US" smtClean="0"/>
              <a:t>Pat Oglesby www.newrevenue.org  </a:t>
            </a:r>
            <a:endParaRPr lang="en-US"/>
          </a:p>
        </p:txBody>
      </p:sp>
      <p:sp>
        <p:nvSpPr>
          <p:cNvPr id="7" name="Slide Number Placeholder 6"/>
          <p:cNvSpPr>
            <a:spLocks noGrp="1"/>
          </p:cNvSpPr>
          <p:nvPr>
            <p:ph type="sldNum" sz="quarter" idx="12"/>
          </p:nvPr>
        </p:nvSpPr>
        <p:spPr/>
        <p:txBody>
          <a:bodyPr/>
          <a:lstStyle/>
          <a:p>
            <a:fld id="{3CFD25C8-667E-FE46-B4E6-C7B57A305186}"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1E70C3A-4450-3C49-8752-25160E13301F}" type="datetime1">
              <a:rPr lang="en-US" smtClean="0"/>
              <a:pPr/>
              <a:t>10/28/18</a:t>
            </a:fld>
            <a:endParaRPr lang="en-US"/>
          </a:p>
        </p:txBody>
      </p:sp>
      <p:sp>
        <p:nvSpPr>
          <p:cNvPr id="5" name="Footer Placeholder 4"/>
          <p:cNvSpPr>
            <a:spLocks noGrp="1"/>
          </p:cNvSpPr>
          <p:nvPr>
            <p:ph type="ftr" sz="quarter" idx="11"/>
          </p:nvPr>
        </p:nvSpPr>
        <p:spPr/>
        <p:txBody>
          <a:bodyPr/>
          <a:lstStyle/>
          <a:p>
            <a:r>
              <a:rPr lang="en-US" smtClean="0"/>
              <a:t>Pat Oglesby www.newrevenue.org  </a:t>
            </a:r>
            <a:endParaRPr lang="en-US"/>
          </a:p>
        </p:txBody>
      </p:sp>
      <p:sp>
        <p:nvSpPr>
          <p:cNvPr id="6" name="Slide Number Placeholder 5"/>
          <p:cNvSpPr>
            <a:spLocks noGrp="1"/>
          </p:cNvSpPr>
          <p:nvPr>
            <p:ph type="sldNum" sz="quarter" idx="12"/>
          </p:nvPr>
        </p:nvSpPr>
        <p:spPr/>
        <p:txBody>
          <a:bodyPr/>
          <a:lstStyle/>
          <a:p>
            <a:fld id="{3CFD25C8-667E-FE46-B4E6-C7B57A30518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7B63691-22CB-134A-810B-33A431421773}" type="datetime1">
              <a:rPr lang="en-US" smtClean="0"/>
              <a:pPr/>
              <a:t>10/28/18</a:t>
            </a:fld>
            <a:endParaRPr lang="en-US"/>
          </a:p>
        </p:txBody>
      </p:sp>
      <p:sp>
        <p:nvSpPr>
          <p:cNvPr id="5" name="Footer Placeholder 4"/>
          <p:cNvSpPr>
            <a:spLocks noGrp="1"/>
          </p:cNvSpPr>
          <p:nvPr>
            <p:ph type="ftr" sz="quarter" idx="11"/>
          </p:nvPr>
        </p:nvSpPr>
        <p:spPr/>
        <p:txBody>
          <a:bodyPr/>
          <a:lstStyle/>
          <a:p>
            <a:r>
              <a:rPr lang="en-US" smtClean="0"/>
              <a:t>Pat Oglesby www.newrevenue.org  </a:t>
            </a:r>
            <a:endParaRPr lang="en-US"/>
          </a:p>
        </p:txBody>
      </p:sp>
      <p:sp>
        <p:nvSpPr>
          <p:cNvPr id="6" name="Slide Number Placeholder 5"/>
          <p:cNvSpPr>
            <a:spLocks noGrp="1"/>
          </p:cNvSpPr>
          <p:nvPr>
            <p:ph type="sldNum" sz="quarter" idx="12"/>
          </p:nvPr>
        </p:nvSpPr>
        <p:spPr/>
        <p:txBody>
          <a:bodyPr/>
          <a:lstStyle/>
          <a:p>
            <a:fld id="{3CFD25C8-667E-FE46-B4E6-C7B57A30518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89F2765-98CB-AD4D-980E-63C80B9F6511}" type="datetime1">
              <a:rPr lang="en-US" smtClean="0"/>
              <a:pPr/>
              <a:t>10/28/18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Pat Oglesby www.newrevenue.org  </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CFD25C8-667E-FE46-B4E6-C7B57A30518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hyperlink" Target="http://www.newrevenue.org"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 Id="rId3"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7.png"/><Relationship Id="rId3" Type="http://schemas.openxmlformats.org/officeDocument/2006/relationships/image" Target="../media/image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png"/></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4" Type="http://schemas.openxmlformats.org/officeDocument/2006/relationships/oleObject" Target="Document39!OLE_LINK76" TargetMode="External"/><Relationship Id="rId1" Type="http://schemas.openxmlformats.org/officeDocument/2006/relationships/vmlDrawing" Target="../drawings/vmlDrawing1.vml"/><Relationship Id="rId2"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vmlDrawing" Target="../drawings/vmlDrawing2.vml"/><Relationship Id="rId2" Type="http://schemas.openxmlformats.org/officeDocument/2006/relationships/slideLayout" Target="../slideLayouts/slideLayout7.xml"/><Relationship Id="rId3" Type="http://schemas.openxmlformats.org/officeDocument/2006/relationships/oleObject" Target="Macintosh%20HD:Marijuana%20states%20and%20countries:classes%20of%20proof%20from%20Hamilton%20Upon%20every%20gallon%20of%20distilled%20spirits%20more%20than%20ten%20per%20cent.docx!OLE_LINK77"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en.wikipedia.org/wiki/Alcohol_proof"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dicas.ftldesign.com"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8.png"/><Relationship Id="rId4" Type="http://schemas.openxmlformats.org/officeDocument/2006/relationships/oleObject" Target="???" TargetMode="External"/><Relationship Id="rId1" Type="http://schemas.openxmlformats.org/officeDocument/2006/relationships/vmlDrawing" Target="../drawings/vmlDrawing3.vml"/><Relationship Id="rId2"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9.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0.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1.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ttb.gov/tax_audit/taxrates.shtml" TargetMode="Externa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3.png"/><Relationship Id="rId4" Type="http://schemas.openxmlformats.org/officeDocument/2006/relationships/image" Target="../media/image24.png"/><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25.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6.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7.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8.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9.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0.png"/><Relationship Id="rId3" Type="http://schemas.openxmlformats.org/officeDocument/2006/relationships/image" Target="../media/image31.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2.png"/><Relationship Id="rId3" Type="http://schemas.openxmlformats.org/officeDocument/2006/relationships/hyperlink" Target="https://calmatters.org/articles/cultivating-clout-marijuana-money-flows-into-california-politics/" TargetMode="Externa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3.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 Id="rId3" Type="http://schemas.openxmlformats.org/officeDocument/2006/relationships/image" Target="../media/image34.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35.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36.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 Id="rId3" Type="http://schemas.openxmlformats.org/officeDocument/2006/relationships/image" Target="../media/image37.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 Id="rId3" Type="http://schemas.openxmlformats.org/officeDocument/2006/relationships/image" Target="../media/image38.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 Id="rId3" Type="http://schemas.openxmlformats.org/officeDocument/2006/relationships/image" Target="../media/image39.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40.png"/></Relationships>
</file>

<file path=ppt/slides/_rels/slide58.xml.rels><?xml version="1.0" encoding="UTF-8" standalone="yes"?>
<Relationships xmlns="http://schemas.openxmlformats.org/package/2006/relationships"><Relationship Id="rId1" Type="http://schemas.openxmlformats.org/officeDocument/2006/relationships/vmlDrawing" Target="../drawings/vmlDrawing4.vml"/><Relationship Id="rId2" Type="http://schemas.openxmlformats.org/officeDocument/2006/relationships/slideLayout" Target="../slideLayouts/slideLayout2.xml"/><Relationship Id="rId3" Type="http://schemas.openxmlformats.org/officeDocument/2006/relationships/package" Target="../embeddings/Microsoft_Word_Document1.docx"/></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60.xml.rels><?xml version="1.0" encoding="UTF-8" standalone="yes"?>
<Relationships xmlns="http://schemas.openxmlformats.org/package/2006/relationships"><Relationship Id="rId3" Type="http://schemas.openxmlformats.org/officeDocument/2006/relationships/image" Target="../media/image42.png"/><Relationship Id="rId4" Type="http://schemas.openxmlformats.org/officeDocument/2006/relationships/image" Target="../media/image43.png"/><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 Id="rId3" Type="http://schemas.openxmlformats.org/officeDocument/2006/relationships/image" Target="../media/image44.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 Id="rId3" Type="http://schemas.openxmlformats.org/officeDocument/2006/relationships/image" Target="../media/image45.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 Id="rId3" Type="http://schemas.openxmlformats.org/officeDocument/2006/relationships/image" Target="../media/image46.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47.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3" Type="http://schemas.openxmlformats.org/officeDocument/2006/relationships/image" Target="../media/image48.png"/><Relationship Id="rId4" Type="http://schemas.openxmlformats.org/officeDocument/2006/relationships/image" Target="../media/image4.png"/><Relationship Id="rId1" Type="http://schemas.openxmlformats.org/officeDocument/2006/relationships/slideLayout" Target="../slideLayouts/slideLayout6.xml"/><Relationship Id="rId2" Type="http://schemas.openxmlformats.org/officeDocument/2006/relationships/notesSlide" Target="../notesSlides/notesSlide19.xml"/></Relationships>
</file>

<file path=ppt/slides/_rels/slide71.xml.rels><?xml version="1.0" encoding="UTF-8" standalone="yes"?>
<Relationships xmlns="http://schemas.openxmlformats.org/package/2006/relationships"><Relationship Id="rId3" Type="http://schemas.openxmlformats.org/officeDocument/2006/relationships/image" Target="../media/image49.png"/><Relationship Id="rId4" Type="http://schemas.openxmlformats.org/officeDocument/2006/relationships/image" Target="../media/image50.png"/><Relationship Id="rId1" Type="http://schemas.openxmlformats.org/officeDocument/2006/relationships/slideLayout" Target="../slideLayouts/slideLayout7.xml"/><Relationship Id="rId2" Type="http://schemas.openxmlformats.org/officeDocument/2006/relationships/notesSlide" Target="../notesSlides/notesSlide20.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1.png"/><Relationship Id="rId3" Type="http://schemas.openxmlformats.org/officeDocument/2006/relationships/image" Target="../media/image52.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 Id="rId3" Type="http://schemas.openxmlformats.org/officeDocument/2006/relationships/image" Target="../media/image53.png"/></Relationships>
</file>

<file path=ppt/slides/_rels/slide75.xml.rels><?xml version="1.0" encoding="UTF-8" standalone="yes"?>
<Relationships xmlns="http://schemas.openxmlformats.org/package/2006/relationships"><Relationship Id="rId3" Type="http://schemas.openxmlformats.org/officeDocument/2006/relationships/image" Target="../media/image54.png"/><Relationship Id="rId4" Type="http://schemas.openxmlformats.org/officeDocument/2006/relationships/image" Target="../media/image55.png"/><Relationship Id="rId1" Type="http://schemas.openxmlformats.org/officeDocument/2006/relationships/slideLayout" Target="../slideLayouts/slideLayout6.xml"/><Relationship Id="rId2" Type="http://schemas.openxmlformats.org/officeDocument/2006/relationships/notesSlide" Target="../notesSlides/notesSlide2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6.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7.png"/><Relationship Id="rId3" Type="http://schemas.openxmlformats.org/officeDocument/2006/relationships/hyperlink" Target="http://www.huffingtonpost.com/2013/04/20/marijuana-per-ounce-price_n_3094520.html" TargetMode="Externa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www.chicagotribune.com/business/ct-biz-free-marijuana-loopholes-20180201-story.html" TargetMode="External"/><Relationship Id="rId3" Type="http://schemas.openxmlformats.org/officeDocument/2006/relationships/image" Target="../media/image58.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3" Type="http://schemas.openxmlformats.org/officeDocument/2006/relationships/image" Target="../media/image59.png"/><Relationship Id="rId4" Type="http://schemas.openxmlformats.org/officeDocument/2006/relationships/image" Target="../media/image60.png"/><Relationship Id="rId5" Type="http://schemas.openxmlformats.org/officeDocument/2006/relationships/image" Target="../media/image3.png"/><Relationship Id="rId1" Type="http://schemas.openxmlformats.org/officeDocument/2006/relationships/slideLayout" Target="../slideLayouts/slideLayout6.xml"/><Relationship Id="rId2" Type="http://schemas.openxmlformats.org/officeDocument/2006/relationships/notesSlide" Target="../notesSlides/notesSlide24.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61.pn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tax.nv.gov/uploadedFiles/taxnvgov/Content/Forms/Retail-Marijuana-Fair-Market-Value-Jan-1-2018.pdf" TargetMode="Externa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62.pn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63.pn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4.png"/></Relationships>
</file>

<file path=ppt/slides/_rels/slide93.xml.rels><?xml version="1.0" encoding="UTF-8" standalone="yes"?>
<Relationships xmlns="http://schemas.openxmlformats.org/package/2006/relationships"><Relationship Id="rId3" Type="http://schemas.openxmlformats.org/officeDocument/2006/relationships/image" Target="../media/image65.png"/><Relationship Id="rId4" Type="http://schemas.openxmlformats.org/officeDocument/2006/relationships/image" Target="../media/image55.png"/><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8.xml"/><Relationship Id="rId3" Type="http://schemas.openxmlformats.org/officeDocument/2006/relationships/image" Target="../media/image66.png"/></Relationships>
</file>

<file path=ppt/slides/_rels/slide96.xml.rels><?xml version="1.0" encoding="UTF-8" standalone="yes"?>
<Relationships xmlns="http://schemas.openxmlformats.org/package/2006/relationships"><Relationship Id="rId3" Type="http://schemas.openxmlformats.org/officeDocument/2006/relationships/hyperlink" Target="http://evan-mills.com/energy-associates/Indoor_files/420-HSU-Talk-abbreviated.pdf" TargetMode="External"/><Relationship Id="rId4" Type="http://schemas.openxmlformats.org/officeDocument/2006/relationships/image" Target="../media/image67.png"/><Relationship Id="rId1" Type="http://schemas.openxmlformats.org/officeDocument/2006/relationships/slideLayout" Target="../slideLayouts/slideLayout7.xml"/><Relationship Id="rId2" Type="http://schemas.openxmlformats.org/officeDocument/2006/relationships/notesSlide" Target="../notesSlides/notesSlide29.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1.png"/><Relationship Id="rId3" Type="http://schemas.openxmlformats.org/officeDocument/2006/relationships/image" Target="../media/image4.pn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 Id="rId3" Type="http://schemas.openxmlformats.org/officeDocument/2006/relationships/image" Target="../media/image68.pn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1.xml"/><Relationship Id="rId3" Type="http://schemas.openxmlformats.org/officeDocument/2006/relationships/image" Target="../media/image69.png"/></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0.xml.rels><?xml version="1.0" encoding="UTF-8" standalone="yes"?>
<Relationships xmlns="http://schemas.openxmlformats.org/package/2006/relationships"><Relationship Id="rId1" Type="http://schemas.openxmlformats.org/officeDocument/2006/relationships/vmlDrawing" Target="../drawings/vmlDrawing5.vml"/><Relationship Id="rId2" Type="http://schemas.openxmlformats.org/officeDocument/2006/relationships/slideLayout" Target="../slideLayouts/slideLayout2.xml"/><Relationship Id="rId3" Type="http://schemas.openxmlformats.org/officeDocument/2006/relationships/package" Target="../embeddings/Microsoft_Word_Document2.docx"/></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 Id="rId3" Type="http://schemas.openxmlformats.org/officeDocument/2006/relationships/image" Target="../media/image4.png"/></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mailto:po@newrevenue.org" TargetMode="External"/><Relationship Id="rId3" Type="http://schemas.openxmlformats.org/officeDocument/2006/relationships/hyperlink" Target="http://Www.newrevenue.org" TargetMode="Externa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71.png"/></Relationships>
</file>

<file path=ppt/slides/_rels/slide116.xml.rels><?xml version="1.0" encoding="UTF-8" standalone="yes"?>
<Relationships xmlns="http://schemas.openxmlformats.org/package/2006/relationships"><Relationship Id="rId3" Type="http://schemas.openxmlformats.org/officeDocument/2006/relationships/image" Target="../media/image59.png"/><Relationship Id="rId4" Type="http://schemas.openxmlformats.org/officeDocument/2006/relationships/image" Target="../media/image60.png"/><Relationship Id="rId5" Type="http://schemas.openxmlformats.org/officeDocument/2006/relationships/image" Target="../media/image3.png"/><Relationship Id="rId1" Type="http://schemas.openxmlformats.org/officeDocument/2006/relationships/slideLayout" Target="../slideLayouts/slideLayout6.xml"/><Relationship Id="rId2" Type="http://schemas.openxmlformats.org/officeDocument/2006/relationships/notesSlide" Target="../notesSlides/notesSlide3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9.xml.rels><?xml version="1.0" encoding="UTF-8" standalone="yes"?>
<Relationships xmlns="http://schemas.openxmlformats.org/package/2006/relationships"><Relationship Id="rId3" Type="http://schemas.openxmlformats.org/officeDocument/2006/relationships/oleObject" Target="Document35!OLE_LINK73" TargetMode="External"/><Relationship Id="rId4" Type="http://schemas.openxmlformats.org/officeDocument/2006/relationships/oleObject" Target="Document35!OLE_LINK74" TargetMode="External"/><Relationship Id="rId1" Type="http://schemas.openxmlformats.org/officeDocument/2006/relationships/vmlDrawing" Target="../drawings/vmlDrawing6.vml"/><Relationship Id="rId2" Type="http://schemas.openxmlformats.org/officeDocument/2006/relationships/slideLayout" Target="../slideLayouts/slideLayout6.xml"/></Relationships>
</file>

<file path=ppt/slides/_rels/slide120.xml.rels><?xml version="1.0" encoding="UTF-8" standalone="yes"?>
<Relationships xmlns="http://schemas.openxmlformats.org/package/2006/relationships"><Relationship Id="rId1" Type="http://schemas.openxmlformats.org/officeDocument/2006/relationships/vmlDrawing" Target="../drawings/vmlDrawing7.vml"/><Relationship Id="rId2" Type="http://schemas.openxmlformats.org/officeDocument/2006/relationships/slideLayout" Target="../slideLayouts/slideLayout6.xml"/><Relationship Id="rId3" Type="http://schemas.openxmlformats.org/officeDocument/2006/relationships/package" Target="../embeddings/Microsoft_Word_Document3.docx"/></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7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630362"/>
          </a:xfrm>
        </p:spPr>
        <p:txBody>
          <a:bodyPr>
            <a:noAutofit/>
          </a:bodyPr>
          <a:lstStyle/>
          <a:p>
            <a:r>
              <a:rPr lang="en-US" sz="3800" dirty="0" smtClean="0"/>
              <a:t/>
            </a:r>
            <a:br>
              <a:rPr lang="en-US" sz="3800" dirty="0" smtClean="0"/>
            </a:br>
            <a:r>
              <a:rPr lang="en-US" sz="3800" dirty="0" smtClean="0"/>
              <a:t/>
            </a:r>
            <a:br>
              <a:rPr lang="en-US" sz="3800" dirty="0" smtClean="0"/>
            </a:br>
            <a:r>
              <a:rPr lang="en-US" sz="3800" dirty="0" smtClean="0"/>
              <a:t>Excise taxes</a:t>
            </a:r>
            <a:r>
              <a:rPr lang="en-US" sz="3800" dirty="0" smtClean="0"/>
              <a:t> </a:t>
            </a:r>
            <a:br>
              <a:rPr lang="en-US" sz="3800" dirty="0" smtClean="0"/>
            </a:br>
            <a:r>
              <a:rPr lang="en-US" sz="3800" dirty="0" smtClean="0"/>
              <a:t/>
            </a:r>
            <a:br>
              <a:rPr lang="en-US" sz="3800" dirty="0" smtClean="0"/>
            </a:br>
            <a:endParaRPr lang="en-US" sz="3800" dirty="0"/>
          </a:p>
        </p:txBody>
      </p:sp>
      <p:sp>
        <p:nvSpPr>
          <p:cNvPr id="3" name="Content Placeholder 2"/>
          <p:cNvSpPr>
            <a:spLocks noGrp="1"/>
          </p:cNvSpPr>
          <p:nvPr>
            <p:ph idx="1"/>
          </p:nvPr>
        </p:nvSpPr>
        <p:spPr>
          <a:xfrm>
            <a:off x="838200" y="1600200"/>
            <a:ext cx="7848600" cy="4525963"/>
          </a:xfrm>
        </p:spPr>
        <p:txBody>
          <a:bodyPr>
            <a:normAutofit fontScale="77500" lnSpcReduction="20000"/>
          </a:bodyPr>
          <a:lstStyle/>
          <a:p>
            <a:pPr algn="ctr">
              <a:buNone/>
            </a:pPr>
            <a:endParaRPr lang="en-US" sz="2800" dirty="0" smtClean="0"/>
          </a:p>
          <a:p>
            <a:pPr algn="ctr">
              <a:buNone/>
            </a:pPr>
            <a:r>
              <a:rPr lang="en-US" sz="2800" dirty="0" smtClean="0"/>
              <a:t>Duke Law and Public Policy</a:t>
            </a:r>
          </a:p>
          <a:p>
            <a:pPr algn="ctr">
              <a:buNone/>
            </a:pPr>
            <a:r>
              <a:rPr lang="en-US" sz="2800" dirty="0" smtClean="0"/>
              <a:t>Peter Barnes’s VAT and Sales Tax class</a:t>
            </a:r>
          </a:p>
          <a:p>
            <a:pPr algn="ctr">
              <a:buNone/>
            </a:pPr>
            <a:r>
              <a:rPr lang="en-US" sz="2800" dirty="0" smtClean="0"/>
              <a:t>30 October 2018</a:t>
            </a:r>
          </a:p>
          <a:p>
            <a:pPr algn="ctr">
              <a:buNone/>
            </a:pPr>
            <a:endParaRPr lang="en-US" sz="2595" dirty="0" smtClean="0"/>
          </a:p>
          <a:p>
            <a:pPr algn="ctr">
              <a:buNone/>
            </a:pPr>
            <a:endParaRPr lang="en-US" sz="3097" dirty="0" smtClean="0"/>
          </a:p>
          <a:p>
            <a:pPr algn="ctr">
              <a:buNone/>
            </a:pPr>
            <a:r>
              <a:rPr lang="en-US" sz="3097" dirty="0" smtClean="0"/>
              <a:t>Pat Oglesby, M.B.A, J.D.</a:t>
            </a:r>
          </a:p>
          <a:p>
            <a:pPr algn="ctr">
              <a:buNone/>
            </a:pPr>
            <a:r>
              <a:rPr lang="en-US" sz="3097" dirty="0" smtClean="0"/>
              <a:t>The Center for New Revenue </a:t>
            </a:r>
          </a:p>
          <a:p>
            <a:pPr algn="ctr">
              <a:buNone/>
            </a:pPr>
            <a:r>
              <a:rPr lang="en-US" sz="3097" dirty="0" smtClean="0">
                <a:hlinkClick r:id="rId3"/>
              </a:rPr>
              <a:t>www.newrevenue.org</a:t>
            </a:r>
            <a:endParaRPr lang="en-US" sz="3097" dirty="0" smtClean="0"/>
          </a:p>
          <a:p>
            <a:endParaRPr lang="en-US" sz="3097" dirty="0" smtClean="0"/>
          </a:p>
          <a:p>
            <a:endParaRPr lang="en-US" sz="4000" dirty="0" smtClean="0"/>
          </a:p>
          <a:p>
            <a:pPr>
              <a:buNone/>
            </a:pPr>
            <a:r>
              <a:rPr lang="en-US" sz="4000" dirty="0" smtClean="0"/>
              <a:t> </a:t>
            </a:r>
          </a:p>
        </p:txBody>
      </p:sp>
      <p:sp>
        <p:nvSpPr>
          <p:cNvPr id="4" name="Footer Placeholder 3"/>
          <p:cNvSpPr>
            <a:spLocks noGrp="1"/>
          </p:cNvSpPr>
          <p:nvPr>
            <p:ph type="ftr" sz="quarter" idx="11"/>
          </p:nvPr>
        </p:nvSpPr>
        <p:spPr/>
        <p:txBody>
          <a:bodyPr/>
          <a:lstStyle/>
          <a:p>
            <a:r>
              <a:rPr lang="en-US" dirty="0" smtClean="0"/>
              <a:t>Pat Oglesby www.newrevenue.org  </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6" name="Content Placeholder 5" descr="DISC So Cal 1980s IMG_5471 copy.jpg"/>
          <p:cNvPicPr>
            <a:picLocks noGrp="1" noChangeAspect="1"/>
          </p:cNvPicPr>
          <p:nvPr>
            <p:ph idx="1"/>
          </p:nvPr>
        </p:nvPicPr>
        <p:blipFill>
          <a:blip r:embed="rId2"/>
          <a:srcRect l="-30065" r="-30065"/>
          <a:stretch>
            <a:fillRect/>
          </a:stretch>
        </p:blipFill>
        <p:spPr>
          <a:xfrm>
            <a:off x="228600" y="457200"/>
            <a:ext cx="8229600" cy="6264275"/>
          </a:xfrm>
        </p:spPr>
      </p:pic>
      <p:sp>
        <p:nvSpPr>
          <p:cNvPr id="4" name="Footer Placeholder 3"/>
          <p:cNvSpPr>
            <a:spLocks noGrp="1"/>
          </p:cNvSpPr>
          <p:nvPr>
            <p:ph type="ftr" sz="quarter" idx="11"/>
          </p:nvPr>
        </p:nvSpPr>
        <p:spPr/>
        <p:txBody>
          <a:bodyPr/>
          <a:lstStyle/>
          <a:p>
            <a:r>
              <a:rPr lang="en-US" smtClean="0"/>
              <a:t>Pat Oglesby www.newrevenue.org  </a:t>
            </a:r>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1143000" y="685800"/>
            <a:ext cx="7239000" cy="4413250"/>
          </a:xfrm>
          <a:prstGeom prst="rect">
            <a:avLst/>
          </a:prstGeom>
        </p:spPr>
      </p:pic>
      <p:sp>
        <p:nvSpPr>
          <p:cNvPr id="4" name="Footer Placeholder 3"/>
          <p:cNvSpPr>
            <a:spLocks noGrp="1"/>
          </p:cNvSpPr>
          <p:nvPr>
            <p:ph type="ftr" sz="quarter" idx="11"/>
          </p:nvPr>
        </p:nvSpPr>
        <p:spPr/>
        <p:txBody>
          <a:bodyPr/>
          <a:lstStyle/>
          <a:p>
            <a:r>
              <a:rPr lang="en-US" smtClean="0"/>
              <a:t>superseded</a:t>
            </a:r>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Takeaways, Via Case Studies of Alcohol and Marijuana </a:t>
            </a:r>
            <a:r>
              <a:rPr lang="en-US" dirty="0" smtClean="0"/>
              <a:t>	</a:t>
            </a:r>
            <a:endParaRPr lang="en-US" dirty="0"/>
          </a:p>
        </p:txBody>
      </p:sp>
      <p:sp>
        <p:nvSpPr>
          <p:cNvPr id="3" name="Content Placeholder 2"/>
          <p:cNvSpPr>
            <a:spLocks noGrp="1"/>
          </p:cNvSpPr>
          <p:nvPr>
            <p:ph idx="1"/>
          </p:nvPr>
        </p:nvSpPr>
        <p:spPr>
          <a:xfrm>
            <a:off x="457200" y="1965325"/>
            <a:ext cx="8229600" cy="4756150"/>
          </a:xfrm>
        </p:spPr>
        <p:txBody>
          <a:bodyPr/>
          <a:lstStyle/>
          <a:p>
            <a:r>
              <a:rPr lang="en-US" dirty="0" smtClean="0"/>
              <a:t>Why </a:t>
            </a:r>
            <a:r>
              <a:rPr lang="en-US" dirty="0" smtClean="0"/>
              <a:t>excises (EU &amp; UK </a:t>
            </a:r>
            <a:r>
              <a:rPr lang="en-US" dirty="0" smtClean="0"/>
              <a:t>“duties”)? The ideal is </a:t>
            </a:r>
            <a:r>
              <a:rPr lang="en-US" b="1" dirty="0" smtClean="0"/>
              <a:t>not </a:t>
            </a:r>
            <a:r>
              <a:rPr lang="en-US" dirty="0" smtClean="0"/>
              <a:t>tax everything the same. </a:t>
            </a:r>
            <a:r>
              <a:rPr lang="en-US" b="1" dirty="0" smtClean="0"/>
              <a:t>Differentiate.  </a:t>
            </a:r>
            <a:endParaRPr lang="en-US" b="1" dirty="0" smtClean="0"/>
          </a:p>
          <a:p>
            <a:r>
              <a:rPr lang="en-US" b="1" dirty="0" smtClean="0"/>
              <a:t>Use Tax Bases beyond Currency.</a:t>
            </a:r>
          </a:p>
          <a:p>
            <a:endParaRPr lang="en-US" b="1" dirty="0"/>
          </a:p>
        </p:txBody>
      </p:sp>
      <p:sp>
        <p:nvSpPr>
          <p:cNvPr id="4" name="Footer Placeholder 3"/>
          <p:cNvSpPr>
            <a:spLocks noGrp="1"/>
          </p:cNvSpPr>
          <p:nvPr>
            <p:ph type="ftr" sz="quarter" idx="11"/>
          </p:nvPr>
        </p:nvSpPr>
        <p:spPr/>
        <p:txBody>
          <a:bodyPr/>
          <a:lstStyle/>
          <a:p>
            <a:r>
              <a:rPr lang="en-US" smtClean="0"/>
              <a:t>Pat Oglesby www.newrevenue.org  </a:t>
            </a:r>
            <a:endParaRPr lang="en-US"/>
          </a:p>
        </p:txBody>
      </p:sp>
      <p:pic>
        <p:nvPicPr>
          <p:cNvPr id="5" name="Picture 4"/>
          <p:cNvPicPr>
            <a:picLocks noChangeAspect="1"/>
          </p:cNvPicPr>
          <p:nvPr/>
        </p:nvPicPr>
        <p:blipFill>
          <a:blip r:embed="rId2"/>
          <a:stretch>
            <a:fillRect/>
          </a:stretch>
        </p:blipFill>
        <p:spPr>
          <a:xfrm>
            <a:off x="1524000" y="4244606"/>
            <a:ext cx="2362200" cy="1250951"/>
          </a:xfrm>
          <a:prstGeom prst="rect">
            <a:avLst/>
          </a:prstGeom>
        </p:spPr>
      </p:pic>
      <p:pic>
        <p:nvPicPr>
          <p:cNvPr id="6" name="Picture 5"/>
          <p:cNvPicPr>
            <a:picLocks noChangeAspect="1"/>
          </p:cNvPicPr>
          <p:nvPr/>
        </p:nvPicPr>
        <p:blipFill>
          <a:blip r:embed="rId3"/>
          <a:stretch>
            <a:fillRect/>
          </a:stretch>
        </p:blipFill>
        <p:spPr>
          <a:xfrm>
            <a:off x="5257800" y="4010744"/>
            <a:ext cx="3087379" cy="1932855"/>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sp>
        <p:nvSpPr>
          <p:cNvPr id="3" name="Content Placeholder 2"/>
          <p:cNvSpPr>
            <a:spLocks noGrp="1"/>
          </p:cNvSpPr>
          <p:nvPr>
            <p:ph idx="1"/>
          </p:nvPr>
        </p:nvSpPr>
        <p:spPr>
          <a:xfrm>
            <a:off x="457200" y="1066800"/>
            <a:ext cx="8229600" cy="4525963"/>
          </a:xfrm>
        </p:spPr>
        <p:txBody>
          <a:bodyPr>
            <a:normAutofit/>
          </a:bodyPr>
          <a:lstStyle/>
          <a:p>
            <a:pPr>
              <a:buNone/>
            </a:pPr>
            <a:r>
              <a:rPr lang="en-US" sz="6600" b="1" dirty="0" smtClean="0"/>
              <a:t>Why excises</a:t>
            </a:r>
            <a:r>
              <a:rPr lang="en-US" sz="6600" b="1" dirty="0" smtClean="0"/>
              <a:t>?</a:t>
            </a:r>
          </a:p>
          <a:p>
            <a:pPr>
              <a:buNone/>
            </a:pPr>
            <a:r>
              <a:rPr lang="en-US" sz="6600" b="1" dirty="0" smtClean="0"/>
              <a:t>(Why differentiate?)</a:t>
            </a:r>
            <a:endParaRPr lang="en-US" sz="6600" b="1" dirty="0" smtClean="0"/>
          </a:p>
        </p:txBody>
      </p:sp>
      <p:sp>
        <p:nvSpPr>
          <p:cNvPr id="4" name="Footer Placeholder 3"/>
          <p:cNvSpPr>
            <a:spLocks noGrp="1"/>
          </p:cNvSpPr>
          <p:nvPr>
            <p:ph type="ftr" sz="quarter" idx="11"/>
          </p:nvPr>
        </p:nvSpPr>
        <p:spPr/>
        <p:txBody>
          <a:bodyPr/>
          <a:lstStyle/>
          <a:p>
            <a:r>
              <a:rPr lang="en-US" smtClean="0"/>
              <a:t>Pat Oglesby www.newrevenue.org  </a:t>
            </a:r>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an Excise</a:t>
            </a:r>
            <a:r>
              <a:rPr lang="en-US" dirty="0" smtClean="0"/>
              <a:t>?</a:t>
            </a:r>
            <a:endParaRPr lang="en-US" dirty="0"/>
          </a:p>
        </p:txBody>
      </p:sp>
      <p:sp>
        <p:nvSpPr>
          <p:cNvPr id="3" name="Footer Placeholder 2"/>
          <p:cNvSpPr>
            <a:spLocks noGrp="1"/>
          </p:cNvSpPr>
          <p:nvPr>
            <p:ph type="ftr" sz="quarter" idx="11"/>
          </p:nvPr>
        </p:nvSpPr>
        <p:spPr/>
        <p:txBody>
          <a:bodyPr/>
          <a:lstStyle/>
          <a:p>
            <a:r>
              <a:rPr lang="en-US" smtClean="0"/>
              <a:t>Pat Oglesby www.newrevenue.org  </a:t>
            </a:r>
            <a:endParaRPr lang="en-US"/>
          </a:p>
        </p:txBody>
      </p:sp>
      <p:sp>
        <p:nvSpPr>
          <p:cNvPr id="5" name="Rectangle 4"/>
          <p:cNvSpPr/>
          <p:nvPr/>
        </p:nvSpPr>
        <p:spPr>
          <a:xfrm>
            <a:off x="1828800" y="1676400"/>
            <a:ext cx="6172200" cy="5632310"/>
          </a:xfrm>
          <a:prstGeom prst="rect">
            <a:avLst/>
          </a:prstGeom>
        </p:spPr>
        <p:txBody>
          <a:bodyPr wrap="square">
            <a:spAutoFit/>
          </a:bodyPr>
          <a:lstStyle/>
          <a:p>
            <a:r>
              <a:rPr lang="en-US" sz="2400" dirty="0" smtClean="0"/>
              <a:t>A tax (or </a:t>
            </a:r>
            <a:r>
              <a:rPr lang="en-US" sz="2400" b="1" dirty="0" smtClean="0"/>
              <a:t>duty</a:t>
            </a:r>
            <a:r>
              <a:rPr lang="en-US" sz="2400" dirty="0" smtClean="0"/>
              <a:t>) </a:t>
            </a:r>
            <a:r>
              <a:rPr lang="en-US" sz="2400" dirty="0" smtClean="0"/>
              <a:t>on specific products or services sold within a jurisdiction.</a:t>
            </a:r>
          </a:p>
          <a:p>
            <a:endParaRPr lang="en-US" sz="2400" dirty="0" smtClean="0"/>
          </a:p>
          <a:p>
            <a:pPr>
              <a:buFontTx/>
              <a:buChar char="-"/>
            </a:pPr>
            <a:r>
              <a:rPr lang="en-US" sz="2400" dirty="0" smtClean="0"/>
              <a:t>Derivation:</a:t>
            </a:r>
          </a:p>
          <a:p>
            <a:r>
              <a:rPr lang="en-US" sz="2400" dirty="0" smtClean="0"/>
              <a:t>  To cut out</a:t>
            </a:r>
          </a:p>
          <a:p>
            <a:pPr>
              <a:buFontTx/>
              <a:buChar char="-"/>
            </a:pPr>
            <a:endParaRPr lang="en-US" sz="2400" dirty="0" smtClean="0"/>
          </a:p>
          <a:p>
            <a:endParaRPr lang="en-US" sz="2400" dirty="0" smtClean="0"/>
          </a:p>
          <a:p>
            <a:r>
              <a:rPr lang="en-US" sz="2400" dirty="0" smtClean="0"/>
              <a:t>Compared to VAT or sales, excises:</a:t>
            </a:r>
          </a:p>
          <a:p>
            <a:pPr>
              <a:buFontTx/>
              <a:buChar char="-"/>
            </a:pPr>
            <a:r>
              <a:rPr lang="en-US" sz="2400" dirty="0" smtClean="0"/>
              <a:t> Narrower range of product</a:t>
            </a:r>
          </a:p>
          <a:p>
            <a:pPr>
              <a:buFontTx/>
              <a:buChar char="-"/>
            </a:pPr>
            <a:r>
              <a:rPr lang="en-US" sz="2400" dirty="0" smtClean="0"/>
              <a:t>Typically heavier burden</a:t>
            </a:r>
          </a:p>
          <a:p>
            <a:r>
              <a:rPr lang="en-US" sz="2400" dirty="0" smtClean="0"/>
              <a:t>-Usually collected only once, unlike VAT</a:t>
            </a:r>
          </a:p>
          <a:p>
            <a:r>
              <a:rPr lang="en-US" sz="2400" b="1" i="1" dirty="0" smtClean="0"/>
              <a:t>-Often </a:t>
            </a:r>
            <a:r>
              <a:rPr lang="en-US" sz="2400" b="1" dirty="0" smtClean="0"/>
              <a:t>“specific” --  per unit (weight or volume)</a:t>
            </a:r>
          </a:p>
          <a:p>
            <a:endParaRPr lang="en-US" sz="2400" dirty="0" smtClean="0"/>
          </a:p>
          <a:p>
            <a:pPr>
              <a:buFontTx/>
              <a:buChar char="-"/>
            </a:pPr>
            <a:endParaRPr lang="en-US" sz="2400" dirty="0" smtClean="0"/>
          </a:p>
          <a:p>
            <a:pPr>
              <a:buFontTx/>
              <a:buChar char="-"/>
            </a:pPr>
            <a:endParaRPr lang="en-US" sz="2400" dirty="0" smtClean="0"/>
          </a:p>
        </p:txBody>
      </p:sp>
      <p:pic>
        <p:nvPicPr>
          <p:cNvPr id="6" name="Picture 5"/>
          <p:cNvPicPr>
            <a:picLocks noChangeAspect="1"/>
          </p:cNvPicPr>
          <p:nvPr/>
        </p:nvPicPr>
        <p:blipFill>
          <a:blip r:embed="rId2"/>
          <a:stretch>
            <a:fillRect/>
          </a:stretch>
        </p:blipFill>
        <p:spPr>
          <a:xfrm>
            <a:off x="4114800" y="2971800"/>
            <a:ext cx="2667000" cy="1333500"/>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b="1" dirty="0" smtClean="0"/>
              <a:t>Why </a:t>
            </a:r>
            <a:r>
              <a:rPr lang="en-US" dirty="0" smtClean="0"/>
              <a:t>single out goods or services?</a:t>
            </a:r>
            <a:br>
              <a:rPr lang="en-US" dirty="0" smtClean="0"/>
            </a:br>
            <a:r>
              <a:rPr lang="en-US" dirty="0" smtClean="0"/>
              <a:t> Rationales	</a:t>
            </a:r>
            <a:endParaRPr lang="en-US" dirty="0"/>
          </a:p>
        </p:txBody>
      </p:sp>
      <p:sp>
        <p:nvSpPr>
          <p:cNvPr id="3" name="Content Placeholder 2"/>
          <p:cNvSpPr>
            <a:spLocks noGrp="1"/>
          </p:cNvSpPr>
          <p:nvPr>
            <p:ph idx="1"/>
          </p:nvPr>
        </p:nvSpPr>
        <p:spPr/>
        <p:txBody>
          <a:bodyPr>
            <a:normAutofit/>
          </a:bodyPr>
          <a:lstStyle/>
          <a:p>
            <a:r>
              <a:rPr lang="en-US" dirty="0" smtClean="0"/>
              <a:t>“Sin”</a:t>
            </a:r>
          </a:p>
          <a:p>
            <a:r>
              <a:rPr lang="en-US" dirty="0" smtClean="0"/>
              <a:t>Externalities </a:t>
            </a:r>
          </a:p>
          <a:p>
            <a:r>
              <a:rPr lang="en-US" dirty="0" smtClean="0"/>
              <a:t>Internalities</a:t>
            </a:r>
          </a:p>
          <a:p>
            <a:r>
              <a:rPr lang="en-US" dirty="0" smtClean="0"/>
              <a:t>Benefit </a:t>
            </a:r>
            <a:r>
              <a:rPr lang="en-US" dirty="0" smtClean="0"/>
              <a:t>(“Fee”?)</a:t>
            </a:r>
          </a:p>
          <a:p>
            <a:r>
              <a:rPr lang="en-US" dirty="0" smtClean="0"/>
              <a:t>Luxury/Progressivity </a:t>
            </a:r>
          </a:p>
          <a:p>
            <a:r>
              <a:rPr lang="en-US" dirty="0" smtClean="0"/>
              <a:t>Proxy</a:t>
            </a:r>
          </a:p>
          <a:p>
            <a:r>
              <a:rPr lang="en-US" dirty="0" smtClean="0"/>
              <a:t>Non-residents</a:t>
            </a:r>
          </a:p>
          <a:p>
            <a:pPr>
              <a:buNone/>
            </a:pPr>
            <a:endParaRPr lang="en-US" dirty="0"/>
          </a:p>
        </p:txBody>
      </p:sp>
      <p:sp>
        <p:nvSpPr>
          <p:cNvPr id="4" name="Footer Placeholder 3"/>
          <p:cNvSpPr>
            <a:spLocks noGrp="1"/>
          </p:cNvSpPr>
          <p:nvPr>
            <p:ph type="ftr" sz="quarter" idx="11"/>
          </p:nvPr>
        </p:nvSpPr>
        <p:spPr/>
        <p:txBody>
          <a:bodyPr/>
          <a:lstStyle/>
          <a:p>
            <a:r>
              <a:rPr lang="en-US" smtClean="0"/>
              <a:t>Pat Oglesby www.newrevenue.org  </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dirty="0" smtClean="0"/>
              <a:t>Excise examples	</a:t>
            </a:r>
            <a:endParaRPr lang="en-US" dirty="0"/>
          </a:p>
        </p:txBody>
      </p:sp>
      <p:sp>
        <p:nvSpPr>
          <p:cNvPr id="3" name="Content Placeholder 2"/>
          <p:cNvSpPr>
            <a:spLocks noGrp="1"/>
          </p:cNvSpPr>
          <p:nvPr>
            <p:ph idx="1"/>
          </p:nvPr>
        </p:nvSpPr>
        <p:spPr/>
        <p:txBody>
          <a:bodyPr/>
          <a:lstStyle/>
          <a:p>
            <a:r>
              <a:rPr lang="en-US" dirty="0" smtClean="0"/>
              <a:t>“What are we mad at?”</a:t>
            </a:r>
          </a:p>
          <a:p>
            <a:r>
              <a:rPr lang="en-US" dirty="0" smtClean="0"/>
              <a:t>Tobacco/Alcohol/Marijuana </a:t>
            </a:r>
          </a:p>
          <a:p>
            <a:r>
              <a:rPr lang="en-US" dirty="0" smtClean="0"/>
              <a:t>Sugar</a:t>
            </a:r>
          </a:p>
          <a:p>
            <a:r>
              <a:rPr lang="en-US" dirty="0" smtClean="0"/>
              <a:t>Tanning</a:t>
            </a:r>
          </a:p>
          <a:p>
            <a:r>
              <a:rPr lang="en-US" dirty="0" smtClean="0"/>
              <a:t>Transfers at death</a:t>
            </a:r>
          </a:p>
          <a:p>
            <a:r>
              <a:rPr lang="en-US" dirty="0" smtClean="0"/>
              <a:t>Foreign insurers</a:t>
            </a:r>
          </a:p>
          <a:p>
            <a:r>
              <a:rPr lang="en-US" dirty="0" smtClean="0"/>
              <a:t>Carbon and Pollution</a:t>
            </a:r>
          </a:p>
          <a:p>
            <a:pPr>
              <a:buNone/>
            </a:pPr>
            <a:endParaRPr lang="en-US" dirty="0"/>
          </a:p>
        </p:txBody>
      </p:sp>
      <p:sp>
        <p:nvSpPr>
          <p:cNvPr id="4" name="Footer Placeholder 3"/>
          <p:cNvSpPr>
            <a:spLocks noGrp="1"/>
          </p:cNvSpPr>
          <p:nvPr>
            <p:ph type="ftr" sz="quarter" idx="11"/>
          </p:nvPr>
        </p:nvSpPr>
        <p:spPr/>
        <p:txBody>
          <a:bodyPr/>
          <a:lstStyle/>
          <a:p>
            <a:r>
              <a:rPr lang="en-US" smtClean="0"/>
              <a:t>Pat Oglesby www.newrevenue.org  </a:t>
            </a:r>
            <a:endParaRPr lang="en-US"/>
          </a:p>
        </p:txBody>
      </p:sp>
      <p:pic>
        <p:nvPicPr>
          <p:cNvPr id="8" name="Picture 7"/>
          <p:cNvPicPr>
            <a:picLocks noChangeAspect="1"/>
          </p:cNvPicPr>
          <p:nvPr/>
        </p:nvPicPr>
        <p:blipFill>
          <a:blip r:embed="rId2"/>
          <a:stretch>
            <a:fillRect/>
          </a:stretch>
        </p:blipFill>
        <p:spPr>
          <a:xfrm>
            <a:off x="5105400" y="3429000"/>
            <a:ext cx="3581400" cy="2076101"/>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b="1" dirty="0" smtClean="0"/>
              <a:t>Problems </a:t>
            </a:r>
            <a:r>
              <a:rPr lang="en-US" dirty="0" smtClean="0"/>
              <a:t>with excise taxes -- &amp; VAT exceptions 	</a:t>
            </a:r>
            <a:endParaRPr lang="en-US" dirty="0"/>
          </a:p>
        </p:txBody>
      </p:sp>
      <p:sp>
        <p:nvSpPr>
          <p:cNvPr id="3" name="Content Placeholder 2"/>
          <p:cNvSpPr>
            <a:spLocks noGrp="1"/>
          </p:cNvSpPr>
          <p:nvPr>
            <p:ph idx="1"/>
          </p:nvPr>
        </p:nvSpPr>
        <p:spPr>
          <a:xfrm>
            <a:off x="457200" y="1830387"/>
            <a:ext cx="8229600" cy="4525963"/>
          </a:xfrm>
        </p:spPr>
        <p:txBody>
          <a:bodyPr>
            <a:normAutofit/>
          </a:bodyPr>
          <a:lstStyle/>
          <a:p>
            <a:r>
              <a:rPr lang="en-US" dirty="0" smtClean="0"/>
              <a:t>Distrust of government decisions</a:t>
            </a:r>
          </a:p>
          <a:p>
            <a:r>
              <a:rPr lang="en-US" dirty="0" smtClean="0"/>
              <a:t>Not </a:t>
            </a:r>
            <a:r>
              <a:rPr lang="en-US" dirty="0" smtClean="0"/>
              <a:t>simple: Categorization needed</a:t>
            </a:r>
          </a:p>
          <a:p>
            <a:r>
              <a:rPr lang="en-US" dirty="0" smtClean="0"/>
              <a:t>Unjust categories (soda </a:t>
            </a:r>
            <a:r>
              <a:rPr lang="en-US" dirty="0" err="1" smtClean="0"/>
              <a:t>v</a:t>
            </a:r>
            <a:r>
              <a:rPr lang="en-US" dirty="0" smtClean="0"/>
              <a:t>. cake)</a:t>
            </a:r>
            <a:endParaRPr lang="en-US" dirty="0" smtClean="0"/>
          </a:p>
          <a:p>
            <a:r>
              <a:rPr lang="en-US" dirty="0" smtClean="0"/>
              <a:t>Like </a:t>
            </a:r>
            <a:r>
              <a:rPr lang="en-US" dirty="0" smtClean="0"/>
              <a:t>any </a:t>
            </a:r>
            <a:r>
              <a:rPr lang="en-US" dirty="0" smtClean="0"/>
              <a:t>tax, bad </a:t>
            </a:r>
            <a:r>
              <a:rPr lang="en-US" dirty="0" smtClean="0"/>
              <a:t>consequences (lost jobs</a:t>
            </a:r>
            <a:r>
              <a:rPr lang="en-US" dirty="0" smtClean="0"/>
              <a:t>)</a:t>
            </a:r>
          </a:p>
          <a:p>
            <a:r>
              <a:rPr lang="en-US" dirty="0" smtClean="0"/>
              <a:t>Get either $ </a:t>
            </a:r>
            <a:r>
              <a:rPr lang="en-US" i="1" dirty="0" smtClean="0"/>
              <a:t>or  </a:t>
            </a:r>
            <a:r>
              <a:rPr lang="en-US" dirty="0" smtClean="0"/>
              <a:t>changed behavior</a:t>
            </a:r>
          </a:p>
          <a:p>
            <a:r>
              <a:rPr lang="en-US" dirty="0" err="1" smtClean="0"/>
              <a:t>Regressivity</a:t>
            </a:r>
            <a:endParaRPr lang="en-US" dirty="0" smtClean="0"/>
          </a:p>
          <a:p>
            <a:r>
              <a:rPr lang="en-US" dirty="0" smtClean="0"/>
              <a:t>State profiting from “sin” – becomes partner</a:t>
            </a:r>
          </a:p>
        </p:txBody>
      </p:sp>
      <p:sp>
        <p:nvSpPr>
          <p:cNvPr id="4" name="Footer Placeholder 3"/>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697162"/>
          </a:xfrm>
        </p:spPr>
        <p:txBody>
          <a:bodyPr>
            <a:normAutofit/>
          </a:bodyPr>
          <a:lstStyle/>
          <a:p>
            <a:r>
              <a:rPr lang="en-US" dirty="0" smtClean="0"/>
              <a:t>Case study:</a:t>
            </a:r>
            <a:br>
              <a:rPr lang="en-US" dirty="0" smtClean="0"/>
            </a:br>
            <a:r>
              <a:rPr lang="en-US" dirty="0" smtClean="0"/>
              <a:t>Alcohol</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4525963"/>
          </a:xfrm>
        </p:spPr>
        <p:txBody>
          <a:bodyPr>
            <a:normAutofit fontScale="92500" lnSpcReduction="20000"/>
          </a:bodyPr>
          <a:lstStyle/>
          <a:p>
            <a:r>
              <a:rPr lang="en-US" b="1" dirty="0" smtClean="0"/>
              <a:t>Paying the </a:t>
            </a:r>
            <a:r>
              <a:rPr lang="en-US" b="1" dirty="0" smtClean="0"/>
              <a:t>Tab: The </a:t>
            </a:r>
            <a:r>
              <a:rPr lang="en-US" b="1" dirty="0" smtClean="0"/>
              <a:t>Costs and Benefits of Alcohol Control</a:t>
            </a:r>
            <a:endParaRPr lang="en-US" dirty="0" smtClean="0"/>
          </a:p>
          <a:p>
            <a:r>
              <a:rPr lang="en-US" dirty="0" smtClean="0"/>
              <a:t>Philip J. </a:t>
            </a:r>
            <a:r>
              <a:rPr lang="en-US" dirty="0" smtClean="0"/>
              <a:t>Cook</a:t>
            </a:r>
          </a:p>
          <a:p>
            <a:r>
              <a:rPr lang="en-US" dirty="0" smtClean="0"/>
              <a:t>A professor of public policy and economics at Duke University, Cook is a veteran in researching and writing about alcohol and public policy. His book surveys decades of research in explaining how much excess drinking costs society, and which policies work and which don’t to curb the harm.</a:t>
            </a:r>
          </a:p>
          <a:p>
            <a:r>
              <a:rPr lang="en-US" dirty="0" smtClean="0"/>
              <a:t> </a:t>
            </a:r>
          </a:p>
          <a:p>
            <a:endParaRPr lang="en-US" dirty="0" smtClean="0"/>
          </a:p>
          <a:p>
            <a:endParaRPr lang="en-US" dirty="0" smtClean="0"/>
          </a:p>
          <a:p>
            <a:endParaRPr lang="en-US" dirty="0"/>
          </a:p>
        </p:txBody>
      </p:sp>
      <p:sp>
        <p:nvSpPr>
          <p:cNvPr id="4" name="Footer Placeholder 3"/>
          <p:cNvSpPr>
            <a:spLocks noGrp="1"/>
          </p:cNvSpPr>
          <p:nvPr>
            <p:ph type="ftr" sz="quarter" idx="11"/>
          </p:nvPr>
        </p:nvSpPr>
        <p:spPr/>
        <p:txBody>
          <a:bodyPr/>
          <a:lstStyle/>
          <a:p>
            <a:r>
              <a:rPr lang="en-US" smtClean="0"/>
              <a:t>Pat Oglesby www.newrevenue.org  </a:t>
            </a:r>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791200" y="1417638"/>
            <a:ext cx="2895600" cy="3748567"/>
          </a:xfrm>
          <a:prstGeom prst="rect">
            <a:avLst/>
          </a:prstGeom>
        </p:spPr>
      </p:pic>
      <p:sp>
        <p:nvSpPr>
          <p:cNvPr id="3" name="Rectangle 2"/>
          <p:cNvSpPr/>
          <p:nvPr/>
        </p:nvSpPr>
        <p:spPr>
          <a:xfrm>
            <a:off x="1066801" y="1417638"/>
            <a:ext cx="4572000" cy="5016758"/>
          </a:xfrm>
          <a:prstGeom prst="rect">
            <a:avLst/>
          </a:prstGeom>
        </p:spPr>
        <p:txBody>
          <a:bodyPr wrap="square">
            <a:spAutoFit/>
          </a:bodyPr>
          <a:lstStyle/>
          <a:p>
            <a:pPr>
              <a:buFont typeface="Arial"/>
              <a:buChar char="•"/>
            </a:pPr>
            <a:r>
              <a:rPr lang="en-US" sz="4000" dirty="0" smtClean="0"/>
              <a:t>Blood Alcohol Content:  </a:t>
            </a:r>
            <a:r>
              <a:rPr lang="en-US" sz="4000" dirty="0" smtClean="0"/>
              <a:t>“Healthy” drinking</a:t>
            </a:r>
          </a:p>
          <a:p>
            <a:pPr>
              <a:buFont typeface="Arial"/>
              <a:buChar char="•"/>
            </a:pPr>
            <a:r>
              <a:rPr lang="en-US" sz="4000" dirty="0" smtClean="0"/>
              <a:t>Then taxed exponentially</a:t>
            </a:r>
          </a:p>
          <a:p>
            <a:pPr>
              <a:buFont typeface="Arial"/>
              <a:buChar char="•"/>
            </a:pPr>
            <a:endParaRPr lang="en-US" sz="4000" dirty="0" smtClean="0"/>
          </a:p>
          <a:p>
            <a:pPr>
              <a:buFont typeface="Arial"/>
              <a:buChar char="•"/>
            </a:pPr>
            <a:endParaRPr lang="en-US" sz="4000" dirty="0" smtClean="0"/>
          </a:p>
          <a:p>
            <a:pPr>
              <a:buFont typeface="Arial"/>
              <a:buChar char="•"/>
            </a:pPr>
            <a:r>
              <a:rPr lang="en-US" sz="4000" dirty="0" smtClean="0"/>
              <a:t>Genetic testing? </a:t>
            </a:r>
          </a:p>
        </p:txBody>
      </p:sp>
      <p:sp>
        <p:nvSpPr>
          <p:cNvPr id="4" name="Title 3"/>
          <p:cNvSpPr>
            <a:spLocks noGrp="1"/>
          </p:cNvSpPr>
          <p:nvPr>
            <p:ph type="title"/>
          </p:nvPr>
        </p:nvSpPr>
        <p:spPr>
          <a:xfrm>
            <a:off x="457200" y="533400"/>
            <a:ext cx="8229600" cy="1143000"/>
          </a:xfrm>
        </p:spPr>
        <p:txBody>
          <a:bodyPr>
            <a:normAutofit fontScale="90000"/>
          </a:bodyPr>
          <a:lstStyle/>
          <a:p>
            <a:r>
              <a:rPr lang="en-US" dirty="0" smtClean="0"/>
              <a:t>Economists’ Dream</a:t>
            </a:r>
            <a:br>
              <a:rPr lang="en-US" dirty="0" smtClean="0"/>
            </a:br>
            <a:endParaRPr lang="en-US" dirty="0"/>
          </a:p>
        </p:txBody>
      </p:sp>
      <p:pic>
        <p:nvPicPr>
          <p:cNvPr id="6" name="Picture 5"/>
          <p:cNvPicPr>
            <a:picLocks noChangeAspect="1"/>
          </p:cNvPicPr>
          <p:nvPr/>
        </p:nvPicPr>
        <p:blipFill>
          <a:blip r:embed="rId3"/>
          <a:stretch>
            <a:fillRect/>
          </a:stretch>
        </p:blipFill>
        <p:spPr>
          <a:xfrm>
            <a:off x="1828800" y="4670905"/>
            <a:ext cx="2133600" cy="990600"/>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Alcohol </a:t>
            </a:r>
            <a:r>
              <a:rPr lang="en-US" b="1" dirty="0" smtClean="0"/>
              <a:t>base </a:t>
            </a:r>
            <a:r>
              <a:rPr lang="en-US" dirty="0" smtClean="0"/>
              <a:t>history:  From primitive to sophisticated</a:t>
            </a:r>
            <a:endParaRPr lang="en-US" dirty="0"/>
          </a:p>
        </p:txBody>
      </p:sp>
      <p:sp>
        <p:nvSpPr>
          <p:cNvPr id="3" name="Content Placeholder 2"/>
          <p:cNvSpPr>
            <a:spLocks noGrp="1"/>
          </p:cNvSpPr>
          <p:nvPr>
            <p:ph idx="1"/>
          </p:nvPr>
        </p:nvSpPr>
        <p:spPr>
          <a:xfrm>
            <a:off x="1828800" y="1905000"/>
            <a:ext cx="6858000" cy="4221163"/>
          </a:xfrm>
        </p:spPr>
        <p:txBody>
          <a:bodyPr>
            <a:normAutofit/>
          </a:bodyPr>
          <a:lstStyle/>
          <a:p>
            <a:r>
              <a:rPr lang="en-US" dirty="0" smtClean="0"/>
              <a:t>License fees</a:t>
            </a:r>
          </a:p>
          <a:p>
            <a:r>
              <a:rPr lang="en-US" dirty="0" smtClean="0"/>
              <a:t>Duties</a:t>
            </a:r>
          </a:p>
          <a:p>
            <a:r>
              <a:rPr lang="en-US" dirty="0" smtClean="0"/>
              <a:t>Proxy taxes</a:t>
            </a:r>
          </a:p>
          <a:p>
            <a:r>
              <a:rPr lang="en-US" dirty="0" smtClean="0"/>
              <a:t>Alcohol itself</a:t>
            </a:r>
          </a:p>
        </p:txBody>
      </p:sp>
      <p:pic>
        <p:nvPicPr>
          <p:cNvPr id="4" name="Picture 3"/>
          <p:cNvPicPr>
            <a:picLocks noChangeAspect="1"/>
          </p:cNvPicPr>
          <p:nvPr/>
        </p:nvPicPr>
        <p:blipFill>
          <a:blip r:embed="rId2"/>
          <a:stretch>
            <a:fillRect/>
          </a:stretch>
        </p:blipFill>
        <p:spPr>
          <a:xfrm>
            <a:off x="4679950" y="3505200"/>
            <a:ext cx="3702050" cy="2767072"/>
          </a:xfrm>
          <a:prstGeom prst="rect">
            <a:avLst/>
          </a:prstGeom>
        </p:spPr>
      </p:pic>
      <p:sp>
        <p:nvSpPr>
          <p:cNvPr id="5" name="Footer Placeholder 4"/>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74638"/>
            <a:ext cx="8229600" cy="1143000"/>
          </a:xfrm>
        </p:spPr>
        <p:txBody>
          <a:bodyPr>
            <a:normAutofit fontScale="90000"/>
          </a:bodyPr>
          <a:lstStyle/>
          <a:p>
            <a:r>
              <a:rPr lang="en-US" dirty="0" smtClean="0"/>
              <a:t>Primitive bases: Still and tavern licenses</a:t>
            </a:r>
            <a:endParaRPr lang="en-US" dirty="0"/>
          </a:p>
        </p:txBody>
      </p:sp>
      <p:pic>
        <p:nvPicPr>
          <p:cNvPr id="4" name="Picture 3"/>
          <p:cNvPicPr>
            <a:picLocks noChangeAspect="1"/>
          </p:cNvPicPr>
          <p:nvPr/>
        </p:nvPicPr>
        <p:blipFill>
          <a:blip r:embed="rId2"/>
          <a:stretch>
            <a:fillRect/>
          </a:stretch>
        </p:blipFill>
        <p:spPr>
          <a:xfrm>
            <a:off x="1295400" y="1417638"/>
            <a:ext cx="6553200" cy="4221162"/>
          </a:xfrm>
          <a:prstGeom prst="rect">
            <a:avLst/>
          </a:prstGeom>
        </p:spPr>
      </p:pic>
      <p:sp>
        <p:nvSpPr>
          <p:cNvPr id="5" name="Footer Placeholder 4"/>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74638"/>
            <a:ext cx="8229600" cy="1143000"/>
          </a:xfrm>
        </p:spPr>
        <p:txBody>
          <a:bodyPr/>
          <a:lstStyle/>
          <a:p>
            <a:r>
              <a:rPr lang="en-US" dirty="0" smtClean="0"/>
              <a:t>Early base: Customs duties</a:t>
            </a:r>
            <a:endParaRPr lang="en-US" dirty="0"/>
          </a:p>
        </p:txBody>
      </p:sp>
      <p:pic>
        <p:nvPicPr>
          <p:cNvPr id="5" name="Picture 4"/>
          <p:cNvPicPr>
            <a:picLocks noChangeAspect="1"/>
          </p:cNvPicPr>
          <p:nvPr/>
        </p:nvPicPr>
        <p:blipFill>
          <a:blip r:embed="rId2"/>
          <a:stretch>
            <a:fillRect/>
          </a:stretch>
        </p:blipFill>
        <p:spPr>
          <a:xfrm>
            <a:off x="831850" y="1892300"/>
            <a:ext cx="7480300" cy="3898900"/>
          </a:xfrm>
          <a:prstGeom prst="rect">
            <a:avLst/>
          </a:prstGeom>
        </p:spPr>
      </p:pic>
      <p:sp>
        <p:nvSpPr>
          <p:cNvPr id="4" name="Footer Placeholder 3"/>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Proxy bases for alcohol</a:t>
            </a:r>
            <a:endParaRPr lang="en-US" dirty="0"/>
          </a:p>
        </p:txBody>
      </p:sp>
      <p:sp>
        <p:nvSpPr>
          <p:cNvPr id="3" name="Content Placeholder 2"/>
          <p:cNvSpPr>
            <a:spLocks noGrp="1"/>
          </p:cNvSpPr>
          <p:nvPr>
            <p:ph idx="1"/>
          </p:nvPr>
        </p:nvSpPr>
        <p:spPr>
          <a:xfrm>
            <a:off x="1295400" y="1219200"/>
            <a:ext cx="6324600" cy="4906963"/>
          </a:xfrm>
        </p:spPr>
        <p:txBody>
          <a:bodyPr>
            <a:normAutofit/>
          </a:bodyPr>
          <a:lstStyle/>
          <a:p>
            <a:r>
              <a:rPr lang="en-US" dirty="0" smtClean="0"/>
              <a:t>MA 1673: </a:t>
            </a:r>
            <a:r>
              <a:rPr lang="en-US" b="1" dirty="0" smtClean="0"/>
              <a:t>malt</a:t>
            </a:r>
          </a:p>
          <a:p>
            <a:r>
              <a:rPr lang="en-US" dirty="0" smtClean="0"/>
              <a:t>1764 British Sugar Act:  </a:t>
            </a:r>
            <a:r>
              <a:rPr lang="en-US" b="1" dirty="0" smtClean="0"/>
              <a:t>Molasses </a:t>
            </a:r>
            <a:r>
              <a:rPr lang="en-US" dirty="0" smtClean="0"/>
              <a:t>tax</a:t>
            </a:r>
          </a:p>
          <a:p>
            <a:r>
              <a:rPr lang="en-US" dirty="0" smtClean="0"/>
              <a:t>1790s: </a:t>
            </a:r>
            <a:r>
              <a:rPr lang="en-US" b="1" dirty="0" smtClean="0"/>
              <a:t>Still capacity</a:t>
            </a:r>
          </a:p>
          <a:p>
            <a:endParaRPr lang="en-US" dirty="0" smtClean="0"/>
          </a:p>
          <a:p>
            <a:endParaRPr lang="en-US" dirty="0" smtClean="0"/>
          </a:p>
        </p:txBody>
      </p:sp>
      <p:sp>
        <p:nvSpPr>
          <p:cNvPr id="5" name="Footer Placeholder 4"/>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Alcohol Exceptions: Virginia special interests</a:t>
            </a:r>
            <a:endParaRPr lang="en-US" dirty="0"/>
          </a:p>
        </p:txBody>
      </p:sp>
      <p:sp>
        <p:nvSpPr>
          <p:cNvPr id="3" name="Content Placeholder 2"/>
          <p:cNvSpPr>
            <a:spLocks noGrp="1"/>
          </p:cNvSpPr>
          <p:nvPr>
            <p:ph idx="1"/>
          </p:nvPr>
        </p:nvSpPr>
        <p:spPr/>
        <p:txBody>
          <a:bodyPr/>
          <a:lstStyle/>
          <a:p>
            <a:r>
              <a:rPr lang="en-US" dirty="0" smtClean="0"/>
              <a:t>1691 liquor customs rates:</a:t>
            </a:r>
          </a:p>
          <a:p>
            <a:pPr marL="1353312"/>
            <a:r>
              <a:rPr lang="en-US" dirty="0" smtClean="0"/>
              <a:t>4 pence/gal. generally </a:t>
            </a:r>
          </a:p>
          <a:p>
            <a:pPr marL="1353312"/>
            <a:r>
              <a:rPr lang="en-US" dirty="0" smtClean="0"/>
              <a:t>But</a:t>
            </a:r>
          </a:p>
          <a:p>
            <a:pPr marL="1753362" lvl="1"/>
            <a:r>
              <a:rPr lang="en-US" dirty="0" smtClean="0"/>
              <a:t>2 pence/gal. for VA-owned ships</a:t>
            </a:r>
          </a:p>
          <a:p>
            <a:pPr marL="1753362" lvl="1"/>
            <a:r>
              <a:rPr lang="en-US" dirty="0" smtClean="0"/>
              <a:t>Zero for VA-built ships. </a:t>
            </a:r>
          </a:p>
          <a:p>
            <a:endParaRPr lang="en-US" dirty="0" smtClean="0"/>
          </a:p>
          <a:p>
            <a:endParaRPr lang="en-US" dirty="0" smtClean="0"/>
          </a:p>
          <a:p>
            <a:endParaRPr lang="en-US" dirty="0"/>
          </a:p>
        </p:txBody>
      </p:sp>
      <p:sp>
        <p:nvSpPr>
          <p:cNvPr id="4" name="Footer Placeholder 3"/>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Special tavern licenses</a:t>
            </a:r>
            <a:endParaRPr lang="en-US" dirty="0"/>
          </a:p>
        </p:txBody>
      </p:sp>
      <p:sp>
        <p:nvSpPr>
          <p:cNvPr id="3" name="Content Placeholder 2"/>
          <p:cNvSpPr>
            <a:spLocks noGrp="1"/>
          </p:cNvSpPr>
          <p:nvPr>
            <p:ph idx="1"/>
          </p:nvPr>
        </p:nvSpPr>
        <p:spPr>
          <a:xfrm>
            <a:off x="990600" y="1600200"/>
            <a:ext cx="7391400" cy="4525963"/>
          </a:xfrm>
        </p:spPr>
        <p:txBody>
          <a:bodyPr/>
          <a:lstStyle/>
          <a:p>
            <a:r>
              <a:rPr lang="en-US" sz="2800" dirty="0" smtClean="0"/>
              <a:t>“Outdoor retailers" faced a higher excise tax increase than others in NH in 1741.  Alvin </a:t>
            </a:r>
            <a:r>
              <a:rPr lang="en-US" sz="2800" dirty="0" err="1" smtClean="0"/>
              <a:t>Rabushka</a:t>
            </a:r>
            <a:r>
              <a:rPr lang="en-US" sz="2800" dirty="0" smtClean="0"/>
              <a:t>, </a:t>
            </a:r>
            <a:r>
              <a:rPr lang="en-US" sz="2800" i="1" dirty="0" smtClean="0"/>
              <a:t>Taxation in Colonial America.  </a:t>
            </a:r>
            <a:r>
              <a:rPr lang="en-US" sz="2800" dirty="0" smtClean="0"/>
              <a:t>Did they make more noise?   </a:t>
            </a:r>
            <a:endParaRPr lang="en-US" dirty="0"/>
          </a:p>
        </p:txBody>
      </p:sp>
      <p:pic>
        <p:nvPicPr>
          <p:cNvPr id="4" name="Picture 3"/>
          <p:cNvPicPr>
            <a:picLocks noChangeAspect="1"/>
          </p:cNvPicPr>
          <p:nvPr/>
        </p:nvPicPr>
        <p:blipFill>
          <a:blip r:embed="rId2"/>
          <a:stretch>
            <a:fillRect/>
          </a:stretch>
        </p:blipFill>
        <p:spPr>
          <a:xfrm>
            <a:off x="1828800" y="3505200"/>
            <a:ext cx="5022850" cy="1676400"/>
          </a:xfrm>
          <a:prstGeom prst="rect">
            <a:avLst/>
          </a:prstGeom>
        </p:spPr>
      </p:pic>
      <p:sp>
        <p:nvSpPr>
          <p:cNvPr id="5" name="Footer Placeholder 4"/>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Special tavern licenses</a:t>
            </a:r>
            <a:endParaRPr lang="en-US" dirty="0"/>
          </a:p>
        </p:txBody>
      </p:sp>
      <p:sp>
        <p:nvSpPr>
          <p:cNvPr id="3" name="Content Placeholder 2"/>
          <p:cNvSpPr>
            <a:spLocks noGrp="1"/>
          </p:cNvSpPr>
          <p:nvPr>
            <p:ph idx="1"/>
          </p:nvPr>
        </p:nvSpPr>
        <p:spPr>
          <a:xfrm>
            <a:off x="990600" y="1600200"/>
            <a:ext cx="7391400" cy="4525963"/>
          </a:xfrm>
        </p:spPr>
        <p:txBody>
          <a:bodyPr/>
          <a:lstStyle/>
          <a:p>
            <a:r>
              <a:rPr lang="en-US" sz="2800" dirty="0" smtClean="0"/>
              <a:t>“Outdoor retailers" faced a higher excise tax increase than others in NH in 1741.  Alvin </a:t>
            </a:r>
            <a:r>
              <a:rPr lang="en-US" sz="2800" dirty="0" err="1" smtClean="0"/>
              <a:t>Rabushka</a:t>
            </a:r>
            <a:r>
              <a:rPr lang="en-US" sz="2800" dirty="0" smtClean="0"/>
              <a:t>, </a:t>
            </a:r>
            <a:r>
              <a:rPr lang="en-US" sz="2800" i="1" dirty="0" smtClean="0"/>
              <a:t>Taxation in Colonial America.  </a:t>
            </a:r>
            <a:r>
              <a:rPr lang="en-US" sz="2800" dirty="0" smtClean="0"/>
              <a:t>Did they make more noise?   </a:t>
            </a:r>
            <a:endParaRPr lang="en-US" dirty="0"/>
          </a:p>
        </p:txBody>
      </p:sp>
      <p:pic>
        <p:nvPicPr>
          <p:cNvPr id="4" name="Picture 3"/>
          <p:cNvPicPr>
            <a:picLocks noChangeAspect="1"/>
          </p:cNvPicPr>
          <p:nvPr/>
        </p:nvPicPr>
        <p:blipFill>
          <a:blip r:embed="rId2"/>
          <a:stretch>
            <a:fillRect/>
          </a:stretch>
        </p:blipFill>
        <p:spPr>
          <a:xfrm>
            <a:off x="1828800" y="3505200"/>
            <a:ext cx="5022850" cy="1676400"/>
          </a:xfrm>
          <a:prstGeom prst="rect">
            <a:avLst/>
          </a:prstGeom>
        </p:spPr>
      </p:pic>
      <p:sp>
        <p:nvSpPr>
          <p:cNvPr id="5" name="Footer Placeholder 4"/>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smtClean="0"/>
              <a:t>Federal liquor tax?  8 answers</a:t>
            </a:r>
            <a:endParaRPr lang="en-US" dirty="0"/>
          </a:p>
        </p:txBody>
      </p:sp>
      <p:sp>
        <p:nvSpPr>
          <p:cNvPr id="4" name="Content Placeholder 3"/>
          <p:cNvSpPr>
            <a:spLocks noGrp="1"/>
          </p:cNvSpPr>
          <p:nvPr>
            <p:ph sz="half" idx="1"/>
          </p:nvPr>
        </p:nvSpPr>
        <p:spPr>
          <a:xfrm>
            <a:off x="762000" y="2179637"/>
            <a:ext cx="3733800" cy="3992563"/>
          </a:xfrm>
        </p:spPr>
        <p:txBody>
          <a:bodyPr/>
          <a:lstStyle/>
          <a:p>
            <a:r>
              <a:rPr lang="en-US" sz="3600" dirty="0" smtClean="0"/>
              <a:t>1790: no</a:t>
            </a:r>
          </a:p>
          <a:p>
            <a:r>
              <a:rPr lang="en-US" sz="3600" dirty="0" smtClean="0"/>
              <a:t>1791: yes</a:t>
            </a:r>
          </a:p>
          <a:p>
            <a:r>
              <a:rPr lang="en-US" sz="3600" dirty="0" smtClean="0"/>
              <a:t>1802: no </a:t>
            </a:r>
          </a:p>
          <a:p>
            <a:r>
              <a:rPr lang="en-US" sz="3600" dirty="0" smtClean="0"/>
              <a:t>1813: yes </a:t>
            </a:r>
          </a:p>
          <a:p>
            <a:endParaRPr lang="en-US" dirty="0"/>
          </a:p>
        </p:txBody>
      </p:sp>
      <p:sp>
        <p:nvSpPr>
          <p:cNvPr id="5" name="Content Placeholder 4"/>
          <p:cNvSpPr>
            <a:spLocks noGrp="1"/>
          </p:cNvSpPr>
          <p:nvPr>
            <p:ph sz="half" idx="2"/>
          </p:nvPr>
        </p:nvSpPr>
        <p:spPr>
          <a:xfrm>
            <a:off x="4648200" y="2133600"/>
            <a:ext cx="4038600" cy="3992563"/>
          </a:xfrm>
        </p:spPr>
        <p:txBody>
          <a:bodyPr/>
          <a:lstStyle/>
          <a:p>
            <a:r>
              <a:rPr lang="en-US" sz="3600" dirty="0" smtClean="0"/>
              <a:t>1817: no </a:t>
            </a:r>
          </a:p>
          <a:p>
            <a:r>
              <a:rPr lang="en-US" sz="3600" dirty="0" smtClean="0"/>
              <a:t>1862: yes </a:t>
            </a:r>
          </a:p>
          <a:p>
            <a:r>
              <a:rPr lang="en-US" sz="3600" dirty="0" smtClean="0"/>
              <a:t>1919: Prohibition </a:t>
            </a:r>
          </a:p>
          <a:p>
            <a:r>
              <a:rPr lang="en-US" sz="3600" dirty="0" smtClean="0"/>
              <a:t>1934: yes</a:t>
            </a:r>
          </a:p>
          <a:p>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Pat Oglesby www.newrevenue.org  </a:t>
            </a:r>
            <a:endParaRPr lang="en-US"/>
          </a:p>
        </p:txBody>
      </p:sp>
      <p:pic>
        <p:nvPicPr>
          <p:cNvPr id="3" name="Picture 2"/>
          <p:cNvPicPr>
            <a:picLocks noChangeAspect="1"/>
          </p:cNvPicPr>
          <p:nvPr/>
        </p:nvPicPr>
        <p:blipFill>
          <a:blip r:embed="rId2"/>
          <a:stretch>
            <a:fillRect/>
          </a:stretch>
        </p:blipFill>
        <p:spPr>
          <a:xfrm>
            <a:off x="-2387600" y="0"/>
            <a:ext cx="13919200" cy="777240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1791 </a:t>
            </a:r>
            <a:r>
              <a:rPr lang="en-US" dirty="0" smtClean="0"/>
              <a:t>Whisky</a:t>
            </a:r>
            <a:r>
              <a:rPr lang="en-US" dirty="0" smtClean="0"/>
              <a:t> – </a:t>
            </a:r>
            <a:r>
              <a:rPr lang="en-US" dirty="0" err="1" smtClean="0"/>
              <a:t>Dicas</a:t>
            </a:r>
            <a:r>
              <a:rPr lang="en-US" dirty="0" smtClean="0"/>
              <a:t>’ hydrometer	</a:t>
            </a:r>
            <a:endParaRPr lang="en-US" dirty="0"/>
          </a:p>
        </p:txBody>
      </p:sp>
      <p:sp>
        <p:nvSpPr>
          <p:cNvPr id="4" name="Rectangle 3"/>
          <p:cNvSpPr/>
          <p:nvPr/>
        </p:nvSpPr>
        <p:spPr>
          <a:xfrm>
            <a:off x="1447800" y="1905000"/>
            <a:ext cx="4343400" cy="1754327"/>
          </a:xfrm>
          <a:prstGeom prst="rect">
            <a:avLst/>
          </a:prstGeom>
        </p:spPr>
        <p:txBody>
          <a:bodyPr wrap="square">
            <a:spAutoFit/>
          </a:bodyPr>
          <a:lstStyle/>
          <a:p>
            <a:pPr>
              <a:buFont typeface="Arial"/>
              <a:buChar char="•"/>
            </a:pPr>
            <a:r>
              <a:rPr lang="en-US" sz="3600" dirty="0" smtClean="0"/>
              <a:t> Alcohol content (proof)</a:t>
            </a:r>
          </a:p>
          <a:p>
            <a:r>
              <a:rPr lang="en-US" sz="3600" dirty="0" smtClean="0"/>
              <a:t> </a:t>
            </a:r>
            <a:endParaRPr lang="en-US" sz="3600" dirty="0"/>
          </a:p>
        </p:txBody>
      </p:sp>
      <p:sp>
        <p:nvSpPr>
          <p:cNvPr id="6" name="Footer Placeholder 5"/>
          <p:cNvSpPr>
            <a:spLocks noGrp="1"/>
          </p:cNvSpPr>
          <p:nvPr>
            <p:ph type="ftr" sz="quarter" idx="11"/>
          </p:nvPr>
        </p:nvSpPr>
        <p:spPr/>
        <p:txBody>
          <a:bodyPr/>
          <a:lstStyle/>
          <a:p>
            <a:r>
              <a:rPr lang="en-US" smtClean="0"/>
              <a:t>Pat Oglesby www.newrevenue.org  </a:t>
            </a:r>
            <a:endParaRPr lang="en-US"/>
          </a:p>
        </p:txBody>
      </p:sp>
      <p:pic>
        <p:nvPicPr>
          <p:cNvPr id="9" name="Picture 8"/>
          <p:cNvPicPr/>
          <p:nvPr/>
        </p:nvPicPr>
        <p:blipFill>
          <a:blip r:embed="rId3"/>
          <a:srcRect/>
          <a:stretch>
            <a:fillRect/>
          </a:stretch>
        </p:blipFill>
        <p:spPr bwMode="auto">
          <a:xfrm>
            <a:off x="5161280" y="3308350"/>
            <a:ext cx="3525520" cy="3048000"/>
          </a:xfrm>
          <a:prstGeom prst="rect">
            <a:avLst/>
          </a:prstGeom>
          <a:noFill/>
          <a:ln w="9525">
            <a:noFill/>
            <a:miter lim="800000"/>
            <a:headEnd/>
            <a:tailEnd/>
          </a:ln>
        </p:spPr>
      </p:pic>
      <p:graphicFrame>
        <p:nvGraphicFramePr>
          <p:cNvPr id="272386" name="Object 2"/>
          <p:cNvGraphicFramePr>
            <a:graphicFrameLocks noChangeAspect="1"/>
          </p:cNvGraphicFramePr>
          <p:nvPr/>
        </p:nvGraphicFramePr>
        <p:xfrm>
          <a:off x="1828800" y="3429000"/>
          <a:ext cx="2743200" cy="2559050"/>
        </p:xfrm>
        <a:graphic>
          <a:graphicData uri="http://schemas.openxmlformats.org/presentationml/2006/ole">
            <p:oleObj spid="_x0000_s503810" name="Document" r:id="rId4" imgW="5486400" imgH="5118100" progId="Word.Document.12">
              <p:link updateAutomatic="1"/>
            </p:oleObj>
          </a:graphicData>
        </a:graphic>
      </p:graphicFrame>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Pat Oglesby www.newrevenue.org  </a:t>
            </a:r>
            <a:endParaRPr lang="en-US"/>
          </a:p>
        </p:txBody>
      </p:sp>
      <p:graphicFrame>
        <p:nvGraphicFramePr>
          <p:cNvPr id="437251" name="Object 3"/>
          <p:cNvGraphicFramePr>
            <a:graphicFrameLocks noChangeAspect="1"/>
          </p:cNvGraphicFramePr>
          <p:nvPr/>
        </p:nvGraphicFramePr>
        <p:xfrm>
          <a:off x="533400" y="1066800"/>
          <a:ext cx="7830589" cy="5289550"/>
        </p:xfrm>
        <a:graphic>
          <a:graphicData uri="http://schemas.openxmlformats.org/presentationml/2006/ole">
            <p:oleObj spid="_x0000_s504834" name="Document" r:id="rId3" imgW="5486400" imgH="2794000" progId="Word.Document.12">
              <p:link updateAutomatic="1"/>
            </p:oleObj>
          </a:graphicData>
        </a:graphic>
      </p:graphicFrame>
      <p:sp>
        <p:nvSpPr>
          <p:cNvPr id="7" name="TextBox 6"/>
          <p:cNvSpPr txBox="1"/>
          <p:nvPr/>
        </p:nvSpPr>
        <p:spPr>
          <a:xfrm>
            <a:off x="2286000" y="304800"/>
            <a:ext cx="4038600" cy="369332"/>
          </a:xfrm>
          <a:prstGeom prst="rect">
            <a:avLst/>
          </a:prstGeom>
          <a:noFill/>
        </p:spPr>
        <p:txBody>
          <a:bodyPr wrap="square" rtlCol="0">
            <a:spAutoFit/>
          </a:bodyPr>
          <a:lstStyle/>
          <a:p>
            <a:r>
              <a:rPr lang="en-US" dirty="0" smtClean="0"/>
              <a:t>6 Classes of Proof</a:t>
            </a: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“proof”?</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The term </a:t>
            </a:r>
            <a:r>
              <a:rPr lang="en-US" i="1" dirty="0" smtClean="0"/>
              <a:t>proof</a:t>
            </a:r>
            <a:r>
              <a:rPr lang="en-US" dirty="0" smtClean="0"/>
              <a:t> dates back to 16th century England . . .  Spirits were tested by soaking a pellet of gunpowder in them. If the gunpowder could still burn, the spirits were rated above proof and taxed at a higher rate</a:t>
            </a:r>
            <a:r>
              <a:rPr lang="en-US" dirty="0" smtClean="0"/>
              <a:t>. </a:t>
            </a:r>
            <a:r>
              <a:rPr lang="en-US" dirty="0" smtClean="0"/>
              <a:t>As gunpowder would not burn if soaked in rum that contained less than 57.15% ABV, rum that contained this percentage of alcohol was defined as having 100 degrees proof</a:t>
            </a:r>
            <a:r>
              <a:rPr lang="en-US" dirty="0" smtClean="0"/>
              <a:t>. </a:t>
            </a:r>
            <a:r>
              <a:rPr lang="en-US" dirty="0" smtClean="0"/>
              <a:t>The gunpowder test was officially replaced by a specific-gravity test in 1816</a:t>
            </a:r>
            <a:r>
              <a:rPr lang="en-US" dirty="0" smtClean="0"/>
              <a:t>.</a:t>
            </a:r>
          </a:p>
          <a:p>
            <a:r>
              <a:rPr lang="en-US" baseline="30000" dirty="0" smtClean="0"/>
              <a:t> </a:t>
            </a:r>
            <a:endParaRPr lang="en-US" dirty="0" smtClean="0"/>
          </a:p>
          <a:p>
            <a:r>
              <a:rPr lang="en-US" u="sng" dirty="0" smtClean="0">
                <a:hlinkClick r:id="rId2"/>
              </a:rPr>
              <a:t>https://en.wikipedia.org/wiki/Alcohol_proof</a:t>
            </a:r>
            <a:endParaRPr lang="en-US" dirty="0" smtClean="0"/>
          </a:p>
          <a:p>
            <a:endParaRPr lang="en-US" dirty="0"/>
          </a:p>
        </p:txBody>
      </p:sp>
      <p:sp>
        <p:nvSpPr>
          <p:cNvPr id="4" name="Footer Placeholder 3"/>
          <p:cNvSpPr>
            <a:spLocks noGrp="1"/>
          </p:cNvSpPr>
          <p:nvPr>
            <p:ph type="ftr" sz="quarter" idx="11"/>
          </p:nvPr>
        </p:nvSpPr>
        <p:spPr/>
        <p:txBody>
          <a:bodyPr/>
          <a:lstStyle/>
          <a:p>
            <a:r>
              <a:rPr lang="en-US" smtClean="0"/>
              <a:t>Pat Oglesby www.newrevenue.org  </a:t>
            </a:r>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“Proof”</a:t>
            </a:r>
            <a:endParaRPr lang="en-US" dirty="0"/>
          </a:p>
        </p:txBody>
      </p:sp>
      <p:sp>
        <p:nvSpPr>
          <p:cNvPr id="3" name="Content Placeholder 2"/>
          <p:cNvSpPr>
            <a:spLocks noGrp="1"/>
          </p:cNvSpPr>
          <p:nvPr>
            <p:ph idx="1"/>
          </p:nvPr>
        </p:nvSpPr>
        <p:spPr>
          <a:xfrm>
            <a:off x="990600" y="1600200"/>
            <a:ext cx="7391400" cy="4525963"/>
          </a:xfrm>
        </p:spPr>
        <p:txBody>
          <a:bodyPr>
            <a:normAutofit/>
          </a:bodyPr>
          <a:lstStyle/>
          <a:p>
            <a:r>
              <a:rPr lang="en-US" dirty="0" smtClean="0"/>
              <a:t>“If it mark 10 over proof, we learn that every 100 gallons contain too little water by 10 gallons.”</a:t>
            </a:r>
            <a:r>
              <a:rPr lang="en-US" u="sng" dirty="0" smtClean="0"/>
              <a:t> </a:t>
            </a:r>
            <a:r>
              <a:rPr lang="en-US" u="sng" dirty="0" smtClean="0">
                <a:hlinkClick r:id="rId2"/>
              </a:rPr>
              <a:t>http://dicas.ftldesign.com</a:t>
            </a:r>
            <a:r>
              <a:rPr lang="en-US" dirty="0" smtClean="0"/>
              <a:t> </a:t>
            </a:r>
            <a:endParaRPr lang="en-US" u="sng" dirty="0" smtClean="0"/>
          </a:p>
          <a:p>
            <a:endParaRPr lang="en-US" u="sng" dirty="0" smtClean="0"/>
          </a:p>
          <a:p>
            <a:endParaRPr lang="en-US" dirty="0" smtClean="0"/>
          </a:p>
          <a:p>
            <a:endParaRPr lang="en-US" dirty="0"/>
          </a:p>
        </p:txBody>
      </p:sp>
      <p:sp>
        <p:nvSpPr>
          <p:cNvPr id="5" name="Footer Placeholder 4"/>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Pat Oglesby www.newrevenue.org  </a:t>
            </a:r>
            <a:endParaRPr lang="en-US"/>
          </a:p>
        </p:txBody>
      </p:sp>
      <p:graphicFrame>
        <p:nvGraphicFramePr>
          <p:cNvPr id="5" name="Table 4"/>
          <p:cNvGraphicFramePr>
            <a:graphicFrameLocks noGrp="1"/>
          </p:cNvGraphicFramePr>
          <p:nvPr/>
        </p:nvGraphicFramePr>
        <p:xfrm>
          <a:off x="1955800" y="381000"/>
          <a:ext cx="5892800" cy="6203430"/>
        </p:xfrm>
        <a:graphic>
          <a:graphicData uri="http://schemas.openxmlformats.org/drawingml/2006/table">
            <a:tbl>
              <a:tblPr/>
              <a:tblGrid>
                <a:gridCol w="1381125"/>
                <a:gridCol w="2007235"/>
                <a:gridCol w="2504440"/>
              </a:tblGrid>
              <a:tr h="678098">
                <a:tc>
                  <a:txBody>
                    <a:bodyPr/>
                    <a:lstStyle/>
                    <a:p>
                      <a:pPr algn="l" fontAlgn="b"/>
                      <a:r>
                        <a:rPr lang="en-US" sz="2200" b="0" i="0" u="none" strike="noStrike" dirty="0">
                          <a:latin typeface="Verdana"/>
                        </a:rPr>
                        <a:t>Year</a:t>
                      </a:r>
                    </a:p>
                  </a:txBody>
                  <a:tcPr marL="12700" marR="12700" marT="12700" marB="0" anchor="b">
                    <a:lnL>
                      <a:noFill/>
                    </a:lnL>
                    <a:lnR>
                      <a:noFill/>
                    </a:lnR>
                    <a:lnT>
                      <a:noFill/>
                    </a:lnT>
                    <a:lnB>
                      <a:noFill/>
                    </a:lnB>
                  </a:tcPr>
                </a:tc>
                <a:tc>
                  <a:txBody>
                    <a:bodyPr/>
                    <a:lstStyle/>
                    <a:p>
                      <a:pPr algn="l" fontAlgn="b"/>
                      <a:r>
                        <a:rPr lang="en-US" sz="2200" b="0" i="0" u="none" strike="noStrike" dirty="0">
                          <a:latin typeface="Verdana"/>
                        </a:rPr>
                        <a:t>Alcohol taxes ($million)</a:t>
                      </a:r>
                    </a:p>
                  </a:txBody>
                  <a:tcPr marL="12700" marR="12700" marT="12700" marB="0" anchor="b">
                    <a:lnL>
                      <a:noFill/>
                    </a:lnL>
                    <a:lnR>
                      <a:noFill/>
                    </a:lnR>
                    <a:lnT>
                      <a:noFill/>
                    </a:lnT>
                    <a:lnB>
                      <a:noFill/>
                    </a:lnB>
                  </a:tcPr>
                </a:tc>
                <a:tc>
                  <a:txBody>
                    <a:bodyPr/>
                    <a:lstStyle/>
                    <a:p>
                      <a:pPr algn="l" fontAlgn="b"/>
                      <a:r>
                        <a:rPr lang="en-US" sz="2200" b="0" i="0" u="none" strike="noStrike" dirty="0">
                          <a:latin typeface="Verdana"/>
                        </a:rPr>
                        <a:t>Alcohol taxes over total taxes</a:t>
                      </a:r>
                    </a:p>
                  </a:txBody>
                  <a:tcPr marL="12700" marR="12700" marT="12700" marB="0" anchor="b">
                    <a:lnL>
                      <a:noFill/>
                    </a:lnL>
                    <a:lnR>
                      <a:noFill/>
                    </a:lnR>
                    <a:lnT>
                      <a:noFill/>
                    </a:lnT>
                    <a:lnB>
                      <a:noFill/>
                    </a:lnB>
                  </a:tcPr>
                </a:tc>
              </a:tr>
              <a:tr h="538773">
                <a:tc>
                  <a:txBody>
                    <a:bodyPr/>
                    <a:lstStyle/>
                    <a:p>
                      <a:pPr algn="r" fontAlgn="b"/>
                      <a:r>
                        <a:rPr lang="en-US" sz="2200" b="0" i="0" u="none" strike="noStrike" dirty="0">
                          <a:latin typeface="Verdana"/>
                        </a:rPr>
                        <a:t>1863</a:t>
                      </a:r>
                    </a:p>
                  </a:txBody>
                  <a:tcPr marL="12700" marR="12700" marT="12700" marB="0" anchor="b">
                    <a:lnL>
                      <a:noFill/>
                    </a:lnL>
                    <a:lnR>
                      <a:noFill/>
                    </a:lnR>
                    <a:lnT>
                      <a:noFill/>
                    </a:lnT>
                    <a:lnB>
                      <a:noFill/>
                    </a:lnB>
                  </a:tcPr>
                </a:tc>
                <a:tc>
                  <a:txBody>
                    <a:bodyPr/>
                    <a:lstStyle/>
                    <a:p>
                      <a:pPr algn="r" fontAlgn="b"/>
                      <a:r>
                        <a:rPr lang="en-US" sz="2200" b="0" i="0" u="none" strike="noStrike" dirty="0">
                          <a:latin typeface="Verdana"/>
                        </a:rPr>
                        <a:t>$6 </a:t>
                      </a:r>
                    </a:p>
                  </a:txBody>
                  <a:tcPr marL="12700" marR="12700" marT="12700" marB="0" anchor="b">
                    <a:lnL>
                      <a:noFill/>
                    </a:lnL>
                    <a:lnR>
                      <a:noFill/>
                    </a:lnR>
                    <a:lnT>
                      <a:noFill/>
                    </a:lnT>
                    <a:lnB>
                      <a:noFill/>
                    </a:lnB>
                  </a:tcPr>
                </a:tc>
                <a:tc>
                  <a:txBody>
                    <a:bodyPr/>
                    <a:lstStyle/>
                    <a:p>
                      <a:pPr algn="r" fontAlgn="b"/>
                      <a:r>
                        <a:rPr lang="en-US" sz="2200" b="0" i="0" u="none" strike="noStrike" dirty="0">
                          <a:latin typeface="Verdana"/>
                        </a:rPr>
                        <a:t>6.19%</a:t>
                      </a:r>
                    </a:p>
                  </a:txBody>
                  <a:tcPr marL="12700" marR="12700" marT="12700" marB="0" anchor="b">
                    <a:lnL>
                      <a:noFill/>
                    </a:lnL>
                    <a:lnR>
                      <a:noFill/>
                    </a:lnR>
                    <a:lnT>
                      <a:noFill/>
                    </a:lnT>
                    <a:lnB>
                      <a:noFill/>
                    </a:lnB>
                  </a:tcPr>
                </a:tc>
              </a:tr>
              <a:tr h="671213">
                <a:tc>
                  <a:txBody>
                    <a:bodyPr/>
                    <a:lstStyle/>
                    <a:p>
                      <a:pPr algn="r" fontAlgn="b"/>
                      <a:r>
                        <a:rPr lang="en-US" sz="2200" b="0" i="0" u="none" strike="noStrike" dirty="0">
                          <a:latin typeface="Verdana"/>
                        </a:rPr>
                        <a:t>1864</a:t>
                      </a:r>
                    </a:p>
                  </a:txBody>
                  <a:tcPr marL="12700" marR="12700" marT="12700" marB="0" anchor="b">
                    <a:lnL>
                      <a:noFill/>
                    </a:lnL>
                    <a:lnR>
                      <a:noFill/>
                    </a:lnR>
                    <a:lnT>
                      <a:noFill/>
                    </a:lnT>
                    <a:lnB>
                      <a:noFill/>
                    </a:lnB>
                  </a:tcPr>
                </a:tc>
                <a:tc>
                  <a:txBody>
                    <a:bodyPr/>
                    <a:lstStyle/>
                    <a:p>
                      <a:pPr algn="r" fontAlgn="b"/>
                      <a:r>
                        <a:rPr lang="en-US" sz="2200" b="0" i="0" u="none" strike="noStrike" dirty="0">
                          <a:latin typeface="Verdana"/>
                        </a:rPr>
                        <a:t>$33 </a:t>
                      </a:r>
                    </a:p>
                  </a:txBody>
                  <a:tcPr marL="12700" marR="12700" marT="12700" marB="0" anchor="b">
                    <a:lnL>
                      <a:noFill/>
                    </a:lnL>
                    <a:lnR>
                      <a:noFill/>
                    </a:lnR>
                    <a:lnT>
                      <a:noFill/>
                    </a:lnT>
                    <a:lnB>
                      <a:noFill/>
                    </a:lnB>
                  </a:tcPr>
                </a:tc>
                <a:tc>
                  <a:txBody>
                    <a:bodyPr/>
                    <a:lstStyle/>
                    <a:p>
                      <a:pPr algn="r" fontAlgn="b"/>
                      <a:r>
                        <a:rPr lang="en-US" sz="2200" b="0" i="0" u="none" strike="noStrike" dirty="0">
                          <a:latin typeface="Verdana"/>
                        </a:rPr>
                        <a:t>14.97%</a:t>
                      </a:r>
                    </a:p>
                  </a:txBody>
                  <a:tcPr marL="12700" marR="12700" marT="12700" marB="0" anchor="b">
                    <a:lnL>
                      <a:noFill/>
                    </a:lnL>
                    <a:lnR>
                      <a:noFill/>
                    </a:lnR>
                    <a:lnT>
                      <a:noFill/>
                    </a:lnT>
                    <a:lnB>
                      <a:noFill/>
                    </a:lnB>
                  </a:tcPr>
                </a:tc>
              </a:tr>
              <a:tr h="538773">
                <a:tc>
                  <a:txBody>
                    <a:bodyPr/>
                    <a:lstStyle/>
                    <a:p>
                      <a:pPr algn="r" fontAlgn="b"/>
                      <a:r>
                        <a:rPr lang="en-US" sz="2200" b="0" i="0" u="none" strike="noStrike">
                          <a:latin typeface="Verdana"/>
                        </a:rPr>
                        <a:t>1874</a:t>
                      </a:r>
                    </a:p>
                  </a:txBody>
                  <a:tcPr marL="12700" marR="12700" marT="12700" marB="0" anchor="b">
                    <a:lnL>
                      <a:noFill/>
                    </a:lnL>
                    <a:lnR>
                      <a:noFill/>
                    </a:lnR>
                    <a:lnT>
                      <a:noFill/>
                    </a:lnT>
                    <a:lnB>
                      <a:noFill/>
                    </a:lnB>
                  </a:tcPr>
                </a:tc>
                <a:tc>
                  <a:txBody>
                    <a:bodyPr/>
                    <a:lstStyle/>
                    <a:p>
                      <a:pPr algn="r" fontAlgn="b"/>
                      <a:r>
                        <a:rPr lang="en-US" sz="2200" b="0" i="0" u="none" strike="noStrike" dirty="0">
                          <a:latin typeface="Verdana"/>
                        </a:rPr>
                        <a:t>$59 </a:t>
                      </a:r>
                    </a:p>
                  </a:txBody>
                  <a:tcPr marL="12700" marR="12700" marT="12700" marB="0" anchor="b">
                    <a:lnL>
                      <a:noFill/>
                    </a:lnL>
                    <a:lnR>
                      <a:noFill/>
                    </a:lnR>
                    <a:lnT>
                      <a:noFill/>
                    </a:lnT>
                    <a:lnB>
                      <a:noFill/>
                    </a:lnB>
                  </a:tcPr>
                </a:tc>
                <a:tc>
                  <a:txBody>
                    <a:bodyPr/>
                    <a:lstStyle/>
                    <a:p>
                      <a:pPr algn="r" fontAlgn="b"/>
                      <a:r>
                        <a:rPr lang="en-US" sz="2200" b="0" i="0" u="none" strike="noStrike" dirty="0">
                          <a:latin typeface="Verdana"/>
                        </a:rPr>
                        <a:t>22.14%</a:t>
                      </a:r>
                    </a:p>
                  </a:txBody>
                  <a:tcPr marL="12700" marR="12700" marT="12700" marB="0" anchor="b">
                    <a:lnL>
                      <a:noFill/>
                    </a:lnL>
                    <a:lnR>
                      <a:noFill/>
                    </a:lnR>
                    <a:lnT>
                      <a:noFill/>
                    </a:lnT>
                    <a:lnB>
                      <a:noFill/>
                    </a:lnB>
                  </a:tcPr>
                </a:tc>
              </a:tr>
              <a:tr h="538773">
                <a:tc>
                  <a:txBody>
                    <a:bodyPr/>
                    <a:lstStyle/>
                    <a:p>
                      <a:pPr algn="r" fontAlgn="b"/>
                      <a:r>
                        <a:rPr lang="en-US" sz="2200" b="0" i="0" u="none" strike="noStrike">
                          <a:latin typeface="Verdana"/>
                        </a:rPr>
                        <a:t>1884</a:t>
                      </a:r>
                    </a:p>
                  </a:txBody>
                  <a:tcPr marL="12700" marR="12700" marT="12700" marB="0" anchor="b">
                    <a:lnL>
                      <a:noFill/>
                    </a:lnL>
                    <a:lnR>
                      <a:noFill/>
                    </a:lnR>
                    <a:lnT>
                      <a:noFill/>
                    </a:lnT>
                    <a:lnB>
                      <a:noFill/>
                    </a:lnB>
                  </a:tcPr>
                </a:tc>
                <a:tc>
                  <a:txBody>
                    <a:bodyPr/>
                    <a:lstStyle/>
                    <a:p>
                      <a:pPr algn="r" fontAlgn="b"/>
                      <a:r>
                        <a:rPr lang="en-US" sz="2200" b="0" i="0" u="none" strike="noStrike" dirty="0">
                          <a:latin typeface="Verdana"/>
                        </a:rPr>
                        <a:t>$95 </a:t>
                      </a:r>
                    </a:p>
                  </a:txBody>
                  <a:tcPr marL="12700" marR="12700" marT="12700" marB="0" anchor="b">
                    <a:lnL>
                      <a:noFill/>
                    </a:lnL>
                    <a:lnR>
                      <a:noFill/>
                    </a:lnR>
                    <a:lnT>
                      <a:noFill/>
                    </a:lnT>
                    <a:lnB>
                      <a:noFill/>
                    </a:lnB>
                  </a:tcPr>
                </a:tc>
                <a:tc>
                  <a:txBody>
                    <a:bodyPr/>
                    <a:lstStyle/>
                    <a:p>
                      <a:pPr algn="r" fontAlgn="b"/>
                      <a:r>
                        <a:rPr lang="en-US" sz="2200" b="0" i="0" u="none" strike="noStrike" dirty="0">
                          <a:latin typeface="Verdana"/>
                        </a:rPr>
                        <a:t>30.00%</a:t>
                      </a:r>
                    </a:p>
                  </a:txBody>
                  <a:tcPr marL="12700" marR="12700" marT="12700" marB="0" anchor="b">
                    <a:lnL>
                      <a:noFill/>
                    </a:lnL>
                    <a:lnR>
                      <a:noFill/>
                    </a:lnR>
                    <a:lnT>
                      <a:noFill/>
                    </a:lnT>
                    <a:lnB>
                      <a:noFill/>
                    </a:lnB>
                  </a:tcPr>
                </a:tc>
              </a:tr>
              <a:tr h="538773">
                <a:tc>
                  <a:txBody>
                    <a:bodyPr/>
                    <a:lstStyle/>
                    <a:p>
                      <a:pPr algn="r" fontAlgn="b"/>
                      <a:r>
                        <a:rPr lang="en-US" sz="2200" b="0" i="0" u="none" strike="noStrike">
                          <a:latin typeface="Verdana"/>
                        </a:rPr>
                        <a:t>1894</a:t>
                      </a:r>
                    </a:p>
                  </a:txBody>
                  <a:tcPr marL="12700" marR="12700" marT="12700" marB="0" anchor="b">
                    <a:lnL>
                      <a:noFill/>
                    </a:lnL>
                    <a:lnR>
                      <a:noFill/>
                    </a:lnR>
                    <a:lnT>
                      <a:noFill/>
                    </a:lnT>
                    <a:lnB>
                      <a:noFill/>
                    </a:lnB>
                  </a:tcPr>
                </a:tc>
                <a:tc>
                  <a:txBody>
                    <a:bodyPr/>
                    <a:lstStyle/>
                    <a:p>
                      <a:pPr algn="r" fontAlgn="b"/>
                      <a:r>
                        <a:rPr lang="en-US" sz="2200" b="0" i="0" u="none" strike="noStrike" dirty="0">
                          <a:latin typeface="Verdana"/>
                        </a:rPr>
                        <a:t>$117 </a:t>
                      </a:r>
                    </a:p>
                  </a:txBody>
                  <a:tcPr marL="12700" marR="12700" marT="12700" marB="0" anchor="b">
                    <a:lnL>
                      <a:noFill/>
                    </a:lnL>
                    <a:lnR>
                      <a:noFill/>
                    </a:lnR>
                    <a:lnT>
                      <a:noFill/>
                    </a:lnT>
                    <a:lnB>
                      <a:noFill/>
                    </a:lnB>
                  </a:tcPr>
                </a:tc>
                <a:tc>
                  <a:txBody>
                    <a:bodyPr/>
                    <a:lstStyle/>
                    <a:p>
                      <a:pPr algn="r" fontAlgn="b"/>
                      <a:r>
                        <a:rPr lang="en-US" sz="2200" b="0" i="0" u="none" strike="noStrike" dirty="0">
                          <a:latin typeface="Verdana"/>
                        </a:rPr>
                        <a:t>41.82%</a:t>
                      </a:r>
                    </a:p>
                  </a:txBody>
                  <a:tcPr marL="12700" marR="12700" marT="12700" marB="0" anchor="b">
                    <a:lnL>
                      <a:noFill/>
                    </a:lnL>
                    <a:lnR>
                      <a:noFill/>
                    </a:lnR>
                    <a:lnT>
                      <a:noFill/>
                    </a:lnT>
                    <a:lnB>
                      <a:noFill/>
                    </a:lnB>
                  </a:tcPr>
                </a:tc>
              </a:tr>
              <a:tr h="538773">
                <a:tc>
                  <a:txBody>
                    <a:bodyPr/>
                    <a:lstStyle/>
                    <a:p>
                      <a:pPr algn="r" fontAlgn="b"/>
                      <a:r>
                        <a:rPr lang="en-US" sz="2200" b="0" i="0" u="none" strike="noStrike" dirty="0">
                          <a:latin typeface="Verdana"/>
                        </a:rPr>
                        <a:t>1904</a:t>
                      </a:r>
                    </a:p>
                  </a:txBody>
                  <a:tcPr marL="12700" marR="12700" marT="12700" marB="0" anchor="b">
                    <a:lnL>
                      <a:noFill/>
                    </a:lnL>
                    <a:lnR>
                      <a:noFill/>
                    </a:lnR>
                    <a:lnT>
                      <a:noFill/>
                    </a:lnT>
                    <a:lnB>
                      <a:noFill/>
                    </a:lnB>
                  </a:tcPr>
                </a:tc>
                <a:tc>
                  <a:txBody>
                    <a:bodyPr/>
                    <a:lstStyle/>
                    <a:p>
                      <a:pPr algn="r" fontAlgn="b"/>
                      <a:r>
                        <a:rPr lang="en-US" sz="2200" b="0" i="0" u="none" strike="noStrike">
                          <a:latin typeface="Verdana"/>
                        </a:rPr>
                        <a:t>$185 </a:t>
                      </a:r>
                    </a:p>
                  </a:txBody>
                  <a:tcPr marL="12700" marR="12700" marT="12700" marB="0" anchor="b">
                    <a:lnL>
                      <a:noFill/>
                    </a:lnL>
                    <a:lnR>
                      <a:noFill/>
                    </a:lnR>
                    <a:lnT>
                      <a:noFill/>
                    </a:lnT>
                    <a:lnB>
                      <a:noFill/>
                    </a:lnB>
                  </a:tcPr>
                </a:tc>
                <a:tc>
                  <a:txBody>
                    <a:bodyPr/>
                    <a:lstStyle/>
                    <a:p>
                      <a:pPr algn="r" fontAlgn="b"/>
                      <a:r>
                        <a:rPr lang="en-US" sz="2200" b="0" i="0" u="none" strike="noStrike" dirty="0">
                          <a:latin typeface="Verdana"/>
                        </a:rPr>
                        <a:t>37.41%</a:t>
                      </a:r>
                    </a:p>
                  </a:txBody>
                  <a:tcPr marL="12700" marR="12700" marT="12700" marB="0" anchor="b">
                    <a:lnL>
                      <a:noFill/>
                    </a:lnL>
                    <a:lnR>
                      <a:noFill/>
                    </a:lnR>
                    <a:lnT>
                      <a:noFill/>
                    </a:lnT>
                    <a:lnB>
                      <a:noFill/>
                    </a:lnB>
                  </a:tcPr>
                </a:tc>
              </a:tr>
              <a:tr h="538773">
                <a:tc>
                  <a:txBody>
                    <a:bodyPr/>
                    <a:lstStyle/>
                    <a:p>
                      <a:pPr algn="r" fontAlgn="b"/>
                      <a:r>
                        <a:rPr lang="en-US" sz="2200" b="0" i="0" u="none" strike="noStrike">
                          <a:latin typeface="Verdana"/>
                        </a:rPr>
                        <a:t>1914</a:t>
                      </a:r>
                    </a:p>
                  </a:txBody>
                  <a:tcPr marL="12700" marR="12700" marT="12700" marB="0" anchor="b">
                    <a:lnL>
                      <a:noFill/>
                    </a:lnL>
                    <a:lnR>
                      <a:noFill/>
                    </a:lnR>
                    <a:lnT>
                      <a:noFill/>
                    </a:lnT>
                    <a:lnB>
                      <a:noFill/>
                    </a:lnB>
                  </a:tcPr>
                </a:tc>
                <a:tc>
                  <a:txBody>
                    <a:bodyPr/>
                    <a:lstStyle/>
                    <a:p>
                      <a:pPr algn="r" fontAlgn="b"/>
                      <a:r>
                        <a:rPr lang="en-US" sz="2200" b="0" i="0" u="none" strike="noStrike">
                          <a:latin typeface="Verdana"/>
                        </a:rPr>
                        <a:t>$226 </a:t>
                      </a:r>
                    </a:p>
                  </a:txBody>
                  <a:tcPr marL="12700" marR="12700" marT="12700" marB="0" anchor="b">
                    <a:lnL>
                      <a:noFill/>
                    </a:lnL>
                    <a:lnR>
                      <a:noFill/>
                    </a:lnR>
                    <a:lnT>
                      <a:noFill/>
                    </a:lnT>
                    <a:lnB>
                      <a:noFill/>
                    </a:lnB>
                  </a:tcPr>
                </a:tc>
                <a:tc>
                  <a:txBody>
                    <a:bodyPr/>
                    <a:lstStyle/>
                    <a:p>
                      <a:pPr algn="r" fontAlgn="b"/>
                      <a:r>
                        <a:rPr lang="en-US" sz="2200" b="0" i="0" u="none" strike="noStrike" dirty="0">
                          <a:latin typeface="Verdana"/>
                        </a:rPr>
                        <a:t>33.64%</a:t>
                      </a:r>
                    </a:p>
                  </a:txBody>
                  <a:tcPr marL="12700" marR="12700" marT="12700" marB="0" anchor="b">
                    <a:lnL>
                      <a:noFill/>
                    </a:lnL>
                    <a:lnR>
                      <a:noFill/>
                    </a:lnR>
                    <a:lnT>
                      <a:noFill/>
                    </a:lnT>
                    <a:lnB>
                      <a:noFill/>
                    </a:lnB>
                  </a:tcPr>
                </a:tc>
              </a:tr>
              <a:tr h="538773">
                <a:tc>
                  <a:txBody>
                    <a:bodyPr/>
                    <a:lstStyle/>
                    <a:p>
                      <a:pPr algn="r" fontAlgn="b"/>
                      <a:r>
                        <a:rPr lang="en-US" sz="2200" b="0" i="0" u="none" strike="noStrike" dirty="0">
                          <a:latin typeface="Verdana"/>
                        </a:rPr>
                        <a:t>1924</a:t>
                      </a:r>
                    </a:p>
                  </a:txBody>
                  <a:tcPr marL="12700" marR="12700" marT="12700" marB="0" anchor="b">
                    <a:lnL>
                      <a:noFill/>
                    </a:lnL>
                    <a:lnR>
                      <a:noFill/>
                    </a:lnR>
                    <a:lnT>
                      <a:noFill/>
                    </a:lnT>
                    <a:lnB>
                      <a:noFill/>
                    </a:lnB>
                  </a:tcPr>
                </a:tc>
                <a:tc>
                  <a:txBody>
                    <a:bodyPr/>
                    <a:lstStyle/>
                    <a:p>
                      <a:pPr algn="r" fontAlgn="b"/>
                      <a:r>
                        <a:rPr lang="en-US" sz="2200" b="0" i="0" u="none" strike="noStrike">
                          <a:latin typeface="Verdana"/>
                        </a:rPr>
                        <a:t>$28 </a:t>
                      </a:r>
                    </a:p>
                  </a:txBody>
                  <a:tcPr marL="12700" marR="12700" marT="12700" marB="0" anchor="b">
                    <a:lnL>
                      <a:noFill/>
                    </a:lnL>
                    <a:lnR>
                      <a:noFill/>
                    </a:lnR>
                    <a:lnT>
                      <a:noFill/>
                    </a:lnT>
                    <a:lnB>
                      <a:noFill/>
                    </a:lnB>
                  </a:tcPr>
                </a:tc>
                <a:tc>
                  <a:txBody>
                    <a:bodyPr/>
                    <a:lstStyle/>
                    <a:p>
                      <a:pPr algn="r" fontAlgn="b"/>
                      <a:r>
                        <a:rPr lang="en-US" sz="2200" b="0" i="0" u="none" strike="noStrike" dirty="0">
                          <a:latin typeface="Verdana"/>
                        </a:rPr>
                        <a:t>0.83%</a:t>
                      </a:r>
                    </a:p>
                  </a:txBody>
                  <a:tcPr marL="12700" marR="12700" marT="12700" marB="0" anchor="b">
                    <a:lnL>
                      <a:noFill/>
                    </a:lnL>
                    <a:lnR>
                      <a:noFill/>
                    </a:lnR>
                    <a:lnT>
                      <a:noFill/>
                    </a:lnT>
                    <a:lnB>
                      <a:noFill/>
                    </a:lnB>
                  </a:tcPr>
                </a:tc>
              </a:tr>
              <a:tr h="538773">
                <a:tc>
                  <a:txBody>
                    <a:bodyPr/>
                    <a:lstStyle/>
                    <a:p>
                      <a:pPr algn="r" fontAlgn="b"/>
                      <a:r>
                        <a:rPr lang="en-US" sz="2200" b="0" i="0" u="none" strike="noStrike" dirty="0">
                          <a:latin typeface="Verdana"/>
                        </a:rPr>
                        <a:t>1934</a:t>
                      </a:r>
                    </a:p>
                  </a:txBody>
                  <a:tcPr marL="12700" marR="12700" marT="12700" marB="0" anchor="b">
                    <a:lnL>
                      <a:noFill/>
                    </a:lnL>
                    <a:lnR>
                      <a:noFill/>
                    </a:lnR>
                    <a:lnT>
                      <a:noFill/>
                    </a:lnT>
                    <a:lnB>
                      <a:noFill/>
                    </a:lnB>
                  </a:tcPr>
                </a:tc>
                <a:tc>
                  <a:txBody>
                    <a:bodyPr/>
                    <a:lstStyle/>
                    <a:p>
                      <a:pPr algn="r" fontAlgn="b"/>
                      <a:r>
                        <a:rPr lang="en-US" sz="2200" b="0" i="0" u="none" strike="noStrike">
                          <a:latin typeface="Verdana"/>
                        </a:rPr>
                        <a:t>$259 </a:t>
                      </a:r>
                    </a:p>
                  </a:txBody>
                  <a:tcPr marL="12700" marR="12700" marT="12700" marB="0" anchor="b">
                    <a:lnL>
                      <a:noFill/>
                    </a:lnL>
                    <a:lnR>
                      <a:noFill/>
                    </a:lnR>
                    <a:lnT>
                      <a:noFill/>
                    </a:lnT>
                    <a:lnB>
                      <a:noFill/>
                    </a:lnB>
                  </a:tcPr>
                </a:tc>
                <a:tc>
                  <a:txBody>
                    <a:bodyPr/>
                    <a:lstStyle/>
                    <a:p>
                      <a:pPr algn="r" fontAlgn="b"/>
                      <a:r>
                        <a:rPr lang="en-US" sz="2200" b="0" i="0" u="none" strike="noStrike" dirty="0">
                          <a:latin typeface="Verdana"/>
                        </a:rPr>
                        <a:t>8.67%</a:t>
                      </a:r>
                    </a:p>
                  </a:txBody>
                  <a:tcPr marL="12700" marR="12700" marT="12700" marB="0" anchor="b">
                    <a:lnL>
                      <a:noFill/>
                    </a:lnL>
                    <a:lnR>
                      <a:noFill/>
                    </a:lnR>
                    <a:lnT>
                      <a:noFill/>
                    </a:lnT>
                    <a:lnB>
                      <a:noFill/>
                    </a:lnB>
                  </a:tcPr>
                </a:tc>
              </a:tr>
              <a:tr h="538773">
                <a:tc>
                  <a:txBody>
                    <a:bodyPr/>
                    <a:lstStyle/>
                    <a:p>
                      <a:pPr algn="r" fontAlgn="b"/>
                      <a:r>
                        <a:rPr lang="en-US" sz="2200" b="0" i="0" u="none" strike="noStrike" dirty="0">
                          <a:latin typeface="Verdana"/>
                        </a:rPr>
                        <a:t>1944</a:t>
                      </a:r>
                    </a:p>
                  </a:txBody>
                  <a:tcPr marL="12700" marR="12700" marT="12700" marB="0" anchor="b">
                    <a:lnL>
                      <a:noFill/>
                    </a:lnL>
                    <a:lnR>
                      <a:noFill/>
                    </a:lnR>
                    <a:lnT>
                      <a:noFill/>
                    </a:lnT>
                    <a:lnB>
                      <a:noFill/>
                    </a:lnB>
                  </a:tcPr>
                </a:tc>
                <a:tc>
                  <a:txBody>
                    <a:bodyPr/>
                    <a:lstStyle/>
                    <a:p>
                      <a:pPr algn="r" fontAlgn="b"/>
                      <a:r>
                        <a:rPr lang="en-US" sz="2200" b="0" i="0" u="none" strike="noStrike" dirty="0">
                          <a:latin typeface="Verdana"/>
                        </a:rPr>
                        <a:t>$1,619 </a:t>
                      </a:r>
                    </a:p>
                  </a:txBody>
                  <a:tcPr marL="12700" marR="12700" marT="12700" marB="0" anchor="b">
                    <a:lnL>
                      <a:noFill/>
                    </a:lnL>
                    <a:lnR>
                      <a:noFill/>
                    </a:lnR>
                    <a:lnT>
                      <a:noFill/>
                    </a:lnT>
                    <a:lnB>
                      <a:noFill/>
                    </a:lnB>
                  </a:tcPr>
                </a:tc>
                <a:tc>
                  <a:txBody>
                    <a:bodyPr/>
                    <a:lstStyle/>
                    <a:p>
                      <a:pPr algn="r" fontAlgn="b"/>
                      <a:r>
                        <a:rPr lang="en-US" sz="2200" b="0" i="0" u="none" strike="noStrike" dirty="0">
                          <a:latin typeface="Verdana"/>
                        </a:rPr>
                        <a:t>3.99%</a:t>
                      </a:r>
                    </a:p>
                  </a:txBody>
                  <a:tcPr marL="12700" marR="12700" marT="12700" marB="0" anchor="b">
                    <a:lnL>
                      <a:noFill/>
                    </a:lnL>
                    <a:lnR>
                      <a:noFill/>
                    </a:lnR>
                    <a:lnT>
                      <a:noFill/>
                    </a:lnT>
                    <a:lnB>
                      <a:noFill/>
                    </a:lnB>
                  </a:tcPr>
                </a:tc>
              </a:tr>
            </a:tbl>
          </a:graphicData>
        </a:graphic>
      </p:graphicFrame>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0" y="0"/>
            <a:ext cx="9162256" cy="6477000"/>
          </a:xfrm>
          <a:prstGeom prst="rect">
            <a:avLst/>
          </a:prstGeom>
        </p:spPr>
      </p:pic>
      <p:graphicFrame>
        <p:nvGraphicFramePr>
          <p:cNvPr id="243714" name="Object 2"/>
          <p:cNvGraphicFramePr>
            <a:graphicFrameLocks noChangeAspect="1"/>
          </p:cNvGraphicFramePr>
          <p:nvPr/>
        </p:nvGraphicFramePr>
        <p:xfrm>
          <a:off x="3962400" y="609600"/>
          <a:ext cx="8778240" cy="1219200"/>
        </p:xfrm>
        <a:graphic>
          <a:graphicData uri="http://schemas.openxmlformats.org/presentationml/2006/ole">
            <p:oleObj spid="_x0000_s455682" name="Document" r:id="rId4" imgW="5486400" imgH="355600" progId="Word.Document.12">
              <p:link updateAutomatic="1"/>
            </p:oleObj>
          </a:graphicData>
        </a:graphic>
      </p:graphicFrame>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smtClean="0"/>
              <a:t>Recent </a:t>
            </a:r>
            <a:r>
              <a:rPr lang="en-US" dirty="0" smtClean="0"/>
              <a:t>Federal liquor tax rate per </a:t>
            </a:r>
            <a:r>
              <a:rPr lang="en-US" b="1" dirty="0" smtClean="0"/>
              <a:t>proof gallon</a:t>
            </a:r>
            <a:endParaRPr lang="en-US" b="1" dirty="0"/>
          </a:p>
        </p:txBody>
      </p:sp>
      <p:graphicFrame>
        <p:nvGraphicFramePr>
          <p:cNvPr id="4" name="Table 3"/>
          <p:cNvGraphicFramePr>
            <a:graphicFrameLocks noGrp="1"/>
          </p:cNvGraphicFramePr>
          <p:nvPr/>
        </p:nvGraphicFramePr>
        <p:xfrm>
          <a:off x="457200" y="2209799"/>
          <a:ext cx="8229601" cy="1828800"/>
        </p:xfrm>
        <a:graphic>
          <a:graphicData uri="http://schemas.openxmlformats.org/drawingml/2006/table">
            <a:tbl>
              <a:tblPr/>
              <a:tblGrid>
                <a:gridCol w="943221"/>
                <a:gridCol w="1131865"/>
                <a:gridCol w="943221"/>
                <a:gridCol w="943221"/>
                <a:gridCol w="943221"/>
                <a:gridCol w="1108284"/>
                <a:gridCol w="1108284"/>
                <a:gridCol w="1108284"/>
              </a:tblGrid>
              <a:tr h="914400">
                <a:tc>
                  <a:txBody>
                    <a:bodyPr/>
                    <a:lstStyle/>
                    <a:p>
                      <a:pPr algn="r" fontAlgn="b"/>
                      <a:r>
                        <a:rPr lang="en-US" sz="2200" b="0" i="0" u="none" strike="noStrike">
                          <a:latin typeface="Verdana"/>
                        </a:rPr>
                        <a:t>1934</a:t>
                      </a:r>
                    </a:p>
                  </a:txBody>
                  <a:tcPr marL="12700" marR="12700" marT="12700"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n-US" sz="2200" b="0" i="0" u="none" strike="noStrike">
                          <a:latin typeface="Verdana"/>
                        </a:rPr>
                        <a:t>1938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n-US" sz="2200" b="0" i="0" u="none" strike="noStrike">
                          <a:latin typeface="Verdana"/>
                        </a:rPr>
                        <a:t>1940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n-US" sz="2200" b="0" i="0" u="none" strike="noStrike" dirty="0">
                          <a:latin typeface="Verdana"/>
                        </a:rPr>
                        <a:t>1942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n-US" sz="2200" b="0" i="0" u="none" strike="noStrike" dirty="0">
                          <a:latin typeface="Verdana"/>
                        </a:rPr>
                        <a:t>1944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n-US" sz="2200" b="0" i="0" u="none" strike="noStrike" dirty="0">
                          <a:latin typeface="Verdana"/>
                        </a:rPr>
                        <a:t>1951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n-US" sz="2200" b="0" i="0" u="none" strike="noStrike">
                          <a:latin typeface="Verdana"/>
                        </a:rPr>
                        <a:t>1985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n-US" sz="2200" b="0" i="0" u="none" strike="noStrike">
                          <a:latin typeface="Verdana"/>
                        </a:rPr>
                        <a:t>1991</a:t>
                      </a:r>
                    </a:p>
                  </a:txBody>
                  <a:tcPr marL="12700" marR="12700" marT="12700"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r>
              <a:tr h="914400">
                <a:tc>
                  <a:txBody>
                    <a:bodyPr/>
                    <a:lstStyle/>
                    <a:p>
                      <a:pPr algn="r" fontAlgn="b"/>
                      <a:r>
                        <a:rPr lang="en-US" sz="2200" b="0" i="0" u="none" strike="noStrike">
                          <a:latin typeface="Verdana"/>
                        </a:rPr>
                        <a:t>$2.00 </a:t>
                      </a:r>
                    </a:p>
                  </a:txBody>
                  <a:tcPr marL="12700" marR="12700" marT="1270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en-US" sz="2200" b="0" i="0" u="none" strike="noStrike">
                          <a:latin typeface="Verdana"/>
                        </a:rPr>
                        <a:t>$2.25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en-US" sz="2200" b="0" i="0" u="none" strike="noStrike">
                          <a:latin typeface="Verdana"/>
                        </a:rPr>
                        <a:t>$3.00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en-US" sz="2200" b="0" i="0" u="none" strike="noStrike">
                          <a:latin typeface="Verdana"/>
                        </a:rPr>
                        <a:t>$6.00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en-US" sz="2200" b="0" i="0" u="none" strike="noStrike">
                          <a:latin typeface="Verdana"/>
                        </a:rPr>
                        <a:t>$9.00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en-US" sz="2200" b="0" i="0" u="none" strike="noStrike" dirty="0">
                          <a:latin typeface="Verdana"/>
                        </a:rPr>
                        <a:t>$10.50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en-US" sz="2200" b="0" i="0" u="none" strike="noStrike">
                          <a:latin typeface="Verdana"/>
                        </a:rPr>
                        <a:t>$12.50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en-US" sz="2200" b="0" i="0" u="none" strike="noStrike" dirty="0">
                          <a:latin typeface="Verdana"/>
                        </a:rPr>
                        <a:t>$13.50 </a:t>
                      </a: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r>
            </a:tbl>
          </a:graphicData>
        </a:graphic>
      </p:graphicFrame>
      <p:sp>
        <p:nvSpPr>
          <p:cNvPr id="5" name="Footer Placeholder 4"/>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819150" y="1263650"/>
            <a:ext cx="7505700" cy="4330700"/>
          </a:xfrm>
          <a:prstGeom prst="rect">
            <a:avLst/>
          </a:prstGeom>
        </p:spPr>
      </p:pic>
      <p:sp>
        <p:nvSpPr>
          <p:cNvPr id="3" name="Title 2"/>
          <p:cNvSpPr>
            <a:spLocks noGrp="1"/>
          </p:cNvSpPr>
          <p:nvPr>
            <p:ph type="title"/>
          </p:nvPr>
        </p:nvSpPr>
        <p:spPr/>
        <p:txBody>
          <a:bodyPr>
            <a:normAutofit fontScale="90000"/>
          </a:bodyPr>
          <a:lstStyle/>
          <a:p>
            <a:r>
              <a:rPr lang="en-US" dirty="0" smtClean="0"/>
              <a:t>Alcohol taxes – Rate</a:t>
            </a:r>
            <a:br>
              <a:rPr lang="en-US" dirty="0" smtClean="0"/>
            </a:br>
            <a:r>
              <a:rPr lang="en-US" dirty="0" err="1" smtClean="0"/>
              <a:t>Unindexed</a:t>
            </a:r>
            <a:endParaRPr lang="en-US" dirty="0"/>
          </a:p>
        </p:txBody>
      </p:sp>
      <p:sp>
        <p:nvSpPr>
          <p:cNvPr id="4" name="Footer Placeholder 3"/>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990600" y="1676400"/>
            <a:ext cx="7467600" cy="4495800"/>
          </a:xfrm>
          <a:prstGeom prst="rect">
            <a:avLst/>
          </a:prstGeom>
        </p:spPr>
      </p:pic>
      <p:sp>
        <p:nvSpPr>
          <p:cNvPr id="6" name="Title 5"/>
          <p:cNvSpPr>
            <a:spLocks noGrp="1"/>
          </p:cNvSpPr>
          <p:nvPr>
            <p:ph type="title"/>
          </p:nvPr>
        </p:nvSpPr>
        <p:spPr/>
        <p:txBody>
          <a:bodyPr/>
          <a:lstStyle/>
          <a:p>
            <a:r>
              <a:rPr lang="en-US" dirty="0" smtClean="0"/>
              <a:t>From too much to not enough?</a:t>
            </a:r>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990600" y="838200"/>
            <a:ext cx="7391400" cy="5181600"/>
          </a:xfrm>
          <a:prstGeom prst="rect">
            <a:avLst/>
          </a:prstGeom>
        </p:spPr>
      </p:pic>
      <p:sp>
        <p:nvSpPr>
          <p:cNvPr id="3" name="Footer Placeholder 2"/>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736600" y="1104900"/>
            <a:ext cx="7670800" cy="4686300"/>
          </a:xfrm>
          <a:prstGeom prst="rect">
            <a:avLst/>
          </a:prstGeom>
        </p:spPr>
      </p:pic>
      <p:sp>
        <p:nvSpPr>
          <p:cNvPr id="4" name="Footer Placeholder 3"/>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2017 Federal Tax Cut</a:t>
            </a:r>
            <a:endParaRPr lang="en-US" dirty="0"/>
          </a:p>
        </p:txBody>
      </p:sp>
      <p:sp>
        <p:nvSpPr>
          <p:cNvPr id="3" name="Footer Placeholder 2"/>
          <p:cNvSpPr>
            <a:spLocks noGrp="1"/>
          </p:cNvSpPr>
          <p:nvPr>
            <p:ph type="ftr" sz="quarter" idx="11"/>
          </p:nvPr>
        </p:nvSpPr>
        <p:spPr/>
        <p:txBody>
          <a:bodyPr/>
          <a:lstStyle/>
          <a:p>
            <a:r>
              <a:rPr lang="en-US" smtClean="0"/>
              <a:t>Pat Oglesby www.newrevenue.org  </a:t>
            </a:r>
            <a:endParaRPr lang="en-US"/>
          </a:p>
        </p:txBody>
      </p:sp>
      <p:sp>
        <p:nvSpPr>
          <p:cNvPr id="4" name="Rectangle 3"/>
          <p:cNvSpPr/>
          <p:nvPr/>
        </p:nvSpPr>
        <p:spPr>
          <a:xfrm>
            <a:off x="1371600" y="1676400"/>
            <a:ext cx="6629400" cy="4031873"/>
          </a:xfrm>
          <a:prstGeom prst="rect">
            <a:avLst/>
          </a:prstGeom>
        </p:spPr>
        <p:txBody>
          <a:bodyPr wrap="square">
            <a:spAutoFit/>
          </a:bodyPr>
          <a:lstStyle/>
          <a:p>
            <a:r>
              <a:rPr lang="en-US" sz="3200" dirty="0" smtClean="0"/>
              <a:t>The </a:t>
            </a:r>
            <a:r>
              <a:rPr lang="en-US" sz="3200" b="1" dirty="0" smtClean="0"/>
              <a:t>TCJA cuts taxes for most alcohol producers by reducing the excise tax from $7.00 to $3.50 on the first 60,000 barrels of beer produced by a seller, from $13.50 to $2.70 on the first 100,000 proof gallons of distilled spirits, and from $0.17 to $0.07 on the first 30,000 gallons of most wine.</a:t>
            </a:r>
            <a:endParaRPr lang="en-US" sz="3200" dirty="0"/>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Federal taxes</a:t>
            </a:r>
            <a:r>
              <a:rPr lang="en-US" dirty="0" smtClean="0"/>
              <a:t> </a:t>
            </a:r>
            <a:r>
              <a:rPr lang="en-US" b="1" dirty="0" smtClean="0"/>
              <a:t>pre-</a:t>
            </a:r>
            <a:r>
              <a:rPr lang="en-US" b="1" dirty="0" smtClean="0"/>
              <a:t>phase out</a:t>
            </a:r>
            <a:endParaRPr lang="en-US" dirty="0"/>
          </a:p>
        </p:txBody>
      </p:sp>
      <p:sp>
        <p:nvSpPr>
          <p:cNvPr id="3" name="Rectangle 2"/>
          <p:cNvSpPr/>
          <p:nvPr/>
        </p:nvSpPr>
        <p:spPr>
          <a:xfrm>
            <a:off x="1066800" y="1417638"/>
            <a:ext cx="6781800" cy="5724645"/>
          </a:xfrm>
          <a:prstGeom prst="rect">
            <a:avLst/>
          </a:prstGeom>
        </p:spPr>
        <p:txBody>
          <a:bodyPr wrap="square">
            <a:spAutoFit/>
          </a:bodyPr>
          <a:lstStyle/>
          <a:p>
            <a:pPr>
              <a:buFont typeface="Arial"/>
              <a:buChar char="•"/>
            </a:pPr>
            <a:r>
              <a:rPr lang="en-US" sz="3600" dirty="0" smtClean="0"/>
              <a:t>Liquor: </a:t>
            </a:r>
            <a:r>
              <a:rPr lang="en-US" sz="3600" b="1" dirty="0" smtClean="0"/>
              <a:t>Potency</a:t>
            </a:r>
            <a:r>
              <a:rPr lang="en-US" sz="3600" dirty="0" smtClean="0"/>
              <a:t>: $13.50 per proof gallon ($6.25 per gal. of alcohol)</a:t>
            </a:r>
          </a:p>
          <a:p>
            <a:pPr>
              <a:buFont typeface="Arial"/>
              <a:buChar char="•"/>
            </a:pPr>
            <a:r>
              <a:rPr lang="en-US" sz="3600" dirty="0" smtClean="0"/>
              <a:t>Beer: </a:t>
            </a:r>
            <a:r>
              <a:rPr lang="en-US" sz="3600" b="1" dirty="0" smtClean="0"/>
              <a:t>Volume</a:t>
            </a:r>
            <a:r>
              <a:rPr lang="en-US" sz="3600" dirty="0" smtClean="0"/>
              <a:t>: $18/barrel no matter the alcohol </a:t>
            </a:r>
            <a:r>
              <a:rPr lang="en-US" sz="3600" dirty="0" smtClean="0"/>
              <a:t>content</a:t>
            </a:r>
          </a:p>
          <a:p>
            <a:pPr>
              <a:buFont typeface="Arial"/>
              <a:buChar char="•"/>
            </a:pPr>
            <a:r>
              <a:rPr lang="en-US" sz="3600" dirty="0" smtClean="0"/>
              <a:t>Wine per gallon: </a:t>
            </a:r>
          </a:p>
          <a:p>
            <a:r>
              <a:rPr lang="en-US" sz="3600" dirty="0" smtClean="0"/>
              <a:t>16% alcohol and under:  $1.07</a:t>
            </a:r>
          </a:p>
          <a:p>
            <a:r>
              <a:rPr lang="en-US" sz="3600" dirty="0" smtClean="0"/>
              <a:t>16% - 21%:  $1.57</a:t>
            </a:r>
          </a:p>
          <a:p>
            <a:r>
              <a:rPr lang="en-US" sz="3600" dirty="0" smtClean="0"/>
              <a:t> Over 21% -24%:  $3.15</a:t>
            </a:r>
          </a:p>
          <a:p>
            <a:pPr>
              <a:buFont typeface="Arial"/>
              <a:buChar char="•"/>
            </a:pPr>
            <a:endParaRPr lang="en-US" sz="3600" dirty="0" smtClean="0"/>
          </a:p>
          <a:p>
            <a:r>
              <a:rPr lang="en-US" sz="2400" dirty="0" smtClean="0"/>
              <a:t> </a:t>
            </a:r>
          </a:p>
          <a:p>
            <a:r>
              <a:rPr lang="en-US" dirty="0" smtClean="0"/>
              <a:t> </a:t>
            </a:r>
            <a:endParaRPr lang="en-US" dirty="0"/>
          </a:p>
        </p:txBody>
      </p:sp>
      <p:sp>
        <p:nvSpPr>
          <p:cNvPr id="4" name="Footer Placeholder 3"/>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Wine taxes per gallon after phase-out</a:t>
            </a:r>
            <a:endParaRPr lang="en-US" dirty="0"/>
          </a:p>
        </p:txBody>
      </p:sp>
      <p:sp>
        <p:nvSpPr>
          <p:cNvPr id="3" name="Content Placeholder 2"/>
          <p:cNvSpPr>
            <a:spLocks noGrp="1"/>
          </p:cNvSpPr>
          <p:nvPr>
            <p:ph idx="1"/>
          </p:nvPr>
        </p:nvSpPr>
        <p:spPr>
          <a:xfrm>
            <a:off x="990600" y="1600200"/>
            <a:ext cx="7391400" cy="4525963"/>
          </a:xfrm>
        </p:spPr>
        <p:txBody>
          <a:bodyPr/>
          <a:lstStyle/>
          <a:p>
            <a:r>
              <a:rPr lang="en-US" sz="4400" dirty="0" smtClean="0"/>
              <a:t>16% alcohol and under:  $1.07</a:t>
            </a:r>
          </a:p>
          <a:p>
            <a:r>
              <a:rPr lang="en-US" sz="4400" dirty="0" smtClean="0"/>
              <a:t>16% - 21%:  $1.57</a:t>
            </a:r>
          </a:p>
          <a:p>
            <a:r>
              <a:rPr lang="en-US" sz="4400" dirty="0" smtClean="0"/>
              <a:t> Over 21% -24%:  $3.15</a:t>
            </a:r>
          </a:p>
          <a:p>
            <a:r>
              <a:rPr lang="en-US" dirty="0" smtClean="0">
                <a:hlinkClick r:id="rId2"/>
              </a:rPr>
              <a:t>https://www.ttb.gov/tax_audit/</a:t>
            </a:r>
            <a:r>
              <a:rPr lang="en-US" dirty="0" smtClean="0">
                <a:hlinkClick r:id="rId2"/>
              </a:rPr>
              <a:t>taxrates.shtml</a:t>
            </a:r>
            <a:endParaRPr lang="en-US" dirty="0" smtClean="0"/>
          </a:p>
          <a:p>
            <a:endParaRPr lang="en-US" dirty="0"/>
          </a:p>
        </p:txBody>
      </p:sp>
      <p:sp>
        <p:nvSpPr>
          <p:cNvPr id="5" name="Footer Placeholder 4"/>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697162"/>
          </a:xfrm>
        </p:spPr>
        <p:txBody>
          <a:bodyPr>
            <a:normAutofit/>
          </a:bodyPr>
          <a:lstStyle/>
          <a:p>
            <a:r>
              <a:rPr lang="en-US" dirty="0" smtClean="0"/>
              <a:t>Case study:</a:t>
            </a:r>
            <a:br>
              <a:rPr lang="en-US" dirty="0" smtClean="0"/>
            </a:br>
            <a:r>
              <a:rPr lang="en-US" dirty="0" smtClean="0"/>
              <a:t>Marijuana (Cannabis)</a:t>
            </a:r>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641350" y="770375"/>
            <a:ext cx="8229600" cy="1143000"/>
          </a:xfrm>
        </p:spPr>
        <p:txBody>
          <a:bodyPr>
            <a:normAutofit fontScale="90000"/>
          </a:bodyPr>
          <a:lstStyle/>
          <a:p>
            <a:r>
              <a:rPr lang="en-US" b="1" dirty="0" smtClean="0"/>
              <a:t>General Sales </a:t>
            </a:r>
            <a:r>
              <a:rPr lang="en-US" dirty="0" smtClean="0"/>
              <a:t>Taxes on </a:t>
            </a:r>
            <a:r>
              <a:rPr lang="en-US" b="1" dirty="0" smtClean="0"/>
              <a:t>Medical </a:t>
            </a:r>
            <a:r>
              <a:rPr lang="en-US" dirty="0" smtClean="0"/>
              <a:t>Marijuana – Some states tax it like shoes.</a:t>
            </a:r>
            <a:endParaRPr lang="en-US" dirty="0"/>
          </a:p>
        </p:txBody>
      </p:sp>
      <p:pic>
        <p:nvPicPr>
          <p:cNvPr id="7" name="Picture 6"/>
          <p:cNvPicPr>
            <a:picLocks noChangeAspect="1"/>
          </p:cNvPicPr>
          <p:nvPr/>
        </p:nvPicPr>
        <p:blipFill>
          <a:blip r:embed="rId3"/>
          <a:stretch>
            <a:fillRect/>
          </a:stretch>
        </p:blipFill>
        <p:spPr>
          <a:xfrm>
            <a:off x="5457769" y="2819400"/>
            <a:ext cx="3413181" cy="2047515"/>
          </a:xfrm>
          <a:prstGeom prst="rect">
            <a:avLst/>
          </a:prstGeom>
        </p:spPr>
      </p:pic>
      <p:sp>
        <p:nvSpPr>
          <p:cNvPr id="6" name="Footer Placeholder 5"/>
          <p:cNvSpPr>
            <a:spLocks noGrp="1"/>
          </p:cNvSpPr>
          <p:nvPr>
            <p:ph type="ftr" sz="quarter" idx="11"/>
          </p:nvPr>
        </p:nvSpPr>
        <p:spPr/>
        <p:txBody>
          <a:bodyPr/>
          <a:lstStyle/>
          <a:p>
            <a:r>
              <a:rPr lang="en-US" smtClean="0"/>
              <a:t>Pat Oglesby www.newrevenue.org  </a:t>
            </a:r>
            <a:endParaRPr lang="en-US" dirty="0"/>
          </a:p>
        </p:txBody>
      </p:sp>
      <p:pic>
        <p:nvPicPr>
          <p:cNvPr id="14" name="Picture 13"/>
          <p:cNvPicPr>
            <a:picLocks noChangeAspect="1"/>
          </p:cNvPicPr>
          <p:nvPr/>
        </p:nvPicPr>
        <p:blipFill>
          <a:blip r:embed="rId4"/>
          <a:stretch>
            <a:fillRect/>
          </a:stretch>
        </p:blipFill>
        <p:spPr>
          <a:xfrm>
            <a:off x="1524000" y="3276600"/>
            <a:ext cx="3263462" cy="1905000"/>
          </a:xfrm>
          <a:prstGeom prst="rect">
            <a:avLst/>
          </a:prstGeom>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endParaRPr lang="en-US"/>
          </a:p>
        </p:txBody>
      </p:sp>
      <p:sp>
        <p:nvSpPr>
          <p:cNvPr id="8" name="Text Placeholder 7"/>
          <p:cNvSpPr>
            <a:spLocks noGrp="1"/>
          </p:cNvSpPr>
          <p:nvPr>
            <p:ph type="body" sz="half" idx="2"/>
          </p:nvPr>
        </p:nvSpPr>
        <p:spPr/>
        <p:txBody>
          <a:bodyPr>
            <a:normAutofit fontScale="77500" lnSpcReduction="20000"/>
          </a:bodyPr>
          <a:lstStyle/>
          <a:p>
            <a:r>
              <a:rPr lang="en-US" sz="1800" dirty="0" smtClean="0"/>
              <a:t>Washington taxes at 37%;</a:t>
            </a:r>
            <a:r>
              <a:rPr lang="en-US" sz="1800" dirty="0" smtClean="0"/>
              <a:t> </a:t>
            </a:r>
          </a:p>
          <a:p>
            <a:endParaRPr lang="en-US" sz="1800" dirty="0" smtClean="0"/>
          </a:p>
          <a:p>
            <a:r>
              <a:rPr lang="en-US" sz="1800" dirty="0" smtClean="0"/>
              <a:t>a </a:t>
            </a:r>
            <a:r>
              <a:rPr lang="en-US" sz="1800" dirty="0" smtClean="0"/>
              <a:t>taxes nominally at 21.85%; California will tax at 15% + $9.25 per ounce.</a:t>
            </a:r>
            <a:endParaRPr lang="en-US" sz="1800" dirty="0"/>
          </a:p>
        </p:txBody>
      </p:sp>
      <p:sp>
        <p:nvSpPr>
          <p:cNvPr id="2" name="Footer Placeholder 1"/>
          <p:cNvSpPr>
            <a:spLocks noGrp="1"/>
          </p:cNvSpPr>
          <p:nvPr>
            <p:ph type="ftr" sz="quarter" idx="11"/>
          </p:nvPr>
        </p:nvSpPr>
        <p:spPr/>
        <p:txBody>
          <a:bodyPr/>
          <a:lstStyle/>
          <a:p>
            <a:r>
              <a:rPr lang="en-US" smtClean="0"/>
              <a:t>Pat Oglesby www.newrevenue.org  </a:t>
            </a:r>
            <a:endParaRPr lang="en-US"/>
          </a:p>
        </p:txBody>
      </p:sp>
      <p:pic>
        <p:nvPicPr>
          <p:cNvPr id="3" name="Picture 2"/>
          <p:cNvPicPr>
            <a:picLocks noChangeAspect="1"/>
          </p:cNvPicPr>
          <p:nvPr/>
        </p:nvPicPr>
        <p:blipFill>
          <a:blip r:embed="rId2"/>
          <a:stretch>
            <a:fillRect/>
          </a:stretch>
        </p:blipFill>
        <p:spPr>
          <a:xfrm>
            <a:off x="722313" y="1676401"/>
            <a:ext cx="8051800" cy="4679950"/>
          </a:xfrm>
          <a:prstGeom prst="rect">
            <a:avLst/>
          </a:prstGeom>
        </p:spPr>
      </p:pic>
      <p:sp>
        <p:nvSpPr>
          <p:cNvPr id="9" name="Rectangle 8"/>
          <p:cNvSpPr/>
          <p:nvPr/>
        </p:nvSpPr>
        <p:spPr>
          <a:xfrm>
            <a:off x="1981200" y="685800"/>
            <a:ext cx="4572000" cy="830997"/>
          </a:xfrm>
          <a:prstGeom prst="rect">
            <a:avLst/>
          </a:prstGeom>
        </p:spPr>
        <p:txBody>
          <a:bodyPr>
            <a:spAutoFit/>
          </a:bodyPr>
          <a:lstStyle/>
          <a:p>
            <a:r>
              <a:rPr lang="en-US" sz="2400" b="1" dirty="0" smtClean="0"/>
              <a:t>General Sales </a:t>
            </a:r>
            <a:r>
              <a:rPr lang="en-US" sz="2400" dirty="0" smtClean="0"/>
              <a:t>Taxes on </a:t>
            </a:r>
            <a:r>
              <a:rPr lang="en-US" sz="2400" b="1" dirty="0" smtClean="0"/>
              <a:t>Medical </a:t>
            </a:r>
            <a:r>
              <a:rPr lang="en-US" sz="2400" dirty="0" smtClean="0"/>
              <a:t>Marijuana </a:t>
            </a:r>
            <a:endParaRPr lang="en-US" sz="2400"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229600" cy="1143000"/>
          </a:xfrm>
        </p:spPr>
        <p:txBody>
          <a:bodyPr/>
          <a:lstStyle/>
          <a:p>
            <a:r>
              <a:rPr lang="en-US" dirty="0" smtClean="0"/>
              <a:t>Marijuana</a:t>
            </a:r>
            <a:r>
              <a:rPr lang="en-US" dirty="0" smtClean="0"/>
              <a:t> </a:t>
            </a:r>
            <a:r>
              <a:rPr lang="en-US" b="1" dirty="0" smtClean="0"/>
              <a:t>Excise </a:t>
            </a:r>
            <a:r>
              <a:rPr lang="en-US" dirty="0" smtClean="0"/>
              <a:t>Outline </a:t>
            </a:r>
            <a:endParaRPr lang="en-US" dirty="0"/>
          </a:p>
        </p:txBody>
      </p:sp>
      <p:sp>
        <p:nvSpPr>
          <p:cNvPr id="3" name="Footer Placeholder 2"/>
          <p:cNvSpPr>
            <a:spLocks noGrp="1"/>
          </p:cNvSpPr>
          <p:nvPr>
            <p:ph type="ftr" sz="quarter" idx="11"/>
          </p:nvPr>
        </p:nvSpPr>
        <p:spPr/>
        <p:txBody>
          <a:bodyPr/>
          <a:lstStyle/>
          <a:p>
            <a:r>
              <a:rPr lang="en-US" smtClean="0"/>
              <a:t>Pat Oglesby www.newrevenue.org  </a:t>
            </a:r>
            <a:endParaRPr lang="en-US"/>
          </a:p>
        </p:txBody>
      </p:sp>
      <p:sp>
        <p:nvSpPr>
          <p:cNvPr id="4" name="Rectangle 3"/>
          <p:cNvSpPr/>
          <p:nvPr/>
        </p:nvSpPr>
        <p:spPr>
          <a:xfrm>
            <a:off x="1676400" y="1676400"/>
            <a:ext cx="5791200" cy="3416320"/>
          </a:xfrm>
          <a:prstGeom prst="rect">
            <a:avLst/>
          </a:prstGeom>
        </p:spPr>
        <p:txBody>
          <a:bodyPr wrap="square">
            <a:spAutoFit/>
          </a:bodyPr>
          <a:lstStyle/>
          <a:p>
            <a:pPr lvl="1"/>
            <a:r>
              <a:rPr lang="en-US" sz="3600" dirty="0" smtClean="0"/>
              <a:t>Hard to Tax</a:t>
            </a:r>
          </a:p>
          <a:p>
            <a:pPr lvl="1"/>
            <a:r>
              <a:rPr lang="en-US" sz="3600" dirty="0" smtClean="0"/>
              <a:t>Legalization </a:t>
            </a:r>
          </a:p>
          <a:p>
            <a:pPr lvl="1"/>
            <a:r>
              <a:rPr lang="en-US" sz="3600" dirty="0" smtClean="0"/>
              <a:t>Carve-outs</a:t>
            </a:r>
          </a:p>
          <a:p>
            <a:pPr lvl="1"/>
            <a:r>
              <a:rPr lang="en-US" sz="3600" dirty="0" smtClean="0"/>
              <a:t>Base</a:t>
            </a:r>
          </a:p>
          <a:p>
            <a:pPr lvl="1"/>
            <a:r>
              <a:rPr lang="en-US" sz="3600" dirty="0" smtClean="0"/>
              <a:t>Side Issues</a:t>
            </a:r>
            <a:endParaRPr lang="en-US" sz="3600" dirty="0" smtClean="0"/>
          </a:p>
          <a:p>
            <a:pPr lvl="1"/>
            <a:r>
              <a:rPr lang="en-US" sz="3600" dirty="0" smtClean="0"/>
              <a:t>Recap:  State </a:t>
            </a:r>
            <a:r>
              <a:rPr lang="en-US" sz="3600" dirty="0" smtClean="0"/>
              <a:t>of play  </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Hard to Tax</a:t>
            </a:r>
            <a:endParaRPr lang="en-US" dirty="0"/>
          </a:p>
        </p:txBody>
      </p:sp>
      <p:sp>
        <p:nvSpPr>
          <p:cNvPr id="3" name="Footer Placeholder 2"/>
          <p:cNvSpPr>
            <a:spLocks noGrp="1"/>
          </p:cNvSpPr>
          <p:nvPr>
            <p:ph type="ftr" sz="quarter" idx="11"/>
          </p:nvPr>
        </p:nvSpPr>
        <p:spPr/>
        <p:txBody>
          <a:bodyPr/>
          <a:lstStyle/>
          <a:p>
            <a:r>
              <a:rPr lang="en-US" smtClean="0"/>
              <a:t>Pat Oglesby www.newrevenue.org  </a:t>
            </a:r>
            <a:endParaRPr lang="en-US"/>
          </a:p>
        </p:txBody>
      </p:sp>
      <p:pic>
        <p:nvPicPr>
          <p:cNvPr id="4" name="Picture 3"/>
          <p:cNvPicPr>
            <a:picLocks noChangeAspect="1"/>
          </p:cNvPicPr>
          <p:nvPr/>
        </p:nvPicPr>
        <p:blipFill>
          <a:blip r:embed="rId2"/>
          <a:stretch>
            <a:fillRect/>
          </a:stretch>
        </p:blipFill>
        <p:spPr>
          <a:xfrm>
            <a:off x="457200" y="2057400"/>
            <a:ext cx="3353094" cy="3505200"/>
          </a:xfrm>
          <a:prstGeom prst="rect">
            <a:avLst/>
          </a:prstGeom>
        </p:spPr>
      </p:pic>
      <p:sp>
        <p:nvSpPr>
          <p:cNvPr id="5" name="Rectangle 4"/>
          <p:cNvSpPr/>
          <p:nvPr/>
        </p:nvSpPr>
        <p:spPr>
          <a:xfrm>
            <a:off x="4114800" y="2505670"/>
            <a:ext cx="4572000" cy="2246769"/>
          </a:xfrm>
          <a:prstGeom prst="rect">
            <a:avLst/>
          </a:prstGeom>
        </p:spPr>
        <p:txBody>
          <a:bodyPr>
            <a:spAutoFit/>
          </a:bodyPr>
          <a:lstStyle/>
          <a:p>
            <a:pPr>
              <a:buFont typeface="Wingdings" charset="2"/>
              <a:buChar char="§"/>
            </a:pPr>
            <a:r>
              <a:rPr lang="en-US" sz="2800" dirty="0" smtClean="0"/>
              <a:t>Light weight </a:t>
            </a:r>
          </a:p>
          <a:p>
            <a:pPr>
              <a:buFont typeface="Wingdings" charset="2"/>
              <a:buChar char="§"/>
            </a:pPr>
            <a:r>
              <a:rPr lang="en-US" sz="2800" dirty="0" smtClean="0"/>
              <a:t>Easy to </a:t>
            </a:r>
            <a:r>
              <a:rPr lang="en-US" sz="2800" dirty="0" smtClean="0"/>
              <a:t>grow – “Weed”</a:t>
            </a:r>
          </a:p>
          <a:p>
            <a:pPr>
              <a:buFont typeface="Wingdings" charset="2"/>
              <a:buChar char="§"/>
            </a:pPr>
            <a:r>
              <a:rPr lang="en-US" sz="2800" dirty="0" smtClean="0"/>
              <a:t>High pre-legalization</a:t>
            </a:r>
            <a:r>
              <a:rPr lang="en-US" sz="2800" dirty="0" smtClean="0"/>
              <a:t> prices make illegal sales profitable.</a:t>
            </a:r>
          </a:p>
          <a:p>
            <a:pPr>
              <a:buFont typeface="Wingdings" charset="2"/>
              <a:buChar char="§"/>
            </a:pPr>
            <a:endParaRPr lang="en-US" sz="2800" dirty="0" smtClean="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229600" cy="1143000"/>
          </a:xfrm>
        </p:spPr>
        <p:txBody>
          <a:bodyPr/>
          <a:lstStyle/>
          <a:p>
            <a:r>
              <a:rPr lang="en-US" dirty="0" smtClean="0"/>
              <a:t>Marijuana</a:t>
            </a:r>
            <a:r>
              <a:rPr lang="en-US" dirty="0" smtClean="0"/>
              <a:t> Excise Outline </a:t>
            </a:r>
            <a:endParaRPr lang="en-US" dirty="0"/>
          </a:p>
        </p:txBody>
      </p:sp>
      <p:sp>
        <p:nvSpPr>
          <p:cNvPr id="3" name="Footer Placeholder 2"/>
          <p:cNvSpPr>
            <a:spLocks noGrp="1"/>
          </p:cNvSpPr>
          <p:nvPr>
            <p:ph type="ftr" sz="quarter" idx="11"/>
          </p:nvPr>
        </p:nvSpPr>
        <p:spPr/>
        <p:txBody>
          <a:bodyPr/>
          <a:lstStyle/>
          <a:p>
            <a:r>
              <a:rPr lang="en-US" smtClean="0"/>
              <a:t>Pat Oglesby www.newrevenue.org  </a:t>
            </a:r>
            <a:endParaRPr lang="en-US"/>
          </a:p>
        </p:txBody>
      </p:sp>
      <p:sp>
        <p:nvSpPr>
          <p:cNvPr id="4" name="Rectangle 3"/>
          <p:cNvSpPr/>
          <p:nvPr/>
        </p:nvSpPr>
        <p:spPr>
          <a:xfrm>
            <a:off x="1676400" y="1676400"/>
            <a:ext cx="5791200" cy="3416320"/>
          </a:xfrm>
          <a:prstGeom prst="rect">
            <a:avLst/>
          </a:prstGeom>
        </p:spPr>
        <p:txBody>
          <a:bodyPr wrap="square">
            <a:spAutoFit/>
          </a:bodyPr>
          <a:lstStyle/>
          <a:p>
            <a:pPr lvl="1"/>
            <a:r>
              <a:rPr lang="en-US" sz="3600" dirty="0" smtClean="0"/>
              <a:t>Hard to Tax</a:t>
            </a:r>
          </a:p>
          <a:p>
            <a:pPr lvl="1"/>
            <a:r>
              <a:rPr lang="en-US" sz="3600" b="1" dirty="0" smtClean="0"/>
              <a:t>Legalization </a:t>
            </a:r>
          </a:p>
          <a:p>
            <a:pPr lvl="1"/>
            <a:r>
              <a:rPr lang="en-US" sz="3600" dirty="0" smtClean="0"/>
              <a:t>Carve-outs</a:t>
            </a:r>
          </a:p>
          <a:p>
            <a:pPr lvl="1"/>
            <a:r>
              <a:rPr lang="en-US" sz="3600" dirty="0" smtClean="0"/>
              <a:t>Base</a:t>
            </a:r>
          </a:p>
          <a:p>
            <a:pPr lvl="1"/>
            <a:r>
              <a:rPr lang="en-US" sz="3600" dirty="0" smtClean="0"/>
              <a:t>Side Issues</a:t>
            </a:r>
            <a:endParaRPr lang="en-US" sz="3600" dirty="0" smtClean="0"/>
          </a:p>
          <a:p>
            <a:pPr lvl="1"/>
            <a:r>
              <a:rPr lang="en-US" sz="3600" dirty="0" smtClean="0"/>
              <a:t>Recap:  State </a:t>
            </a:r>
            <a:r>
              <a:rPr lang="en-US" sz="3600" dirty="0" smtClean="0"/>
              <a:t>of play  </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smtClean="0"/>
              <a:t>Pat Oglesby www.newrevenue.org  </a:t>
            </a:r>
            <a:endParaRPr lang="en-US"/>
          </a:p>
        </p:txBody>
      </p:sp>
      <p:pic>
        <p:nvPicPr>
          <p:cNvPr id="4" name="Picture 3"/>
          <p:cNvPicPr>
            <a:picLocks noChangeAspect="1"/>
          </p:cNvPicPr>
          <p:nvPr/>
        </p:nvPicPr>
        <p:blipFill>
          <a:blip r:embed="rId2"/>
          <a:stretch>
            <a:fillRect/>
          </a:stretch>
        </p:blipFill>
        <p:spPr>
          <a:xfrm>
            <a:off x="304800" y="685800"/>
            <a:ext cx="8534400" cy="5232400"/>
          </a:xfrm>
          <a:prstGeom prst="rect">
            <a:avLst/>
          </a:prstGeom>
        </p:spPr>
      </p:pic>
      <p:sp>
        <p:nvSpPr>
          <p:cNvPr id="5" name="Title 1"/>
          <p:cNvSpPr txBox="1">
            <a:spLocks/>
          </p:cNvSpPr>
          <p:nvPr/>
        </p:nvSpPr>
        <p:spPr>
          <a:xfrm>
            <a:off x="457200" y="274638"/>
            <a:ext cx="8229600" cy="411162"/>
          </a:xfrm>
          <a:prstGeom prst="rect">
            <a:avLst/>
          </a:prstGeom>
        </p:spPr>
        <p:txBody>
          <a:bodyPr vert="horz" lIns="91440" tIns="45720" rIns="91440" bIns="45720" rtlCol="0" anchor="ctr">
            <a:normAutofit fontScale="55000" lnSpcReduction="20000"/>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smtClean="0">
                <a:ln>
                  <a:noFill/>
                </a:ln>
                <a:solidFill>
                  <a:schemeClr val="tx1"/>
                </a:solidFill>
                <a:effectLst/>
                <a:uLnTx/>
                <a:uFillTx/>
                <a:latin typeface="+mj-lt"/>
                <a:ea typeface="+mj-ea"/>
                <a:cs typeface="+mj-cs"/>
              </a:rPr>
              <a:t>2016</a:t>
            </a:r>
            <a:endParaRPr kumimoji="0" lang="en-US" sz="44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298450" y="571500"/>
            <a:ext cx="8547100" cy="5715000"/>
          </a:xfrm>
          <a:prstGeom prst="rect">
            <a:avLst/>
          </a:prstGeom>
        </p:spPr>
      </p:pic>
      <p:sp>
        <p:nvSpPr>
          <p:cNvPr id="4" name="Footer Placeholder 3"/>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74638"/>
            <a:ext cx="8229600" cy="1143000"/>
          </a:xfrm>
        </p:spPr>
        <p:txBody>
          <a:bodyPr/>
          <a:lstStyle/>
          <a:p>
            <a:r>
              <a:rPr lang="en-US" dirty="0" smtClean="0"/>
              <a:t>Marijuana activists?</a:t>
            </a:r>
            <a:endParaRPr lang="en-US" dirty="0"/>
          </a:p>
        </p:txBody>
      </p:sp>
      <p:pic>
        <p:nvPicPr>
          <p:cNvPr id="4" name="Picture 3"/>
          <p:cNvPicPr>
            <a:picLocks noChangeAspect="1"/>
          </p:cNvPicPr>
          <p:nvPr/>
        </p:nvPicPr>
        <p:blipFill>
          <a:blip r:embed="rId2"/>
          <a:stretch>
            <a:fillRect/>
          </a:stretch>
        </p:blipFill>
        <p:spPr>
          <a:xfrm>
            <a:off x="1295400" y="1600200"/>
            <a:ext cx="6477000" cy="4889500"/>
          </a:xfrm>
          <a:prstGeom prst="rect">
            <a:avLst/>
          </a:prstGeom>
        </p:spPr>
      </p:pic>
      <p:sp>
        <p:nvSpPr>
          <p:cNvPr id="5" name="Footer Placeholder 4"/>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74638"/>
            <a:ext cx="8229600" cy="1143000"/>
          </a:xfrm>
        </p:spPr>
        <p:txBody>
          <a:bodyPr/>
          <a:lstStyle/>
          <a:p>
            <a:r>
              <a:rPr lang="en-US" dirty="0" smtClean="0"/>
              <a:t>Early on , funded by</a:t>
            </a:r>
            <a:endParaRPr lang="en-US" dirty="0"/>
          </a:p>
        </p:txBody>
      </p:sp>
      <p:sp>
        <p:nvSpPr>
          <p:cNvPr id="3" name="Content Placeholder 2"/>
          <p:cNvSpPr>
            <a:spLocks noGrp="1"/>
          </p:cNvSpPr>
          <p:nvPr>
            <p:ph idx="4294967295"/>
          </p:nvPr>
        </p:nvSpPr>
        <p:spPr>
          <a:xfrm>
            <a:off x="0" y="1417638"/>
            <a:ext cx="8229600" cy="4708525"/>
          </a:xfrm>
        </p:spPr>
        <p:txBody>
          <a:bodyPr/>
          <a:lstStyle/>
          <a:p>
            <a:r>
              <a:rPr lang="en-US" dirty="0" smtClean="0"/>
              <a:t>Billionaires paying for signature collection</a:t>
            </a:r>
          </a:p>
          <a:p>
            <a:endParaRPr lang="en-US" dirty="0"/>
          </a:p>
        </p:txBody>
      </p:sp>
      <p:pic>
        <p:nvPicPr>
          <p:cNvPr id="4" name="Picture 3"/>
          <p:cNvPicPr>
            <a:picLocks noChangeAspect="1"/>
          </p:cNvPicPr>
          <p:nvPr/>
        </p:nvPicPr>
        <p:blipFill>
          <a:blip r:embed="rId2"/>
          <a:stretch>
            <a:fillRect/>
          </a:stretch>
        </p:blipFill>
        <p:spPr>
          <a:xfrm>
            <a:off x="1524000" y="2133600"/>
            <a:ext cx="2760760" cy="3479800"/>
          </a:xfrm>
          <a:prstGeom prst="rect">
            <a:avLst/>
          </a:prstGeom>
        </p:spPr>
      </p:pic>
      <p:pic>
        <p:nvPicPr>
          <p:cNvPr id="5" name="Picture 4"/>
          <p:cNvPicPr>
            <a:picLocks noChangeAspect="1"/>
          </p:cNvPicPr>
          <p:nvPr/>
        </p:nvPicPr>
        <p:blipFill>
          <a:blip r:embed="rId3"/>
          <a:stretch>
            <a:fillRect/>
          </a:stretch>
        </p:blipFill>
        <p:spPr>
          <a:xfrm>
            <a:off x="5715000" y="2133600"/>
            <a:ext cx="2616200" cy="3429000"/>
          </a:xfrm>
          <a:prstGeom prst="rect">
            <a:avLst/>
          </a:prstGeom>
        </p:spPr>
      </p:pic>
      <p:sp>
        <p:nvSpPr>
          <p:cNvPr id="6" name="Footer Placeholder 5"/>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Pat Oglesby www.newrevenue.org  </a:t>
            </a:r>
            <a:endParaRPr lang="en-US"/>
          </a:p>
        </p:txBody>
      </p:sp>
      <p:pic>
        <p:nvPicPr>
          <p:cNvPr id="4" name="Picture 3"/>
          <p:cNvPicPr/>
          <p:nvPr/>
        </p:nvPicPr>
        <p:blipFill>
          <a:blip r:embed="rId2"/>
          <a:srcRect/>
          <a:stretch>
            <a:fillRect/>
          </a:stretch>
        </p:blipFill>
        <p:spPr bwMode="auto">
          <a:xfrm>
            <a:off x="1219200" y="795635"/>
            <a:ext cx="7239000" cy="4343399"/>
          </a:xfrm>
          <a:prstGeom prst="rect">
            <a:avLst/>
          </a:prstGeom>
          <a:noFill/>
          <a:ln w="9525">
            <a:noFill/>
            <a:miter lim="800000"/>
            <a:headEnd/>
            <a:tailEnd/>
          </a:ln>
        </p:spPr>
      </p:pic>
      <p:sp>
        <p:nvSpPr>
          <p:cNvPr id="5" name="Rectangle 4"/>
          <p:cNvSpPr/>
          <p:nvPr/>
        </p:nvSpPr>
        <p:spPr>
          <a:xfrm>
            <a:off x="1981200" y="5433020"/>
            <a:ext cx="4572000" cy="677108"/>
          </a:xfrm>
          <a:prstGeom prst="rect">
            <a:avLst/>
          </a:prstGeom>
        </p:spPr>
        <p:txBody>
          <a:bodyPr>
            <a:spAutoFit/>
          </a:bodyPr>
          <a:lstStyle/>
          <a:p>
            <a:r>
              <a:rPr lang="en-US" sz="1000" dirty="0" smtClean="0">
                <a:hlinkClick r:id="rId3"/>
              </a:rPr>
              <a:t>https://calmatters.org/articles/cultivating-clout-marijuana-money-flows-into-california-politics/</a:t>
            </a:r>
            <a:endParaRPr lang="en-US" sz="1000" dirty="0" smtClean="0"/>
          </a:p>
          <a:p>
            <a:endParaRPr lang="en-US" dirty="0"/>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229600" cy="1143000"/>
          </a:xfrm>
        </p:spPr>
        <p:txBody>
          <a:bodyPr/>
          <a:lstStyle/>
          <a:p>
            <a:r>
              <a:rPr lang="en-US" dirty="0" smtClean="0"/>
              <a:t>Marijuana</a:t>
            </a:r>
            <a:r>
              <a:rPr lang="en-US" dirty="0" smtClean="0"/>
              <a:t> Excise Outline </a:t>
            </a:r>
            <a:endParaRPr lang="en-US" dirty="0"/>
          </a:p>
        </p:txBody>
      </p:sp>
      <p:sp>
        <p:nvSpPr>
          <p:cNvPr id="3" name="Footer Placeholder 2"/>
          <p:cNvSpPr>
            <a:spLocks noGrp="1"/>
          </p:cNvSpPr>
          <p:nvPr>
            <p:ph type="ftr" sz="quarter" idx="11"/>
          </p:nvPr>
        </p:nvSpPr>
        <p:spPr/>
        <p:txBody>
          <a:bodyPr/>
          <a:lstStyle/>
          <a:p>
            <a:r>
              <a:rPr lang="en-US" smtClean="0"/>
              <a:t>Pat Oglesby www.newrevenue.org  </a:t>
            </a:r>
            <a:endParaRPr lang="en-US"/>
          </a:p>
        </p:txBody>
      </p:sp>
      <p:sp>
        <p:nvSpPr>
          <p:cNvPr id="4" name="Rectangle 3"/>
          <p:cNvSpPr/>
          <p:nvPr/>
        </p:nvSpPr>
        <p:spPr>
          <a:xfrm>
            <a:off x="1676400" y="1676400"/>
            <a:ext cx="5791200" cy="3416320"/>
          </a:xfrm>
          <a:prstGeom prst="rect">
            <a:avLst/>
          </a:prstGeom>
        </p:spPr>
        <p:txBody>
          <a:bodyPr wrap="square">
            <a:spAutoFit/>
          </a:bodyPr>
          <a:lstStyle/>
          <a:p>
            <a:pPr lvl="1"/>
            <a:r>
              <a:rPr lang="en-US" sz="3600" dirty="0" smtClean="0"/>
              <a:t>Hard to Tax</a:t>
            </a:r>
          </a:p>
          <a:p>
            <a:pPr lvl="1"/>
            <a:r>
              <a:rPr lang="en-US" sz="3600" dirty="0" smtClean="0"/>
              <a:t>Legalization </a:t>
            </a:r>
          </a:p>
          <a:p>
            <a:pPr lvl="1"/>
            <a:r>
              <a:rPr lang="en-US" sz="3600" b="1" dirty="0" smtClean="0"/>
              <a:t>Carve-outs</a:t>
            </a:r>
          </a:p>
          <a:p>
            <a:pPr lvl="1"/>
            <a:r>
              <a:rPr lang="en-US" sz="3600" dirty="0" smtClean="0"/>
              <a:t>Base</a:t>
            </a:r>
          </a:p>
          <a:p>
            <a:pPr lvl="1"/>
            <a:r>
              <a:rPr lang="en-US" sz="3600" dirty="0" smtClean="0"/>
              <a:t>Side Issues</a:t>
            </a:r>
            <a:endParaRPr lang="en-US" sz="3600" dirty="0" smtClean="0"/>
          </a:p>
          <a:p>
            <a:pPr lvl="1"/>
            <a:r>
              <a:rPr lang="en-US" sz="3600" dirty="0" smtClean="0"/>
              <a:t>Recap:  State </a:t>
            </a:r>
            <a:r>
              <a:rPr lang="en-US" sz="3600" dirty="0" smtClean="0"/>
              <a:t>of play  </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Carve-outs </a:t>
            </a:r>
            <a:r>
              <a:rPr lang="en-US" dirty="0" smtClean="0"/>
              <a:t>from a marijuana excise tax</a:t>
            </a:r>
            <a:r>
              <a:rPr lang="en-US" b="1" dirty="0" smtClean="0"/>
              <a:t>? </a:t>
            </a:r>
            <a:endParaRPr lang="en-US" dirty="0"/>
          </a:p>
        </p:txBody>
      </p:sp>
      <p:sp>
        <p:nvSpPr>
          <p:cNvPr id="3" name="Rectangle 2"/>
          <p:cNvSpPr/>
          <p:nvPr/>
        </p:nvSpPr>
        <p:spPr>
          <a:xfrm>
            <a:off x="1295400" y="1417638"/>
            <a:ext cx="6400800" cy="2308324"/>
          </a:xfrm>
          <a:prstGeom prst="rect">
            <a:avLst/>
          </a:prstGeom>
        </p:spPr>
        <p:txBody>
          <a:bodyPr wrap="square">
            <a:spAutoFit/>
          </a:bodyPr>
          <a:lstStyle/>
          <a:p>
            <a:r>
              <a:rPr lang="en-US" sz="3600" b="1" dirty="0" smtClean="0"/>
              <a:t>Medical </a:t>
            </a:r>
            <a:endParaRPr lang="en-US" sz="3600" b="1" dirty="0" smtClean="0"/>
          </a:p>
          <a:p>
            <a:r>
              <a:rPr lang="en-US" sz="3600" dirty="0" smtClean="0"/>
              <a:t>Homegrown</a:t>
            </a:r>
          </a:p>
          <a:p>
            <a:r>
              <a:rPr lang="en-US" sz="3600" dirty="0" smtClean="0"/>
              <a:t>Small </a:t>
            </a:r>
            <a:r>
              <a:rPr lang="en-US" sz="3600" dirty="0" smtClean="0"/>
              <a:t>business </a:t>
            </a:r>
            <a:endParaRPr lang="en-US" sz="3600" dirty="0" smtClean="0"/>
          </a:p>
          <a:p>
            <a:endParaRPr lang="en-US" sz="3600" dirty="0" smtClean="0"/>
          </a:p>
        </p:txBody>
      </p:sp>
      <p:sp>
        <p:nvSpPr>
          <p:cNvPr id="4" name="Footer Placeholder 3"/>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850900" y="609600"/>
            <a:ext cx="7442200" cy="5207000"/>
          </a:xfrm>
          <a:prstGeom prst="rect">
            <a:avLst/>
          </a:prstGeom>
        </p:spPr>
      </p:pic>
      <p:sp>
        <p:nvSpPr>
          <p:cNvPr id="3" name="Footer Placeholder 2"/>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2743200" y="1676400"/>
            <a:ext cx="3048000" cy="3581400"/>
          </a:xfrm>
          <a:prstGeom prst="rect">
            <a:avLst/>
          </a:prstGeom>
        </p:spPr>
      </p:pic>
      <p:sp>
        <p:nvSpPr>
          <p:cNvPr id="4" name="Title 3"/>
          <p:cNvSpPr>
            <a:spLocks noGrp="1"/>
          </p:cNvSpPr>
          <p:nvPr>
            <p:ph type="title"/>
          </p:nvPr>
        </p:nvSpPr>
        <p:spPr/>
        <p:txBody>
          <a:bodyPr/>
          <a:lstStyle/>
          <a:p>
            <a:r>
              <a:rPr lang="en-US" dirty="0" smtClean="0"/>
              <a:t>Argument for tax break</a:t>
            </a:r>
            <a:endParaRPr lang="en-US" dirty="0"/>
          </a:p>
        </p:txBody>
      </p:sp>
      <p:sp>
        <p:nvSpPr>
          <p:cNvPr id="5" name="Rectangle 4"/>
          <p:cNvSpPr/>
          <p:nvPr/>
        </p:nvSpPr>
        <p:spPr>
          <a:xfrm>
            <a:off x="3048000" y="5410200"/>
            <a:ext cx="3090509" cy="461665"/>
          </a:xfrm>
          <a:prstGeom prst="rect">
            <a:avLst/>
          </a:prstGeom>
        </p:spPr>
        <p:txBody>
          <a:bodyPr wrap="none">
            <a:spAutoFit/>
          </a:bodyPr>
          <a:lstStyle/>
          <a:p>
            <a:r>
              <a:rPr lang="en-US" sz="2400" dirty="0" smtClean="0"/>
              <a:t>Don’t tax my medicine!</a:t>
            </a:r>
            <a:endParaRPr lang="en-US" sz="2400" dirty="0"/>
          </a:p>
        </p:txBody>
      </p:sp>
      <p:sp>
        <p:nvSpPr>
          <p:cNvPr id="6" name="Footer Placeholder 5"/>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1143000"/>
          </a:xfrm>
        </p:spPr>
        <p:txBody>
          <a:bodyPr>
            <a:normAutofit fontScale="90000"/>
          </a:bodyPr>
          <a:lstStyle/>
          <a:p>
            <a:r>
              <a:rPr lang="en-US" dirty="0" smtClean="0"/>
              <a:t>Arguments against tax break for medical</a:t>
            </a:r>
            <a:endParaRPr lang="en-US" dirty="0"/>
          </a:p>
        </p:txBody>
      </p:sp>
      <p:sp>
        <p:nvSpPr>
          <p:cNvPr id="3" name="TextBox 2"/>
          <p:cNvSpPr txBox="1"/>
          <p:nvPr/>
        </p:nvSpPr>
        <p:spPr>
          <a:xfrm>
            <a:off x="2209800" y="1828800"/>
            <a:ext cx="3506088" cy="3139321"/>
          </a:xfrm>
          <a:prstGeom prst="rect">
            <a:avLst/>
          </a:prstGeom>
          <a:noFill/>
        </p:spPr>
        <p:txBody>
          <a:bodyPr wrap="none" rtlCol="0">
            <a:spAutoFit/>
          </a:bodyPr>
          <a:lstStyle/>
          <a:p>
            <a:pPr>
              <a:buFont typeface="Arial"/>
              <a:buChar char="•"/>
            </a:pPr>
            <a:r>
              <a:rPr lang="en-US" sz="3600" dirty="0" smtClean="0"/>
              <a:t>Revenue</a:t>
            </a:r>
          </a:p>
          <a:p>
            <a:pPr>
              <a:buFont typeface="Arial"/>
              <a:buChar char="•"/>
            </a:pPr>
            <a:r>
              <a:rPr lang="en-US" sz="3600" dirty="0" smtClean="0"/>
              <a:t>Impostors</a:t>
            </a:r>
          </a:p>
          <a:p>
            <a:pPr>
              <a:buFont typeface="Arial"/>
              <a:buChar char="•"/>
            </a:pPr>
            <a:r>
              <a:rPr lang="en-US" sz="3600" dirty="0" smtClean="0"/>
              <a:t>Administrability</a:t>
            </a:r>
          </a:p>
          <a:p>
            <a:pPr>
              <a:buFont typeface="Arial"/>
              <a:buChar char="•"/>
            </a:pPr>
            <a:r>
              <a:rPr lang="en-US" sz="3600" dirty="0" smtClean="0"/>
              <a:t>Affordability</a:t>
            </a:r>
          </a:p>
          <a:p>
            <a:pPr>
              <a:buFont typeface="Arial"/>
              <a:buChar char="•"/>
            </a:pPr>
            <a:r>
              <a:rPr lang="en-US" sz="3600" dirty="0" smtClean="0"/>
              <a:t>Self-victimization</a:t>
            </a:r>
          </a:p>
          <a:p>
            <a:endParaRPr lang="en-US" dirty="0"/>
          </a:p>
        </p:txBody>
      </p:sp>
      <p:sp>
        <p:nvSpPr>
          <p:cNvPr id="4" name="Footer Placeholder 3"/>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81000" y="273050"/>
            <a:ext cx="8229600" cy="1143000"/>
          </a:xfrm>
        </p:spPr>
        <p:txBody>
          <a:bodyPr>
            <a:normAutofit fontScale="90000"/>
          </a:bodyPr>
          <a:lstStyle/>
          <a:p>
            <a:r>
              <a:rPr lang="en-US" dirty="0" smtClean="0"/>
              <a:t>Argument against medical tax break -- Revenue</a:t>
            </a:r>
            <a:endParaRPr lang="en-US" dirty="0"/>
          </a:p>
        </p:txBody>
      </p:sp>
      <p:pic>
        <p:nvPicPr>
          <p:cNvPr id="5" name="Picture 4"/>
          <p:cNvPicPr>
            <a:picLocks noChangeAspect="1"/>
          </p:cNvPicPr>
          <p:nvPr/>
        </p:nvPicPr>
        <p:blipFill>
          <a:blip r:embed="rId3"/>
          <a:stretch>
            <a:fillRect/>
          </a:stretch>
        </p:blipFill>
        <p:spPr>
          <a:xfrm>
            <a:off x="2819400" y="1416050"/>
            <a:ext cx="3962400" cy="4025900"/>
          </a:xfrm>
          <a:prstGeom prst="rect">
            <a:avLst/>
          </a:prstGeom>
        </p:spPr>
      </p:pic>
      <p:sp>
        <p:nvSpPr>
          <p:cNvPr id="4" name="Footer Placeholder 3"/>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57200" y="274638"/>
            <a:ext cx="8229600" cy="1143000"/>
          </a:xfrm>
        </p:spPr>
        <p:txBody>
          <a:bodyPr>
            <a:normAutofit fontScale="90000"/>
          </a:bodyPr>
          <a:lstStyle/>
          <a:p>
            <a:r>
              <a:rPr lang="en-US" dirty="0" smtClean="0"/>
              <a:t>Argument against medical tax break -- </a:t>
            </a:r>
            <a:br>
              <a:rPr lang="en-US" dirty="0" smtClean="0"/>
            </a:br>
            <a:r>
              <a:rPr lang="en-US" dirty="0" smtClean="0"/>
              <a:t>Faking sickness</a:t>
            </a:r>
            <a:endParaRPr lang="en-US" dirty="0"/>
          </a:p>
        </p:txBody>
      </p:sp>
      <p:pic>
        <p:nvPicPr>
          <p:cNvPr id="4" name="Picture 3"/>
          <p:cNvPicPr>
            <a:picLocks noChangeAspect="1"/>
          </p:cNvPicPr>
          <p:nvPr/>
        </p:nvPicPr>
        <p:blipFill>
          <a:blip r:embed="rId3"/>
          <a:stretch>
            <a:fillRect/>
          </a:stretch>
        </p:blipFill>
        <p:spPr>
          <a:xfrm>
            <a:off x="1066800" y="1600200"/>
            <a:ext cx="6934200" cy="4229100"/>
          </a:xfrm>
          <a:prstGeom prst="rect">
            <a:avLst/>
          </a:prstGeom>
        </p:spPr>
      </p:pic>
      <p:sp>
        <p:nvSpPr>
          <p:cNvPr id="5" name="Footer Placeholder 4"/>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Argument against medical tax break -- </a:t>
            </a:r>
            <a:br>
              <a:rPr lang="en-US" dirty="0" smtClean="0"/>
            </a:br>
            <a:r>
              <a:rPr lang="en-US" dirty="0" smtClean="0"/>
              <a:t>Administrability</a:t>
            </a:r>
            <a:endParaRPr lang="en-US" dirty="0"/>
          </a:p>
        </p:txBody>
      </p:sp>
      <p:pic>
        <p:nvPicPr>
          <p:cNvPr id="3" name="Picture 2"/>
          <p:cNvPicPr>
            <a:picLocks noChangeAspect="1"/>
          </p:cNvPicPr>
          <p:nvPr/>
        </p:nvPicPr>
        <p:blipFill>
          <a:blip r:embed="rId3"/>
          <a:stretch>
            <a:fillRect/>
          </a:stretch>
        </p:blipFill>
        <p:spPr>
          <a:xfrm>
            <a:off x="3549650" y="1417638"/>
            <a:ext cx="2044700" cy="1778000"/>
          </a:xfrm>
          <a:prstGeom prst="rect">
            <a:avLst/>
          </a:prstGeom>
        </p:spPr>
      </p:pic>
      <p:sp>
        <p:nvSpPr>
          <p:cNvPr id="4" name="TextBox 3"/>
          <p:cNvSpPr txBox="1"/>
          <p:nvPr/>
        </p:nvSpPr>
        <p:spPr>
          <a:xfrm>
            <a:off x="1676400" y="3581400"/>
            <a:ext cx="6101961" cy="1384995"/>
          </a:xfrm>
          <a:prstGeom prst="rect">
            <a:avLst/>
          </a:prstGeom>
          <a:noFill/>
        </p:spPr>
        <p:txBody>
          <a:bodyPr wrap="square" rtlCol="0">
            <a:spAutoFit/>
          </a:bodyPr>
          <a:lstStyle/>
          <a:p>
            <a:r>
              <a:rPr lang="en-US" sz="2800" dirty="0" smtClean="0"/>
              <a:t>Laws To Tax, fn 213:  </a:t>
            </a:r>
            <a:r>
              <a:rPr lang="en-US" sz="2800" b="1" dirty="0" smtClean="0"/>
              <a:t>Statutory </a:t>
            </a:r>
            <a:r>
              <a:rPr lang="en-US" sz="2800" dirty="0" smtClean="0"/>
              <a:t>pain levels: “chronic,” “severe,” “severe chronic,” “debilitating,” and “intractable”</a:t>
            </a:r>
            <a:endParaRPr lang="en-US" sz="2800" dirty="0"/>
          </a:p>
        </p:txBody>
      </p:sp>
      <p:sp>
        <p:nvSpPr>
          <p:cNvPr id="5" name="Footer Placeholder 4"/>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2800" dirty="0" smtClean="0"/>
              <a:t>Argument against medical tax break -- affordability</a:t>
            </a:r>
            <a:br>
              <a:rPr lang="en-US" sz="2800" dirty="0" smtClean="0"/>
            </a:br>
            <a:endParaRPr lang="en-US" sz="2800" dirty="0"/>
          </a:p>
        </p:txBody>
      </p:sp>
      <p:pic>
        <p:nvPicPr>
          <p:cNvPr id="4" name="Picture 3"/>
          <p:cNvPicPr>
            <a:picLocks noChangeAspect="1"/>
          </p:cNvPicPr>
          <p:nvPr/>
        </p:nvPicPr>
        <p:blipFill>
          <a:blip r:embed="rId3"/>
          <a:stretch>
            <a:fillRect/>
          </a:stretch>
        </p:blipFill>
        <p:spPr>
          <a:xfrm>
            <a:off x="1066800" y="1219200"/>
            <a:ext cx="6642100" cy="4424236"/>
          </a:xfrm>
          <a:prstGeom prst="rect">
            <a:avLst/>
          </a:prstGeom>
        </p:spPr>
      </p:pic>
      <p:sp>
        <p:nvSpPr>
          <p:cNvPr id="5" name="TextBox 4"/>
          <p:cNvSpPr txBox="1"/>
          <p:nvPr/>
        </p:nvSpPr>
        <p:spPr>
          <a:xfrm>
            <a:off x="2819400" y="5643436"/>
            <a:ext cx="2869095" cy="861774"/>
          </a:xfrm>
          <a:prstGeom prst="rect">
            <a:avLst/>
          </a:prstGeom>
          <a:noFill/>
        </p:spPr>
        <p:txBody>
          <a:bodyPr wrap="none" rtlCol="0">
            <a:spAutoFit/>
          </a:bodyPr>
          <a:lstStyle/>
          <a:p>
            <a:r>
              <a:rPr lang="en-US" sz="3200" dirty="0" smtClean="0"/>
              <a:t>And license fees</a:t>
            </a:r>
          </a:p>
          <a:p>
            <a:endParaRPr lang="en-US" dirty="0"/>
          </a:p>
        </p:txBody>
      </p:sp>
      <p:sp>
        <p:nvSpPr>
          <p:cNvPr id="6" name="Footer Placeholder 5"/>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Rectangle 3"/>
          <p:cNvSpPr/>
          <p:nvPr/>
        </p:nvSpPr>
        <p:spPr>
          <a:xfrm>
            <a:off x="1371600" y="1184830"/>
            <a:ext cx="5984356" cy="523220"/>
          </a:xfrm>
          <a:prstGeom prst="rect">
            <a:avLst/>
          </a:prstGeom>
        </p:spPr>
        <p:txBody>
          <a:bodyPr wrap="none">
            <a:spAutoFit/>
          </a:bodyPr>
          <a:lstStyle/>
          <a:p>
            <a:r>
              <a:rPr lang="en-US" sz="2800" dirty="0" smtClean="0"/>
              <a:t>General price decrease with legalization</a:t>
            </a:r>
          </a:p>
        </p:txBody>
      </p:sp>
      <p:sp>
        <p:nvSpPr>
          <p:cNvPr id="5" name="Rectangle 4"/>
          <p:cNvSpPr/>
          <p:nvPr/>
        </p:nvSpPr>
        <p:spPr>
          <a:xfrm>
            <a:off x="2362200" y="545068"/>
            <a:ext cx="4917069" cy="369332"/>
          </a:xfrm>
          <a:prstGeom prst="rect">
            <a:avLst/>
          </a:prstGeom>
        </p:spPr>
        <p:txBody>
          <a:bodyPr wrap="none">
            <a:spAutoFit/>
          </a:bodyPr>
          <a:lstStyle/>
          <a:p>
            <a:r>
              <a:rPr lang="en-US" dirty="0" smtClean="0"/>
              <a:t>Argument against medical tax break -- affordability</a:t>
            </a:r>
            <a:endParaRPr lang="en-US" dirty="0"/>
          </a:p>
        </p:txBody>
      </p:sp>
      <p:sp>
        <p:nvSpPr>
          <p:cNvPr id="6" name="Title 5"/>
          <p:cNvSpPr>
            <a:spLocks noGrp="1"/>
          </p:cNvSpPr>
          <p:nvPr>
            <p:ph type="title"/>
          </p:nvPr>
        </p:nvSpPr>
        <p:spPr>
          <a:xfrm>
            <a:off x="457200" y="545068"/>
            <a:ext cx="8229600" cy="639762"/>
          </a:xfrm>
        </p:spPr>
        <p:txBody>
          <a:bodyPr>
            <a:normAutofit fontScale="90000"/>
          </a:bodyPr>
          <a:lstStyle/>
          <a:p>
            <a:r>
              <a:rPr lang="en-US" sz="1800" dirty="0" smtClean="0">
                <a:latin typeface="+mn-lt"/>
                <a:ea typeface="+mn-ea"/>
                <a:cs typeface="+mn-cs"/>
              </a:rPr>
              <a:t/>
            </a:r>
            <a:br>
              <a:rPr lang="en-US" sz="1800" dirty="0" smtClean="0">
                <a:latin typeface="+mn-lt"/>
                <a:ea typeface="+mn-ea"/>
                <a:cs typeface="+mn-cs"/>
              </a:rPr>
            </a:br>
            <a:endParaRPr lang="en-US" sz="1800" dirty="0" smtClean="0">
              <a:latin typeface="+mn-lt"/>
              <a:ea typeface="+mn-ea"/>
              <a:cs typeface="+mn-cs"/>
            </a:endParaRPr>
          </a:p>
        </p:txBody>
      </p:sp>
      <p:pic>
        <p:nvPicPr>
          <p:cNvPr id="7" name="Picture 6"/>
          <p:cNvPicPr>
            <a:picLocks noChangeAspect="1"/>
          </p:cNvPicPr>
          <p:nvPr/>
        </p:nvPicPr>
        <p:blipFill>
          <a:blip r:embed="rId3"/>
          <a:stretch>
            <a:fillRect/>
          </a:stretch>
        </p:blipFill>
        <p:spPr>
          <a:xfrm>
            <a:off x="3073400" y="1828799"/>
            <a:ext cx="4282556" cy="4572899"/>
          </a:xfrm>
          <a:prstGeom prst="rect">
            <a:avLst/>
          </a:prstGeom>
        </p:spPr>
      </p:pic>
      <p:sp>
        <p:nvSpPr>
          <p:cNvPr id="8" name="Footer Placeholder 7"/>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Argument against medical tax break -- </a:t>
            </a:r>
            <a:br>
              <a:rPr lang="en-US" dirty="0" smtClean="0"/>
            </a:br>
            <a:r>
              <a:rPr lang="en-US" dirty="0" smtClean="0"/>
              <a:t>Self-Victimization</a:t>
            </a:r>
            <a:endParaRPr lang="en-US" dirty="0"/>
          </a:p>
        </p:txBody>
      </p:sp>
      <p:sp>
        <p:nvSpPr>
          <p:cNvPr id="3" name="Content Placeholder 2"/>
          <p:cNvSpPr>
            <a:spLocks noGrp="1"/>
          </p:cNvSpPr>
          <p:nvPr>
            <p:ph idx="1"/>
          </p:nvPr>
        </p:nvSpPr>
        <p:spPr/>
        <p:txBody>
          <a:bodyPr/>
          <a:lstStyle/>
          <a:p>
            <a:endParaRPr lang="en-US" dirty="0"/>
          </a:p>
        </p:txBody>
      </p:sp>
      <p:pic>
        <p:nvPicPr>
          <p:cNvPr id="5" name="Picture 4"/>
          <p:cNvPicPr>
            <a:picLocks noChangeAspect="1"/>
          </p:cNvPicPr>
          <p:nvPr/>
        </p:nvPicPr>
        <p:blipFill>
          <a:blip r:embed="rId3"/>
          <a:stretch>
            <a:fillRect/>
          </a:stretch>
        </p:blipFill>
        <p:spPr>
          <a:xfrm>
            <a:off x="838200" y="1417638"/>
            <a:ext cx="7162800" cy="4525962"/>
          </a:xfrm>
          <a:prstGeom prst="rect">
            <a:avLst/>
          </a:prstGeom>
        </p:spPr>
      </p:pic>
      <p:sp>
        <p:nvSpPr>
          <p:cNvPr id="6" name="Footer Placeholder 5"/>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a:p>
        </p:txBody>
      </p:sp>
      <p:sp>
        <p:nvSpPr>
          <p:cNvPr id="4" name="Footer Placeholder 3"/>
          <p:cNvSpPr>
            <a:spLocks noGrp="1"/>
          </p:cNvSpPr>
          <p:nvPr>
            <p:ph type="ftr" sz="quarter" idx="11"/>
          </p:nvPr>
        </p:nvSpPr>
        <p:spPr/>
        <p:txBody>
          <a:bodyPr/>
          <a:lstStyle/>
          <a:p>
            <a:r>
              <a:rPr lang="en-US" smtClean="0"/>
              <a:t>Pat Oglesby www.newrevenue.org  </a:t>
            </a:r>
            <a:endParaRPr lang="en-US"/>
          </a:p>
        </p:txBody>
      </p:sp>
      <p:graphicFrame>
        <p:nvGraphicFramePr>
          <p:cNvPr id="465922" name="Object 2"/>
          <p:cNvGraphicFramePr>
            <a:graphicFrameLocks noChangeAspect="1"/>
          </p:cNvGraphicFramePr>
          <p:nvPr/>
        </p:nvGraphicFramePr>
        <p:xfrm>
          <a:off x="457200" y="609600"/>
          <a:ext cx="8229600" cy="5181600"/>
        </p:xfrm>
        <a:graphic>
          <a:graphicData uri="http://schemas.openxmlformats.org/presentationml/2006/ole">
            <p:oleObj spid="_x0000_s465922" name="Document" r:id="rId3" imgW="5689600" imgH="2222500" progId="Word.Document.12">
              <p:embed/>
            </p:oleObj>
          </a:graphicData>
        </a:graphic>
      </p:graphicFrame>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Carve-outs </a:t>
            </a:r>
            <a:r>
              <a:rPr lang="en-US" dirty="0" smtClean="0"/>
              <a:t>from a marijuana excise tax</a:t>
            </a:r>
            <a:r>
              <a:rPr lang="en-US" b="1" dirty="0" smtClean="0"/>
              <a:t>? </a:t>
            </a:r>
            <a:endParaRPr lang="en-US" dirty="0"/>
          </a:p>
        </p:txBody>
      </p:sp>
      <p:sp>
        <p:nvSpPr>
          <p:cNvPr id="3" name="Rectangle 2"/>
          <p:cNvSpPr/>
          <p:nvPr/>
        </p:nvSpPr>
        <p:spPr>
          <a:xfrm>
            <a:off x="1295400" y="1417638"/>
            <a:ext cx="6400800" cy="2308324"/>
          </a:xfrm>
          <a:prstGeom prst="rect">
            <a:avLst/>
          </a:prstGeom>
        </p:spPr>
        <p:txBody>
          <a:bodyPr wrap="square">
            <a:spAutoFit/>
          </a:bodyPr>
          <a:lstStyle/>
          <a:p>
            <a:r>
              <a:rPr lang="en-US" sz="3600" dirty="0" smtClean="0"/>
              <a:t>Medical </a:t>
            </a:r>
          </a:p>
          <a:p>
            <a:r>
              <a:rPr lang="en-US" sz="3600" b="1" dirty="0" smtClean="0"/>
              <a:t>Homegrown</a:t>
            </a:r>
          </a:p>
          <a:p>
            <a:r>
              <a:rPr lang="en-US" sz="3600" dirty="0" smtClean="0"/>
              <a:t>Small </a:t>
            </a:r>
            <a:r>
              <a:rPr lang="en-US" sz="3600" dirty="0" smtClean="0"/>
              <a:t>business </a:t>
            </a:r>
            <a:endParaRPr lang="en-US" sz="3600" dirty="0" smtClean="0"/>
          </a:p>
          <a:p>
            <a:endParaRPr lang="en-US" sz="3600" dirty="0" smtClean="0"/>
          </a:p>
        </p:txBody>
      </p:sp>
      <p:sp>
        <p:nvSpPr>
          <p:cNvPr id="4" name="Footer Placeholder 3"/>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74638"/>
            <a:ext cx="8229600" cy="1143000"/>
          </a:xfrm>
        </p:spPr>
        <p:txBody>
          <a:bodyPr/>
          <a:lstStyle/>
          <a:p>
            <a:r>
              <a:rPr lang="en-US" dirty="0" smtClean="0"/>
              <a:t>Homegrown exception?</a:t>
            </a:r>
            <a:endParaRPr lang="en-US" dirty="0"/>
          </a:p>
        </p:txBody>
      </p:sp>
      <p:pic>
        <p:nvPicPr>
          <p:cNvPr id="4" name="Picture 3"/>
          <p:cNvPicPr>
            <a:picLocks noChangeAspect="1"/>
          </p:cNvPicPr>
          <p:nvPr/>
        </p:nvPicPr>
        <p:blipFill>
          <a:blip r:embed="rId3"/>
          <a:stretch>
            <a:fillRect/>
          </a:stretch>
        </p:blipFill>
        <p:spPr>
          <a:xfrm>
            <a:off x="4191000" y="1904999"/>
            <a:ext cx="3111500" cy="3060700"/>
          </a:xfrm>
          <a:prstGeom prst="rect">
            <a:avLst/>
          </a:prstGeom>
        </p:spPr>
      </p:pic>
      <p:pic>
        <p:nvPicPr>
          <p:cNvPr id="6" name="Picture 5"/>
          <p:cNvPicPr>
            <a:picLocks noChangeAspect="1"/>
          </p:cNvPicPr>
          <p:nvPr/>
        </p:nvPicPr>
        <p:blipFill>
          <a:blip r:embed="rId4"/>
          <a:stretch>
            <a:fillRect/>
          </a:stretch>
        </p:blipFill>
        <p:spPr>
          <a:xfrm>
            <a:off x="457200" y="1904999"/>
            <a:ext cx="3276600" cy="2984419"/>
          </a:xfrm>
          <a:prstGeom prst="rect">
            <a:avLst/>
          </a:prstGeom>
        </p:spPr>
      </p:pic>
      <p:sp>
        <p:nvSpPr>
          <p:cNvPr id="7" name="TextBox 6"/>
          <p:cNvSpPr txBox="1"/>
          <p:nvPr/>
        </p:nvSpPr>
        <p:spPr>
          <a:xfrm>
            <a:off x="1828800" y="4965699"/>
            <a:ext cx="5024443" cy="1200328"/>
          </a:xfrm>
          <a:prstGeom prst="rect">
            <a:avLst/>
          </a:prstGeom>
          <a:noFill/>
        </p:spPr>
        <p:txBody>
          <a:bodyPr wrap="square" rtlCol="0">
            <a:spAutoFit/>
          </a:bodyPr>
          <a:lstStyle/>
          <a:p>
            <a:r>
              <a:rPr lang="en-US" sz="2400" dirty="0" smtClean="0"/>
              <a:t>Liquor: </a:t>
            </a:r>
            <a:r>
              <a:rPr lang="en-US" sz="2400" dirty="0" smtClean="0"/>
              <a:t>no</a:t>
            </a:r>
          </a:p>
          <a:p>
            <a:r>
              <a:rPr lang="en-US" sz="2400" dirty="0" smtClean="0"/>
              <a:t>Beer &amp; wine: yes</a:t>
            </a:r>
          </a:p>
          <a:p>
            <a:r>
              <a:rPr lang="en-US" sz="2400" dirty="0" smtClean="0"/>
              <a:t>Washington marijuana : </a:t>
            </a:r>
            <a:r>
              <a:rPr lang="en-US" sz="2400" dirty="0" smtClean="0"/>
              <a:t>no.</a:t>
            </a:r>
            <a:endParaRPr lang="en-US" sz="2400" dirty="0"/>
          </a:p>
        </p:txBody>
      </p:sp>
      <p:sp>
        <p:nvSpPr>
          <p:cNvPr id="8" name="Footer Placeholder 7"/>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Carve-outs </a:t>
            </a:r>
            <a:r>
              <a:rPr lang="en-US" dirty="0" smtClean="0"/>
              <a:t>from a marijuana excise tax</a:t>
            </a:r>
            <a:r>
              <a:rPr lang="en-US" b="1" dirty="0" smtClean="0"/>
              <a:t>? </a:t>
            </a:r>
            <a:endParaRPr lang="en-US" dirty="0"/>
          </a:p>
        </p:txBody>
      </p:sp>
      <p:sp>
        <p:nvSpPr>
          <p:cNvPr id="3" name="Rectangle 2"/>
          <p:cNvSpPr/>
          <p:nvPr/>
        </p:nvSpPr>
        <p:spPr>
          <a:xfrm>
            <a:off x="1295400" y="1417638"/>
            <a:ext cx="6400800" cy="2308324"/>
          </a:xfrm>
          <a:prstGeom prst="rect">
            <a:avLst/>
          </a:prstGeom>
        </p:spPr>
        <p:txBody>
          <a:bodyPr wrap="square">
            <a:spAutoFit/>
          </a:bodyPr>
          <a:lstStyle/>
          <a:p>
            <a:r>
              <a:rPr lang="en-US" sz="3600" dirty="0" smtClean="0"/>
              <a:t>Medical </a:t>
            </a:r>
          </a:p>
          <a:p>
            <a:r>
              <a:rPr lang="en-US" sz="3600" dirty="0" smtClean="0"/>
              <a:t>Homegrown</a:t>
            </a:r>
          </a:p>
          <a:p>
            <a:r>
              <a:rPr lang="en-US" sz="3600" b="1" dirty="0" smtClean="0"/>
              <a:t>Small </a:t>
            </a:r>
            <a:r>
              <a:rPr lang="en-US" sz="3600" b="1" dirty="0" smtClean="0"/>
              <a:t>business </a:t>
            </a:r>
            <a:endParaRPr lang="en-US" sz="3600" b="1" dirty="0" smtClean="0"/>
          </a:p>
          <a:p>
            <a:endParaRPr lang="en-US" sz="3600" dirty="0" smtClean="0"/>
          </a:p>
        </p:txBody>
      </p:sp>
      <p:sp>
        <p:nvSpPr>
          <p:cNvPr id="4" name="Footer Placeholder 3"/>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Small business rules	</a:t>
            </a:r>
            <a:endParaRPr lang="en-US" dirty="0"/>
          </a:p>
        </p:txBody>
      </p:sp>
      <p:sp>
        <p:nvSpPr>
          <p:cNvPr id="3" name="Content Placeholder 2"/>
          <p:cNvSpPr>
            <a:spLocks noGrp="1"/>
          </p:cNvSpPr>
          <p:nvPr>
            <p:ph idx="1"/>
          </p:nvPr>
        </p:nvSpPr>
        <p:spPr/>
        <p:txBody>
          <a:bodyPr/>
          <a:lstStyle/>
          <a:p>
            <a:r>
              <a:rPr lang="en-US" dirty="0" smtClean="0"/>
              <a:t>Humboldt County, CA, proposal for canopy – under 600 feet, no tax; 600 and over: $1 per foot.</a:t>
            </a:r>
            <a:endParaRPr lang="en-US" dirty="0" smtClean="0"/>
          </a:p>
          <a:p>
            <a:r>
              <a:rPr lang="en-US" dirty="0" smtClean="0"/>
              <a:t>California </a:t>
            </a:r>
            <a:r>
              <a:rPr lang="en-US" dirty="0" smtClean="0"/>
              <a:t>proposal: lower per-gram rate for small farms (creates cliff).</a:t>
            </a:r>
          </a:p>
          <a:p>
            <a:endParaRPr lang="en-US" dirty="0" smtClean="0"/>
          </a:p>
          <a:p>
            <a:endParaRPr lang="en-US" dirty="0" smtClean="0"/>
          </a:p>
          <a:p>
            <a:endParaRPr lang="en-US" dirty="0"/>
          </a:p>
        </p:txBody>
      </p:sp>
      <p:sp>
        <p:nvSpPr>
          <p:cNvPr id="4" name="Footer Placeholder 3"/>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838200" y="2286000"/>
            <a:ext cx="7315200" cy="1397000"/>
          </a:xfrm>
          <a:prstGeom prst="rect">
            <a:avLst/>
          </a:prstGeom>
        </p:spPr>
      </p:pic>
      <p:sp>
        <p:nvSpPr>
          <p:cNvPr id="3" name="Rectangle 2"/>
          <p:cNvSpPr/>
          <p:nvPr/>
        </p:nvSpPr>
        <p:spPr>
          <a:xfrm>
            <a:off x="1981200" y="762000"/>
            <a:ext cx="4572000" cy="1200328"/>
          </a:xfrm>
          <a:prstGeom prst="rect">
            <a:avLst/>
          </a:prstGeom>
        </p:spPr>
        <p:txBody>
          <a:bodyPr>
            <a:spAutoFit/>
          </a:bodyPr>
          <a:lstStyle/>
          <a:p>
            <a:r>
              <a:rPr lang="en-US" sz="2400" dirty="0" smtClean="0"/>
              <a:t>Favor Big Business?</a:t>
            </a:r>
          </a:p>
          <a:p>
            <a:r>
              <a:rPr lang="en-US" sz="2400" dirty="0" smtClean="0"/>
              <a:t>Section 9.04.136 of the Berkeley CA Municipal Code</a:t>
            </a:r>
            <a:endParaRPr lang="en-US" sz="2400" dirty="0"/>
          </a:p>
        </p:txBody>
      </p:sp>
      <p:sp>
        <p:nvSpPr>
          <p:cNvPr id="4" name="Footer Placeholder 3"/>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229600" cy="1143000"/>
          </a:xfrm>
        </p:spPr>
        <p:txBody>
          <a:bodyPr/>
          <a:lstStyle/>
          <a:p>
            <a:r>
              <a:rPr lang="en-US" dirty="0" smtClean="0"/>
              <a:t>Marijuana</a:t>
            </a:r>
            <a:r>
              <a:rPr lang="en-US" dirty="0" smtClean="0"/>
              <a:t> Excise Outline </a:t>
            </a:r>
            <a:endParaRPr lang="en-US" dirty="0"/>
          </a:p>
        </p:txBody>
      </p:sp>
      <p:sp>
        <p:nvSpPr>
          <p:cNvPr id="3" name="Footer Placeholder 2"/>
          <p:cNvSpPr>
            <a:spLocks noGrp="1"/>
          </p:cNvSpPr>
          <p:nvPr>
            <p:ph type="ftr" sz="quarter" idx="11"/>
          </p:nvPr>
        </p:nvSpPr>
        <p:spPr/>
        <p:txBody>
          <a:bodyPr/>
          <a:lstStyle/>
          <a:p>
            <a:r>
              <a:rPr lang="en-US" smtClean="0"/>
              <a:t>Pat Oglesby www.newrevenue.org  </a:t>
            </a:r>
            <a:endParaRPr lang="en-US"/>
          </a:p>
        </p:txBody>
      </p:sp>
      <p:sp>
        <p:nvSpPr>
          <p:cNvPr id="4" name="Rectangle 3"/>
          <p:cNvSpPr/>
          <p:nvPr/>
        </p:nvSpPr>
        <p:spPr>
          <a:xfrm>
            <a:off x="1676400" y="1676400"/>
            <a:ext cx="5791200" cy="3416320"/>
          </a:xfrm>
          <a:prstGeom prst="rect">
            <a:avLst/>
          </a:prstGeom>
        </p:spPr>
        <p:txBody>
          <a:bodyPr wrap="square">
            <a:spAutoFit/>
          </a:bodyPr>
          <a:lstStyle/>
          <a:p>
            <a:pPr lvl="1"/>
            <a:r>
              <a:rPr lang="en-US" sz="3600" dirty="0" smtClean="0"/>
              <a:t>Hard to Tax</a:t>
            </a:r>
          </a:p>
          <a:p>
            <a:pPr lvl="1"/>
            <a:r>
              <a:rPr lang="en-US" sz="3600" dirty="0" smtClean="0"/>
              <a:t>Legalization </a:t>
            </a:r>
          </a:p>
          <a:p>
            <a:pPr lvl="1"/>
            <a:r>
              <a:rPr lang="en-US" sz="3600" dirty="0" smtClean="0"/>
              <a:t>Carve-outs</a:t>
            </a:r>
          </a:p>
          <a:p>
            <a:pPr lvl="1"/>
            <a:r>
              <a:rPr lang="en-US" sz="3600" b="1" dirty="0" smtClean="0"/>
              <a:t>Base</a:t>
            </a:r>
          </a:p>
          <a:p>
            <a:pPr lvl="1"/>
            <a:r>
              <a:rPr lang="en-US" sz="3600" dirty="0" smtClean="0"/>
              <a:t>Side Issues</a:t>
            </a:r>
            <a:endParaRPr lang="en-US" sz="3600" dirty="0" smtClean="0"/>
          </a:p>
          <a:p>
            <a:pPr lvl="1"/>
            <a:r>
              <a:rPr lang="en-US" sz="3600" dirty="0" smtClean="0"/>
              <a:t>Recap:  State </a:t>
            </a:r>
            <a:r>
              <a:rPr lang="en-US" sz="3600" dirty="0" smtClean="0"/>
              <a:t>of play  </a:t>
            </a: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990600"/>
            <a:ext cx="7772400" cy="1470025"/>
          </a:xfrm>
        </p:spPr>
        <p:txBody>
          <a:bodyPr>
            <a:normAutofit/>
          </a:bodyPr>
          <a:lstStyle/>
          <a:p>
            <a:r>
              <a:rPr lang="en-US" dirty="0" smtClean="0"/>
              <a:t>Cannabis tax base?</a:t>
            </a:r>
            <a:br>
              <a:rPr lang="en-US" dirty="0" smtClean="0"/>
            </a:br>
            <a:endParaRPr lang="en-US" dirty="0"/>
          </a:p>
        </p:txBody>
      </p:sp>
      <p:sp>
        <p:nvSpPr>
          <p:cNvPr id="6" name="Subtitle 5"/>
          <p:cNvSpPr>
            <a:spLocks noGrp="1"/>
          </p:cNvSpPr>
          <p:nvPr>
            <p:ph type="subTitle" idx="1"/>
          </p:nvPr>
        </p:nvSpPr>
        <p:spPr>
          <a:xfrm>
            <a:off x="1371600" y="2460625"/>
            <a:ext cx="6400800" cy="2438400"/>
          </a:xfrm>
        </p:spPr>
        <p:txBody>
          <a:bodyPr>
            <a:normAutofit fontScale="77500" lnSpcReduction="20000"/>
          </a:bodyPr>
          <a:lstStyle/>
          <a:p>
            <a:r>
              <a:rPr lang="en-US" sz="4000" b="1" dirty="0" smtClean="0">
                <a:solidFill>
                  <a:schemeClr val="tx1"/>
                </a:solidFill>
              </a:rPr>
              <a:t>Potency</a:t>
            </a:r>
          </a:p>
          <a:p>
            <a:r>
              <a:rPr lang="en-US" sz="4000" dirty="0" smtClean="0">
                <a:solidFill>
                  <a:schemeClr val="tx1"/>
                </a:solidFill>
              </a:rPr>
              <a:t>Price</a:t>
            </a:r>
            <a:endParaRPr lang="en-US" sz="4000" dirty="0" smtClean="0">
              <a:solidFill>
                <a:schemeClr val="tx1"/>
              </a:solidFill>
            </a:endParaRPr>
          </a:p>
          <a:p>
            <a:r>
              <a:rPr lang="en-US" sz="4000" dirty="0" smtClean="0">
                <a:solidFill>
                  <a:schemeClr val="tx1"/>
                </a:solidFill>
              </a:rPr>
              <a:t>Weight </a:t>
            </a:r>
            <a:endParaRPr lang="en-US" sz="4000" dirty="0" smtClean="0">
              <a:solidFill>
                <a:schemeClr val="tx1"/>
              </a:solidFill>
            </a:endParaRPr>
          </a:p>
          <a:p>
            <a:r>
              <a:rPr lang="en-US" sz="4000" dirty="0" smtClean="0">
                <a:solidFill>
                  <a:schemeClr val="tx1"/>
                </a:solidFill>
              </a:rPr>
              <a:t>Square </a:t>
            </a:r>
            <a:r>
              <a:rPr lang="en-US" sz="4000" dirty="0" smtClean="0">
                <a:solidFill>
                  <a:schemeClr val="tx1"/>
                </a:solidFill>
              </a:rPr>
              <a:t>feet</a:t>
            </a:r>
          </a:p>
          <a:p>
            <a:r>
              <a:rPr lang="en-US" sz="4000" dirty="0" smtClean="0">
                <a:solidFill>
                  <a:schemeClr val="tx1"/>
                </a:solidFill>
              </a:rPr>
              <a:t>Electricity</a:t>
            </a:r>
            <a:endParaRPr lang="en-US" sz="4000" dirty="0">
              <a:solidFill>
                <a:schemeClr val="tx1"/>
              </a:solidFill>
            </a:endParaRP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Base: Correlation with intoxication</a:t>
            </a:r>
            <a:endParaRPr lang="en-US" dirty="0"/>
          </a:p>
        </p:txBody>
      </p:sp>
      <p:sp>
        <p:nvSpPr>
          <p:cNvPr id="3" name="TextBox 2"/>
          <p:cNvSpPr txBox="1"/>
          <p:nvPr/>
        </p:nvSpPr>
        <p:spPr>
          <a:xfrm>
            <a:off x="1371600" y="1635204"/>
            <a:ext cx="3384410" cy="2215991"/>
          </a:xfrm>
          <a:prstGeom prst="rect">
            <a:avLst/>
          </a:prstGeom>
          <a:noFill/>
        </p:spPr>
        <p:txBody>
          <a:bodyPr wrap="none" rtlCol="0">
            <a:spAutoFit/>
          </a:bodyPr>
          <a:lstStyle/>
          <a:p>
            <a:r>
              <a:rPr lang="en-US" sz="4000" dirty="0" smtClean="0"/>
              <a:t>Potency – most</a:t>
            </a:r>
          </a:p>
          <a:p>
            <a:r>
              <a:rPr lang="en-US" sz="4000" dirty="0" smtClean="0"/>
              <a:t>Price – some</a:t>
            </a:r>
          </a:p>
          <a:p>
            <a:r>
              <a:rPr lang="en-US" sz="4000" dirty="0" smtClean="0"/>
              <a:t>Weight – least</a:t>
            </a:r>
          </a:p>
          <a:p>
            <a:endParaRPr lang="en-US" dirty="0"/>
          </a:p>
        </p:txBody>
      </p:sp>
      <p:pic>
        <p:nvPicPr>
          <p:cNvPr id="5" name="Picture 4"/>
          <p:cNvPicPr>
            <a:picLocks noChangeAspect="1"/>
          </p:cNvPicPr>
          <p:nvPr/>
        </p:nvPicPr>
        <p:blipFill>
          <a:blip r:embed="rId3"/>
          <a:stretch>
            <a:fillRect/>
          </a:stretch>
        </p:blipFill>
        <p:spPr>
          <a:xfrm>
            <a:off x="4572000" y="2362200"/>
            <a:ext cx="4267200" cy="3265118"/>
          </a:xfrm>
          <a:prstGeom prst="rect">
            <a:avLst/>
          </a:prstGeom>
        </p:spPr>
      </p:pic>
      <p:sp>
        <p:nvSpPr>
          <p:cNvPr id="6" name="Footer Placeholder 5"/>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not potency?</a:t>
            </a:r>
            <a:endParaRPr lang="en-US" dirty="0"/>
          </a:p>
        </p:txBody>
      </p:sp>
      <p:pic>
        <p:nvPicPr>
          <p:cNvPr id="3" name="Picture 2"/>
          <p:cNvPicPr>
            <a:picLocks noChangeAspect="1"/>
          </p:cNvPicPr>
          <p:nvPr/>
        </p:nvPicPr>
        <p:blipFill>
          <a:blip r:embed="rId3"/>
          <a:stretch>
            <a:fillRect/>
          </a:stretch>
        </p:blipFill>
        <p:spPr>
          <a:xfrm>
            <a:off x="1873250" y="1676400"/>
            <a:ext cx="5397500" cy="4108450"/>
          </a:xfrm>
          <a:prstGeom prst="rect">
            <a:avLst/>
          </a:prstGeom>
        </p:spPr>
      </p:pic>
      <p:sp>
        <p:nvSpPr>
          <p:cNvPr id="4" name="Footer Placeholder 3"/>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not potency?</a:t>
            </a:r>
            <a:endParaRPr lang="en-US" dirty="0"/>
          </a:p>
        </p:txBody>
      </p:sp>
      <p:pic>
        <p:nvPicPr>
          <p:cNvPr id="3" name="Picture 2"/>
          <p:cNvPicPr>
            <a:picLocks noChangeAspect="1"/>
          </p:cNvPicPr>
          <p:nvPr/>
        </p:nvPicPr>
        <p:blipFill>
          <a:blip r:embed="rId2"/>
          <a:stretch>
            <a:fillRect/>
          </a:stretch>
        </p:blipFill>
        <p:spPr>
          <a:xfrm>
            <a:off x="1820192" y="1905000"/>
            <a:ext cx="3666208" cy="2683727"/>
          </a:xfrm>
          <a:prstGeom prst="rect">
            <a:avLst/>
          </a:prstGeom>
        </p:spPr>
      </p:pic>
      <p:sp>
        <p:nvSpPr>
          <p:cNvPr id="4" name="Footer Placeholder 3"/>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535362"/>
          </a:xfrm>
        </p:spPr>
        <p:txBody>
          <a:bodyPr>
            <a:normAutofit/>
          </a:bodyPr>
          <a:lstStyle/>
          <a:p>
            <a:r>
              <a:rPr lang="en-US" dirty="0" smtClean="0"/>
              <a:t>No jurisdiction taxes tobacco by tar and nicotine  </a:t>
            </a:r>
            <a:r>
              <a:rPr lang="en-US" dirty="0" smtClean="0"/>
              <a:t>content, right?</a:t>
            </a:r>
            <a:br>
              <a:rPr lang="en-US" dirty="0" smtClean="0"/>
            </a:br>
            <a:endParaRPr lang="en-US" dirty="0"/>
          </a:p>
        </p:txBody>
      </p:sp>
      <p:sp>
        <p:nvSpPr>
          <p:cNvPr id="3" name="Footer Placeholder 2"/>
          <p:cNvSpPr>
            <a:spLocks noGrp="1"/>
          </p:cNvSpPr>
          <p:nvPr>
            <p:ph type="ftr" sz="quarter" idx="11"/>
          </p:nvPr>
        </p:nvSpPr>
        <p:spPr/>
        <p:txBody>
          <a:bodyPr/>
          <a:lstStyle/>
          <a:p>
            <a:r>
              <a:rPr lang="en-US" smtClean="0"/>
              <a:t>Pat Oglesby www.newrevenue.org  </a:t>
            </a:r>
            <a:endParaRPr lang="en-US"/>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not potency?</a:t>
            </a:r>
            <a:endParaRPr lang="en-US" dirty="0"/>
          </a:p>
        </p:txBody>
      </p:sp>
      <p:pic>
        <p:nvPicPr>
          <p:cNvPr id="4" name="Picture 3"/>
          <p:cNvPicPr>
            <a:picLocks noChangeAspect="1"/>
          </p:cNvPicPr>
          <p:nvPr/>
        </p:nvPicPr>
        <p:blipFill>
          <a:blip r:embed="rId3"/>
          <a:stretch>
            <a:fillRect/>
          </a:stretch>
        </p:blipFill>
        <p:spPr>
          <a:xfrm>
            <a:off x="2590800" y="2514600"/>
            <a:ext cx="5462932" cy="3726831"/>
          </a:xfrm>
          <a:prstGeom prst="rect">
            <a:avLst/>
          </a:prstGeom>
        </p:spPr>
      </p:pic>
      <p:pic>
        <p:nvPicPr>
          <p:cNvPr id="5" name="Picture 4"/>
          <p:cNvPicPr>
            <a:picLocks noChangeAspect="1"/>
          </p:cNvPicPr>
          <p:nvPr/>
        </p:nvPicPr>
        <p:blipFill>
          <a:blip r:embed="rId4"/>
          <a:stretch>
            <a:fillRect/>
          </a:stretch>
        </p:blipFill>
        <p:spPr>
          <a:xfrm>
            <a:off x="457200" y="1219200"/>
            <a:ext cx="3773179" cy="2362200"/>
          </a:xfrm>
          <a:prstGeom prst="rect">
            <a:avLst/>
          </a:prstGeom>
        </p:spPr>
      </p:pic>
      <p:sp>
        <p:nvSpPr>
          <p:cNvPr id="6" name="Footer Placeholder 5"/>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152400" y="331232"/>
            <a:ext cx="8382000" cy="4457700"/>
          </a:xfrm>
          <a:prstGeom prst="rect">
            <a:avLst/>
          </a:prstGeom>
        </p:spPr>
      </p:pic>
      <p:sp>
        <p:nvSpPr>
          <p:cNvPr id="4" name="Rectangle 3"/>
          <p:cNvSpPr/>
          <p:nvPr/>
        </p:nvSpPr>
        <p:spPr>
          <a:xfrm>
            <a:off x="2590800" y="5181600"/>
            <a:ext cx="2659702" cy="369332"/>
          </a:xfrm>
          <a:prstGeom prst="rect">
            <a:avLst/>
          </a:prstGeom>
        </p:spPr>
        <p:txBody>
          <a:bodyPr wrap="none">
            <a:spAutoFit/>
          </a:bodyPr>
          <a:lstStyle/>
          <a:p>
            <a:r>
              <a:rPr lang="en-US" dirty="0" smtClean="0"/>
              <a:t>Dale </a:t>
            </a:r>
            <a:r>
              <a:rPr lang="en-US" dirty="0" err="1" smtClean="0"/>
              <a:t>Gieringer</a:t>
            </a:r>
            <a:r>
              <a:rPr lang="en-US" dirty="0" smtClean="0"/>
              <a:t>, CA NORML</a:t>
            </a:r>
            <a:endParaRPr lang="en-US" dirty="0"/>
          </a:p>
        </p:txBody>
      </p:sp>
      <p:pic>
        <p:nvPicPr>
          <p:cNvPr id="5" name="Picture 4"/>
          <p:cNvPicPr>
            <a:picLocks noChangeAspect="1"/>
          </p:cNvPicPr>
          <p:nvPr/>
        </p:nvPicPr>
        <p:blipFill>
          <a:blip r:embed="rId4"/>
          <a:stretch>
            <a:fillRect/>
          </a:stretch>
        </p:blipFill>
        <p:spPr>
          <a:xfrm>
            <a:off x="6245600" y="4788932"/>
            <a:ext cx="2288800" cy="1524000"/>
          </a:xfrm>
          <a:prstGeom prst="rect">
            <a:avLst/>
          </a:prstGeom>
        </p:spPr>
      </p:pic>
      <p:sp>
        <p:nvSpPr>
          <p:cNvPr id="6" name="Footer Placeholder 5"/>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smtClean="0"/>
              <a:t>Fungible concentrate – Use potency?</a:t>
            </a:r>
            <a:endParaRPr lang="en-US" dirty="0"/>
          </a:p>
        </p:txBody>
      </p:sp>
      <p:sp>
        <p:nvSpPr>
          <p:cNvPr id="2" name="Footer Placeholder 1"/>
          <p:cNvSpPr>
            <a:spLocks noGrp="1"/>
          </p:cNvSpPr>
          <p:nvPr>
            <p:ph type="ftr" sz="quarter" idx="11"/>
          </p:nvPr>
        </p:nvSpPr>
        <p:spPr/>
        <p:txBody>
          <a:bodyPr/>
          <a:lstStyle/>
          <a:p>
            <a:r>
              <a:rPr lang="en-US" smtClean="0"/>
              <a:t>Pat Oglesby www.newrevenue.org  </a:t>
            </a:r>
            <a:endParaRPr lang="en-US"/>
          </a:p>
        </p:txBody>
      </p:sp>
      <p:pic>
        <p:nvPicPr>
          <p:cNvPr id="3" name="Picture 2"/>
          <p:cNvPicPr>
            <a:picLocks noChangeAspect="1"/>
          </p:cNvPicPr>
          <p:nvPr/>
        </p:nvPicPr>
        <p:blipFill>
          <a:blip r:embed="rId2"/>
          <a:stretch>
            <a:fillRect/>
          </a:stretch>
        </p:blipFill>
        <p:spPr>
          <a:xfrm>
            <a:off x="914312" y="1417638"/>
            <a:ext cx="4419775" cy="3154362"/>
          </a:xfrm>
          <a:prstGeom prst="rect">
            <a:avLst/>
          </a:prstGeom>
        </p:spPr>
      </p:pic>
      <p:pic>
        <p:nvPicPr>
          <p:cNvPr id="6" name="Picture 5"/>
          <p:cNvPicPr>
            <a:picLocks noChangeAspect="1"/>
          </p:cNvPicPr>
          <p:nvPr/>
        </p:nvPicPr>
        <p:blipFill>
          <a:blip r:embed="rId3"/>
          <a:stretch>
            <a:fillRect/>
          </a:stretch>
        </p:blipFill>
        <p:spPr>
          <a:xfrm>
            <a:off x="5721350" y="3028950"/>
            <a:ext cx="2298700" cy="3327400"/>
          </a:xfrm>
          <a:prstGeom prst="rect">
            <a:avLst/>
          </a:prstGeom>
        </p:spPr>
      </p:pic>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990600"/>
            <a:ext cx="7772400" cy="1470025"/>
          </a:xfrm>
        </p:spPr>
        <p:txBody>
          <a:bodyPr>
            <a:normAutofit/>
          </a:bodyPr>
          <a:lstStyle/>
          <a:p>
            <a:r>
              <a:rPr lang="en-US" dirty="0" smtClean="0"/>
              <a:t>Cannabis tax base?</a:t>
            </a:r>
            <a:br>
              <a:rPr lang="en-US" dirty="0" smtClean="0"/>
            </a:br>
            <a:endParaRPr lang="en-US" dirty="0"/>
          </a:p>
        </p:txBody>
      </p:sp>
      <p:sp>
        <p:nvSpPr>
          <p:cNvPr id="6" name="Subtitle 5"/>
          <p:cNvSpPr>
            <a:spLocks noGrp="1"/>
          </p:cNvSpPr>
          <p:nvPr>
            <p:ph type="subTitle" idx="1"/>
          </p:nvPr>
        </p:nvSpPr>
        <p:spPr>
          <a:xfrm>
            <a:off x="1371600" y="2460625"/>
            <a:ext cx="6400800" cy="2438400"/>
          </a:xfrm>
        </p:spPr>
        <p:txBody>
          <a:bodyPr>
            <a:normAutofit fontScale="77500" lnSpcReduction="20000"/>
          </a:bodyPr>
          <a:lstStyle/>
          <a:p>
            <a:r>
              <a:rPr lang="en-US" sz="4000" dirty="0" smtClean="0">
                <a:solidFill>
                  <a:schemeClr val="tx1"/>
                </a:solidFill>
              </a:rPr>
              <a:t>Potency</a:t>
            </a:r>
          </a:p>
          <a:p>
            <a:r>
              <a:rPr lang="en-US" sz="4000" b="1" dirty="0" smtClean="0">
                <a:solidFill>
                  <a:schemeClr val="tx1"/>
                </a:solidFill>
              </a:rPr>
              <a:t>Price</a:t>
            </a:r>
            <a:endParaRPr lang="en-US" sz="4000" b="1" dirty="0" smtClean="0">
              <a:solidFill>
                <a:schemeClr val="tx1"/>
              </a:solidFill>
            </a:endParaRPr>
          </a:p>
          <a:p>
            <a:r>
              <a:rPr lang="en-US" sz="4000" dirty="0" smtClean="0">
                <a:solidFill>
                  <a:schemeClr val="tx1"/>
                </a:solidFill>
              </a:rPr>
              <a:t>Weight </a:t>
            </a:r>
            <a:endParaRPr lang="en-US" sz="4000" dirty="0" smtClean="0">
              <a:solidFill>
                <a:schemeClr val="tx1"/>
              </a:solidFill>
            </a:endParaRPr>
          </a:p>
          <a:p>
            <a:r>
              <a:rPr lang="en-US" sz="4000" dirty="0" smtClean="0">
                <a:solidFill>
                  <a:schemeClr val="tx1"/>
                </a:solidFill>
              </a:rPr>
              <a:t>Square </a:t>
            </a:r>
            <a:r>
              <a:rPr lang="en-US" sz="4000" dirty="0" smtClean="0">
                <a:solidFill>
                  <a:schemeClr val="tx1"/>
                </a:solidFill>
              </a:rPr>
              <a:t>feet</a:t>
            </a:r>
          </a:p>
          <a:p>
            <a:r>
              <a:rPr lang="en-US" sz="4000" dirty="0" smtClean="0">
                <a:solidFill>
                  <a:schemeClr val="tx1"/>
                </a:solidFill>
              </a:rPr>
              <a:t>Electricity</a:t>
            </a:r>
            <a:endParaRPr lang="en-US" sz="4000" dirty="0">
              <a:solidFill>
                <a:schemeClr val="tx1"/>
              </a:solidFill>
            </a:endParaRP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782762"/>
          </a:xfrm>
        </p:spPr>
        <p:txBody>
          <a:bodyPr/>
          <a:lstStyle/>
          <a:p>
            <a:r>
              <a:rPr lang="en-US" dirty="0" smtClean="0"/>
              <a:t>Taxing by price (Ad valorem, like sales tax): Advantages</a:t>
            </a:r>
            <a:endParaRPr lang="en-US" dirty="0"/>
          </a:p>
        </p:txBody>
      </p:sp>
      <p:sp>
        <p:nvSpPr>
          <p:cNvPr id="3" name="TextBox 2"/>
          <p:cNvSpPr txBox="1"/>
          <p:nvPr/>
        </p:nvSpPr>
        <p:spPr>
          <a:xfrm>
            <a:off x="1219200" y="1840389"/>
            <a:ext cx="4571684" cy="2123658"/>
          </a:xfrm>
          <a:prstGeom prst="rect">
            <a:avLst/>
          </a:prstGeom>
          <a:noFill/>
        </p:spPr>
        <p:txBody>
          <a:bodyPr wrap="none" rtlCol="0">
            <a:spAutoFit/>
          </a:bodyPr>
          <a:lstStyle/>
          <a:p>
            <a:r>
              <a:rPr lang="en-US" sz="3200" dirty="0" smtClean="0"/>
              <a:t>Municipal know-how</a:t>
            </a:r>
          </a:p>
          <a:p>
            <a:r>
              <a:rPr lang="en-US" sz="3200" dirty="0" smtClean="0"/>
              <a:t>Easy to measure</a:t>
            </a:r>
          </a:p>
          <a:p>
            <a:r>
              <a:rPr lang="en-US" sz="3200" dirty="0" smtClean="0"/>
              <a:t>Price is proxy for potency?  </a:t>
            </a:r>
          </a:p>
          <a:p>
            <a:pPr marL="342900" indent="-342900"/>
            <a:endParaRPr lang="en-US" dirty="0" smtClean="0"/>
          </a:p>
          <a:p>
            <a:pPr marL="342900" indent="-342900">
              <a:buAutoNum type="arabicPeriod"/>
            </a:pPr>
            <a:endParaRPr lang="en-US" dirty="0"/>
          </a:p>
        </p:txBody>
      </p:sp>
      <p:pic>
        <p:nvPicPr>
          <p:cNvPr id="4" name="Picture 3"/>
          <p:cNvPicPr>
            <a:picLocks noChangeAspect="1"/>
          </p:cNvPicPr>
          <p:nvPr/>
        </p:nvPicPr>
        <p:blipFill>
          <a:blip r:embed="rId3"/>
          <a:stretch>
            <a:fillRect/>
          </a:stretch>
        </p:blipFill>
        <p:spPr>
          <a:xfrm>
            <a:off x="5790884" y="1792922"/>
            <a:ext cx="3528566" cy="3998278"/>
          </a:xfrm>
          <a:prstGeom prst="rect">
            <a:avLst/>
          </a:prstGeom>
        </p:spPr>
      </p:pic>
      <p:sp>
        <p:nvSpPr>
          <p:cNvPr id="5" name="Footer Placeholder 4"/>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143000" y="2819400"/>
            <a:ext cx="4914900" cy="2590800"/>
          </a:xfrm>
          <a:prstGeom prst="rect">
            <a:avLst/>
          </a:prstGeom>
        </p:spPr>
      </p:pic>
      <p:sp>
        <p:nvSpPr>
          <p:cNvPr id="6" name="Rectangle 5"/>
          <p:cNvSpPr/>
          <p:nvPr/>
        </p:nvSpPr>
        <p:spPr>
          <a:xfrm>
            <a:off x="1676400" y="1794301"/>
            <a:ext cx="5943600" cy="830997"/>
          </a:xfrm>
          <a:prstGeom prst="rect">
            <a:avLst/>
          </a:prstGeom>
        </p:spPr>
        <p:txBody>
          <a:bodyPr wrap="square">
            <a:spAutoFit/>
          </a:bodyPr>
          <a:lstStyle/>
          <a:p>
            <a:r>
              <a:rPr lang="en-US" sz="2400" dirty="0" smtClean="0"/>
              <a:t>Oakland, CA, July 21, 2009: 1.8 percent of gross </a:t>
            </a:r>
            <a:r>
              <a:rPr lang="en-US" sz="2400" b="1" dirty="0" smtClean="0"/>
              <a:t>medical </a:t>
            </a:r>
            <a:r>
              <a:rPr lang="en-US" sz="2400" dirty="0" smtClean="0"/>
              <a:t>receipts</a:t>
            </a:r>
          </a:p>
        </p:txBody>
      </p:sp>
      <p:sp>
        <p:nvSpPr>
          <p:cNvPr id="7" name="Title 6"/>
          <p:cNvSpPr>
            <a:spLocks noGrp="1"/>
          </p:cNvSpPr>
          <p:nvPr>
            <p:ph type="title"/>
          </p:nvPr>
        </p:nvSpPr>
        <p:spPr>
          <a:xfrm>
            <a:off x="457200" y="651301"/>
            <a:ext cx="8229600" cy="1143000"/>
          </a:xfrm>
        </p:spPr>
        <p:txBody>
          <a:bodyPr/>
          <a:lstStyle/>
          <a:p>
            <a:r>
              <a:rPr lang="en-US" dirty="0" smtClean="0"/>
              <a:t>World’s first marijuana tax</a:t>
            </a:r>
            <a:endParaRPr lang="en-US" dirty="0"/>
          </a:p>
        </p:txBody>
      </p:sp>
      <p:pic>
        <p:nvPicPr>
          <p:cNvPr id="8" name="Picture 7"/>
          <p:cNvPicPr>
            <a:picLocks noChangeAspect="1"/>
          </p:cNvPicPr>
          <p:nvPr/>
        </p:nvPicPr>
        <p:blipFill>
          <a:blip r:embed="rId4"/>
          <a:stretch>
            <a:fillRect/>
          </a:stretch>
        </p:blipFill>
        <p:spPr>
          <a:xfrm>
            <a:off x="6473141" y="3505200"/>
            <a:ext cx="1527858" cy="838200"/>
          </a:xfrm>
          <a:prstGeom prst="rect">
            <a:avLst/>
          </a:prstGeom>
        </p:spPr>
      </p:pic>
      <p:sp>
        <p:nvSpPr>
          <p:cNvPr id="9" name="Footer Placeholder 8"/>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Nov. 2010 California Price-Based Taxes</a:t>
            </a:r>
            <a:endParaRPr lang="en-US" dirty="0"/>
          </a:p>
        </p:txBody>
      </p:sp>
      <p:graphicFrame>
        <p:nvGraphicFramePr>
          <p:cNvPr id="4" name="Content Placeholder 3"/>
          <p:cNvGraphicFramePr>
            <a:graphicFrameLocks noGrp="1"/>
          </p:cNvGraphicFramePr>
          <p:nvPr>
            <p:ph idx="1"/>
          </p:nvPr>
        </p:nvGraphicFramePr>
        <p:xfrm>
          <a:off x="457200" y="1981200"/>
          <a:ext cx="8229595" cy="4322164"/>
        </p:xfrm>
        <a:graphic>
          <a:graphicData uri="http://schemas.openxmlformats.org/drawingml/2006/table">
            <a:tbl>
              <a:tblPr firstRow="1" bandRow="1">
                <a:tableStyleId>{5C22544A-7EE6-4342-B048-85BDC9FD1C3A}</a:tableStyleId>
              </a:tblPr>
              <a:tblGrid>
                <a:gridCol w="1143000"/>
                <a:gridCol w="457200"/>
                <a:gridCol w="644235"/>
                <a:gridCol w="748145"/>
                <a:gridCol w="748145"/>
                <a:gridCol w="748145"/>
                <a:gridCol w="1149930"/>
                <a:gridCol w="609600"/>
                <a:gridCol w="685800"/>
                <a:gridCol w="685800"/>
                <a:gridCol w="609595"/>
              </a:tblGrid>
              <a:tr h="1021312">
                <a:tc>
                  <a:txBody>
                    <a:bodyPr/>
                    <a:lstStyle/>
                    <a:p>
                      <a:pPr algn="l" fontAlgn="b"/>
                      <a:r>
                        <a:rPr lang="en-US" sz="2000" b="0" i="0" u="none" strike="noStrike" dirty="0">
                          <a:solidFill>
                            <a:srgbClr val="000000"/>
                          </a:solidFill>
                          <a:latin typeface="Times New Roman"/>
                        </a:rPr>
                        <a:t>City</a:t>
                      </a:r>
                    </a:p>
                  </a:txBody>
                  <a:tcPr marL="12700" marR="12700" marT="12700" marB="0" anchor="b"/>
                </a:tc>
                <a:tc>
                  <a:txBody>
                    <a:bodyPr/>
                    <a:lstStyle/>
                    <a:p>
                      <a:pPr algn="l" fontAlgn="b"/>
                      <a:r>
                        <a:rPr lang="en-US" sz="2000" b="0" i="0" u="none" strike="noStrike">
                          <a:solidFill>
                            <a:srgbClr val="000000"/>
                          </a:solidFill>
                          <a:latin typeface="Times New Roman"/>
                        </a:rPr>
                        <a:t>Albany</a:t>
                      </a:r>
                    </a:p>
                  </a:txBody>
                  <a:tcPr marL="12700" marR="12700" marT="12700" marB="0" anchor="b"/>
                </a:tc>
                <a:tc>
                  <a:txBody>
                    <a:bodyPr/>
                    <a:lstStyle/>
                    <a:p>
                      <a:pPr algn="l" fontAlgn="b"/>
                      <a:r>
                        <a:rPr lang="en-US" sz="2000" b="0" i="0" u="none" strike="noStrike" dirty="0">
                          <a:solidFill>
                            <a:srgbClr val="000000"/>
                          </a:solidFill>
                          <a:latin typeface="Times New Roman"/>
                        </a:rPr>
                        <a:t>Berkeley</a:t>
                      </a:r>
                    </a:p>
                  </a:txBody>
                  <a:tcPr marL="12700" marR="12700" marT="12700" marB="0" anchor="b"/>
                </a:tc>
                <a:tc>
                  <a:txBody>
                    <a:bodyPr/>
                    <a:lstStyle/>
                    <a:p>
                      <a:pPr algn="l" fontAlgn="b"/>
                      <a:r>
                        <a:rPr lang="en-US" sz="2000" b="0" i="0" u="none" strike="noStrike" dirty="0">
                          <a:solidFill>
                            <a:srgbClr val="000000"/>
                          </a:solidFill>
                          <a:latin typeface="Times New Roman"/>
                        </a:rPr>
                        <a:t>La Puente</a:t>
                      </a:r>
                    </a:p>
                  </a:txBody>
                  <a:tcPr marL="12700" marR="12700" marT="12700" marB="0" anchor="b"/>
                </a:tc>
                <a:tc>
                  <a:txBody>
                    <a:bodyPr/>
                    <a:lstStyle/>
                    <a:p>
                      <a:pPr algn="l" fontAlgn="b"/>
                      <a:r>
                        <a:rPr lang="en-US" sz="2000" b="0" i="0" u="none" strike="noStrike">
                          <a:solidFill>
                            <a:srgbClr val="000000"/>
                          </a:solidFill>
                          <a:latin typeface="Times New Roman"/>
                        </a:rPr>
                        <a:t>Long Beach </a:t>
                      </a:r>
                    </a:p>
                  </a:txBody>
                  <a:tcPr marL="12700" marR="12700" marT="12700" marB="0" anchor="b"/>
                </a:tc>
                <a:tc>
                  <a:txBody>
                    <a:bodyPr/>
                    <a:lstStyle/>
                    <a:p>
                      <a:pPr algn="l" fontAlgn="b"/>
                      <a:r>
                        <a:rPr lang="en-US" sz="2000" b="0" i="0" u="none" strike="noStrike" dirty="0">
                          <a:solidFill>
                            <a:srgbClr val="000000"/>
                          </a:solidFill>
                          <a:latin typeface="Times New Roman"/>
                        </a:rPr>
                        <a:t>Oakland</a:t>
                      </a:r>
                    </a:p>
                  </a:txBody>
                  <a:tcPr marL="12700" marR="12700" marT="12700" marB="0" anchor="b"/>
                </a:tc>
                <a:tc>
                  <a:txBody>
                    <a:bodyPr/>
                    <a:lstStyle/>
                    <a:p>
                      <a:pPr algn="l" fontAlgn="b"/>
                      <a:r>
                        <a:rPr lang="en-US" sz="2000" b="0" i="0" u="none" strike="noStrike">
                          <a:solidFill>
                            <a:srgbClr val="000000"/>
                          </a:solidFill>
                          <a:latin typeface="Times New Roman"/>
                        </a:rPr>
                        <a:t>Rancho Cordova H</a:t>
                      </a:r>
                    </a:p>
                  </a:txBody>
                  <a:tcPr marL="12700" marR="12700" marT="12700" marB="0" anchor="b"/>
                </a:tc>
                <a:tc>
                  <a:txBody>
                    <a:bodyPr/>
                    <a:lstStyle/>
                    <a:p>
                      <a:pPr algn="l" fontAlgn="b"/>
                      <a:r>
                        <a:rPr lang="en-US" sz="2000" b="0" i="0" u="none" strike="noStrike">
                          <a:solidFill>
                            <a:srgbClr val="000000"/>
                          </a:solidFill>
                          <a:latin typeface="Times New Roman"/>
                        </a:rPr>
                        <a:t>Richmond</a:t>
                      </a:r>
                    </a:p>
                  </a:txBody>
                  <a:tcPr marL="12700" marR="12700" marT="12700" marB="0" anchor="b"/>
                </a:tc>
                <a:tc>
                  <a:txBody>
                    <a:bodyPr/>
                    <a:lstStyle/>
                    <a:p>
                      <a:pPr algn="l" fontAlgn="b"/>
                      <a:r>
                        <a:rPr lang="en-US" sz="2000" b="0" i="0" u="none" strike="noStrike">
                          <a:solidFill>
                            <a:srgbClr val="000000"/>
                          </a:solidFill>
                          <a:latin typeface="Times New Roman"/>
                        </a:rPr>
                        <a:t>Sacra-mento</a:t>
                      </a:r>
                    </a:p>
                  </a:txBody>
                  <a:tcPr marL="12700" marR="12700" marT="12700" marB="0" anchor="b"/>
                </a:tc>
                <a:tc>
                  <a:txBody>
                    <a:bodyPr/>
                    <a:lstStyle/>
                    <a:p>
                      <a:pPr algn="l" fontAlgn="b"/>
                      <a:r>
                        <a:rPr lang="en-US" sz="2000" b="0" i="0" u="none" strike="noStrike">
                          <a:solidFill>
                            <a:srgbClr val="000000"/>
                          </a:solidFill>
                          <a:latin typeface="Times New Roman"/>
                        </a:rPr>
                        <a:t>San Jose</a:t>
                      </a:r>
                    </a:p>
                  </a:txBody>
                  <a:tcPr marL="12700" marR="12700" marT="12700" marB="0" anchor="b"/>
                </a:tc>
                <a:tc>
                  <a:txBody>
                    <a:bodyPr/>
                    <a:lstStyle/>
                    <a:p>
                      <a:pPr algn="l" fontAlgn="b"/>
                      <a:r>
                        <a:rPr lang="en-US" sz="2000" b="0" i="0" u="none" strike="noStrike">
                          <a:solidFill>
                            <a:srgbClr val="000000"/>
                          </a:solidFill>
                          <a:latin typeface="Times New Roman"/>
                        </a:rPr>
                        <a:t>Stockton</a:t>
                      </a:r>
                    </a:p>
                  </a:txBody>
                  <a:tcPr marL="12700" marR="12700" marT="12700" marB="0" anchor="b"/>
                </a:tc>
              </a:tr>
              <a:tr h="722392">
                <a:tc>
                  <a:txBody>
                    <a:bodyPr/>
                    <a:lstStyle/>
                    <a:p>
                      <a:pPr algn="l" fontAlgn="b"/>
                      <a:r>
                        <a:rPr lang="en-US" sz="2000" b="0" i="0" u="none" strike="noStrike">
                          <a:solidFill>
                            <a:srgbClr val="000000"/>
                          </a:solidFill>
                          <a:latin typeface="Times New Roman"/>
                        </a:rPr>
                        <a:t>Medical marijuana tax</a:t>
                      </a:r>
                    </a:p>
                  </a:txBody>
                  <a:tcPr marL="12700" marR="12700" marT="12700" marB="0" anchor="b"/>
                </a:tc>
                <a:tc>
                  <a:txBody>
                    <a:bodyPr/>
                    <a:lstStyle/>
                    <a:p>
                      <a:pPr algn="r" fontAlgn="b"/>
                      <a:r>
                        <a:rPr lang="en-US" sz="2000" b="0" i="0" u="none" strike="noStrike">
                          <a:solidFill>
                            <a:srgbClr val="000000"/>
                          </a:solidFill>
                          <a:latin typeface="Times New Roman"/>
                        </a:rPr>
                        <a:t>2.5%</a:t>
                      </a:r>
                    </a:p>
                  </a:txBody>
                  <a:tcPr marL="12700" marR="12700" marT="12700" marB="0" anchor="b"/>
                </a:tc>
                <a:tc>
                  <a:txBody>
                    <a:bodyPr/>
                    <a:lstStyle/>
                    <a:p>
                      <a:pPr algn="r" fontAlgn="b"/>
                      <a:r>
                        <a:rPr lang="en-US" sz="2000" b="0" i="0" u="none" strike="noStrike">
                          <a:solidFill>
                            <a:srgbClr val="000000"/>
                          </a:solidFill>
                          <a:latin typeface="Times New Roman"/>
                        </a:rPr>
                        <a:t>2.5%</a:t>
                      </a:r>
                    </a:p>
                  </a:txBody>
                  <a:tcPr marL="12700" marR="12700" marT="12700" marB="0" anchor="b"/>
                </a:tc>
                <a:tc>
                  <a:txBody>
                    <a:bodyPr/>
                    <a:lstStyle/>
                    <a:p>
                      <a:pPr algn="r" fontAlgn="b"/>
                      <a:r>
                        <a:rPr lang="en-US" sz="2000" b="0" i="0" u="none" strike="noStrike" dirty="0" smtClean="0">
                          <a:solidFill>
                            <a:srgbClr val="000000"/>
                          </a:solidFill>
                          <a:latin typeface="Times New Roman"/>
                        </a:rPr>
                        <a:t>10%</a:t>
                      </a:r>
                      <a:endParaRPr lang="en-US" sz="2000" b="0" i="0" u="none" strike="noStrike" dirty="0">
                        <a:solidFill>
                          <a:srgbClr val="000000"/>
                        </a:solidFill>
                        <a:latin typeface="Times New Roman"/>
                      </a:endParaRPr>
                    </a:p>
                  </a:txBody>
                  <a:tcPr marL="12700" marR="12700" marT="12700" marB="0" anchor="b"/>
                </a:tc>
                <a:tc>
                  <a:txBody>
                    <a:bodyPr/>
                    <a:lstStyle/>
                    <a:p>
                      <a:pPr algn="l" fontAlgn="b"/>
                      <a:endParaRPr lang="en-US" sz="2000" b="0" i="0" u="none" strike="noStrike">
                        <a:solidFill>
                          <a:srgbClr val="000000"/>
                        </a:solidFill>
                        <a:latin typeface="Times New Roman"/>
                      </a:endParaRPr>
                    </a:p>
                  </a:txBody>
                  <a:tcPr marL="12700" marR="12700" marT="12700" marB="0" anchor="b"/>
                </a:tc>
                <a:tc>
                  <a:txBody>
                    <a:bodyPr/>
                    <a:lstStyle/>
                    <a:p>
                      <a:pPr algn="l" fontAlgn="b"/>
                      <a:r>
                        <a:rPr lang="en-US" sz="2000" b="0" i="0" u="none" strike="noStrike">
                          <a:solidFill>
                            <a:srgbClr val="000000"/>
                          </a:solidFill>
                          <a:latin typeface="Times New Roman"/>
                        </a:rPr>
                        <a:t>5%, up from 1.8% </a:t>
                      </a:r>
                    </a:p>
                  </a:txBody>
                  <a:tcPr marL="12700" marR="12700" marT="12700" marB="0" anchor="b"/>
                </a:tc>
                <a:tc>
                  <a:txBody>
                    <a:bodyPr/>
                    <a:lstStyle/>
                    <a:p>
                      <a:pPr algn="l" fontAlgn="b"/>
                      <a:r>
                        <a:rPr lang="en-US" sz="2000" b="0" i="0" u="none" strike="noStrike">
                          <a:solidFill>
                            <a:srgbClr val="000000"/>
                          </a:solidFill>
                          <a:latin typeface="Times New Roman"/>
                        </a:rPr>
                        <a:t>12% to 15%</a:t>
                      </a:r>
                    </a:p>
                  </a:txBody>
                  <a:tcPr marL="12700" marR="12700" marT="12700" marB="0" anchor="b"/>
                </a:tc>
                <a:tc>
                  <a:txBody>
                    <a:bodyPr/>
                    <a:lstStyle/>
                    <a:p>
                      <a:pPr algn="r" fontAlgn="b"/>
                      <a:r>
                        <a:rPr lang="en-US" sz="2000" b="0" i="0" u="none" strike="noStrike" dirty="0">
                          <a:solidFill>
                            <a:srgbClr val="000000"/>
                          </a:solidFill>
                          <a:latin typeface="Times New Roman"/>
                        </a:rPr>
                        <a:t>5.0%</a:t>
                      </a:r>
                    </a:p>
                  </a:txBody>
                  <a:tcPr marL="12700" marR="12700" marT="12700" marB="0" anchor="b"/>
                </a:tc>
                <a:tc>
                  <a:txBody>
                    <a:bodyPr/>
                    <a:lstStyle/>
                    <a:p>
                      <a:pPr algn="r" fontAlgn="b"/>
                      <a:r>
                        <a:rPr lang="en-US" sz="2000" b="0" i="0" u="none" strike="noStrike" dirty="0">
                          <a:solidFill>
                            <a:srgbClr val="000000"/>
                          </a:solidFill>
                          <a:latin typeface="Times New Roman"/>
                        </a:rPr>
                        <a:t>4.0%</a:t>
                      </a:r>
                    </a:p>
                  </a:txBody>
                  <a:tcPr marL="12700" marR="12700" marT="12700" marB="0" anchor="b"/>
                </a:tc>
                <a:tc>
                  <a:txBody>
                    <a:bodyPr/>
                    <a:lstStyle/>
                    <a:p>
                      <a:pPr algn="l" fontAlgn="b"/>
                      <a:r>
                        <a:rPr lang="en-US" sz="2000" b="0" i="0" u="none" strike="noStrike">
                          <a:solidFill>
                            <a:srgbClr val="000000"/>
                          </a:solidFill>
                          <a:latin typeface="Times New Roman"/>
                        </a:rPr>
                        <a:t>Up to 10%</a:t>
                      </a:r>
                    </a:p>
                  </a:txBody>
                  <a:tcPr marL="12700" marR="12700" marT="12700" marB="0" anchor="b"/>
                </a:tc>
                <a:tc>
                  <a:txBody>
                    <a:bodyPr/>
                    <a:lstStyle/>
                    <a:p>
                      <a:pPr algn="r" fontAlgn="b"/>
                      <a:r>
                        <a:rPr lang="en-US" sz="2000" b="0" i="0" u="none" strike="noStrike">
                          <a:solidFill>
                            <a:srgbClr val="000000"/>
                          </a:solidFill>
                          <a:latin typeface="Times New Roman"/>
                        </a:rPr>
                        <a:t>2.5%</a:t>
                      </a:r>
                    </a:p>
                  </a:txBody>
                  <a:tcPr marL="12700" marR="12700" marT="12700" marB="0" anchor="b"/>
                </a:tc>
              </a:tr>
              <a:tr h="722392">
                <a:tc>
                  <a:txBody>
                    <a:bodyPr/>
                    <a:lstStyle/>
                    <a:p>
                      <a:pPr algn="l" fontAlgn="b"/>
                      <a:r>
                        <a:rPr lang="en-US" sz="2000" b="0" i="0" u="none" strike="noStrike">
                          <a:solidFill>
                            <a:srgbClr val="000000"/>
                          </a:solidFill>
                          <a:latin typeface="Times New Roman"/>
                        </a:rPr>
                        <a:t>Recreational  tax (if Prop 19 passed) </a:t>
                      </a:r>
                    </a:p>
                  </a:txBody>
                  <a:tcPr marL="12700" marR="12700" marT="12700" marB="0" anchor="b"/>
                </a:tc>
                <a:tc>
                  <a:txBody>
                    <a:bodyPr/>
                    <a:lstStyle/>
                    <a:p>
                      <a:pPr algn="r" fontAlgn="b"/>
                      <a:r>
                        <a:rPr lang="en-US" sz="2000" b="0" i="0" u="none" strike="noStrike">
                          <a:solidFill>
                            <a:srgbClr val="000000"/>
                          </a:solidFill>
                          <a:latin typeface="Times New Roman"/>
                        </a:rPr>
                        <a:t>2.5%</a:t>
                      </a:r>
                    </a:p>
                  </a:txBody>
                  <a:tcPr marL="12700" marR="12700" marT="12700" marB="0" anchor="b"/>
                </a:tc>
                <a:tc>
                  <a:txBody>
                    <a:bodyPr/>
                    <a:lstStyle/>
                    <a:p>
                      <a:pPr algn="r" fontAlgn="b"/>
                      <a:r>
                        <a:rPr lang="en-US" sz="2000" b="0" i="0" u="none" strike="noStrike" dirty="0" smtClean="0">
                          <a:solidFill>
                            <a:srgbClr val="000000"/>
                          </a:solidFill>
                          <a:latin typeface="Times New Roman"/>
                        </a:rPr>
                        <a:t>10%</a:t>
                      </a:r>
                      <a:endParaRPr lang="en-US" sz="2000" b="0" i="0" u="none" strike="noStrike" dirty="0">
                        <a:solidFill>
                          <a:srgbClr val="000000"/>
                        </a:solidFill>
                        <a:latin typeface="Times New Roman"/>
                      </a:endParaRPr>
                    </a:p>
                  </a:txBody>
                  <a:tcPr marL="12700" marR="12700" marT="12700" marB="0" anchor="b"/>
                </a:tc>
                <a:tc>
                  <a:txBody>
                    <a:bodyPr/>
                    <a:lstStyle/>
                    <a:p>
                      <a:pPr algn="r" fontAlgn="b"/>
                      <a:r>
                        <a:rPr lang="en-US" sz="2000" b="0" i="0" u="none" strike="noStrike">
                          <a:solidFill>
                            <a:srgbClr val="000000"/>
                          </a:solidFill>
                          <a:latin typeface="Times New Roman"/>
                        </a:rPr>
                        <a:t>10.0%</a:t>
                      </a:r>
                    </a:p>
                  </a:txBody>
                  <a:tcPr marL="12700" marR="12700" marT="12700" marB="0" anchor="b"/>
                </a:tc>
                <a:tc>
                  <a:txBody>
                    <a:bodyPr/>
                    <a:lstStyle/>
                    <a:p>
                      <a:pPr algn="r" fontAlgn="b"/>
                      <a:r>
                        <a:rPr lang="en-US" sz="2000" b="0" i="0" u="none" strike="noStrike">
                          <a:solidFill>
                            <a:srgbClr val="000000"/>
                          </a:solidFill>
                          <a:latin typeface="Times New Roman"/>
                        </a:rPr>
                        <a:t>15.0%</a:t>
                      </a:r>
                    </a:p>
                  </a:txBody>
                  <a:tcPr marL="12700" marR="12700" marT="12700" marB="0" anchor="b"/>
                </a:tc>
                <a:tc>
                  <a:txBody>
                    <a:bodyPr/>
                    <a:lstStyle/>
                    <a:p>
                      <a:pPr algn="r" fontAlgn="b"/>
                      <a:r>
                        <a:rPr lang="en-US" sz="2000" b="0" i="0" u="none" strike="noStrike">
                          <a:solidFill>
                            <a:srgbClr val="000000"/>
                          </a:solidFill>
                          <a:latin typeface="Times New Roman"/>
                        </a:rPr>
                        <a:t>10%</a:t>
                      </a:r>
                    </a:p>
                  </a:txBody>
                  <a:tcPr marL="12700" marR="12700" marT="12700" marB="0" anchor="b"/>
                </a:tc>
                <a:tc>
                  <a:txBody>
                    <a:bodyPr/>
                    <a:lstStyle/>
                    <a:p>
                      <a:pPr algn="l" fontAlgn="b"/>
                      <a:r>
                        <a:rPr lang="en-US" sz="2000" b="0" i="0" u="none" strike="noStrike">
                          <a:solidFill>
                            <a:srgbClr val="000000"/>
                          </a:solidFill>
                          <a:latin typeface="Times New Roman"/>
                        </a:rPr>
                        <a:t>12% to 15%</a:t>
                      </a:r>
                    </a:p>
                  </a:txBody>
                  <a:tcPr marL="12700" marR="12700" marT="12700" marB="0" anchor="b"/>
                </a:tc>
                <a:tc>
                  <a:txBody>
                    <a:bodyPr/>
                    <a:lstStyle/>
                    <a:p>
                      <a:pPr algn="r" fontAlgn="b"/>
                      <a:r>
                        <a:rPr lang="en-US" sz="2000" b="0" i="0" u="none" strike="noStrike">
                          <a:solidFill>
                            <a:srgbClr val="000000"/>
                          </a:solidFill>
                          <a:latin typeface="Times New Roman"/>
                        </a:rPr>
                        <a:t>5.0%</a:t>
                      </a:r>
                    </a:p>
                  </a:txBody>
                  <a:tcPr marL="12700" marR="12700" marT="12700" marB="0" anchor="b"/>
                </a:tc>
                <a:tc>
                  <a:txBody>
                    <a:bodyPr/>
                    <a:lstStyle/>
                    <a:p>
                      <a:pPr algn="r" fontAlgn="b"/>
                      <a:r>
                        <a:rPr lang="en-US" sz="2000" b="0" i="0" u="none" strike="noStrike">
                          <a:solidFill>
                            <a:srgbClr val="000000"/>
                          </a:solidFill>
                          <a:latin typeface="Times New Roman"/>
                        </a:rPr>
                        <a:t>10.0%</a:t>
                      </a:r>
                    </a:p>
                  </a:txBody>
                  <a:tcPr marL="12700" marR="12700" marT="12700" marB="0" anchor="b"/>
                </a:tc>
                <a:tc>
                  <a:txBody>
                    <a:bodyPr/>
                    <a:lstStyle/>
                    <a:p>
                      <a:pPr algn="l" fontAlgn="b"/>
                      <a:r>
                        <a:rPr lang="en-US" sz="2000" b="0" i="0" u="none" strike="noStrike" dirty="0">
                          <a:solidFill>
                            <a:srgbClr val="000000"/>
                          </a:solidFill>
                          <a:latin typeface="Times New Roman"/>
                        </a:rPr>
                        <a:t>Up to 10%</a:t>
                      </a:r>
                    </a:p>
                  </a:txBody>
                  <a:tcPr marL="12700" marR="12700" marT="12700" marB="0" anchor="b"/>
                </a:tc>
                <a:tc>
                  <a:txBody>
                    <a:bodyPr/>
                    <a:lstStyle/>
                    <a:p>
                      <a:pPr algn="r" fontAlgn="b"/>
                      <a:r>
                        <a:rPr lang="en-US" sz="2000" b="0" i="0" u="none" strike="noStrike">
                          <a:solidFill>
                            <a:srgbClr val="000000"/>
                          </a:solidFill>
                          <a:latin typeface="Times New Roman"/>
                        </a:rPr>
                        <a:t>10%</a:t>
                      </a:r>
                    </a:p>
                  </a:txBody>
                  <a:tcPr marL="12700" marR="12700" marT="12700" marB="0" anchor="b"/>
                </a:tc>
              </a:tr>
              <a:tr h="519552">
                <a:tc>
                  <a:txBody>
                    <a:bodyPr/>
                    <a:lstStyle/>
                    <a:p>
                      <a:pPr algn="l" fontAlgn="b"/>
                      <a:r>
                        <a:rPr lang="en-US" sz="2000" b="0" i="0" u="none" strike="noStrike">
                          <a:solidFill>
                            <a:srgbClr val="000000"/>
                          </a:solidFill>
                          <a:latin typeface="Times New Roman"/>
                        </a:rPr>
                        <a:t>Voters in favor</a:t>
                      </a:r>
                    </a:p>
                  </a:txBody>
                  <a:tcPr marL="12700" marR="12700" marT="12700" marB="0" anchor="b"/>
                </a:tc>
                <a:tc>
                  <a:txBody>
                    <a:bodyPr/>
                    <a:lstStyle/>
                    <a:p>
                      <a:pPr algn="r" fontAlgn="b"/>
                      <a:r>
                        <a:rPr lang="en-US" sz="2000" b="0" i="0" u="none" strike="noStrike">
                          <a:solidFill>
                            <a:srgbClr val="000000"/>
                          </a:solidFill>
                          <a:latin typeface="Times New Roman"/>
                        </a:rPr>
                        <a:t>84.2%</a:t>
                      </a:r>
                    </a:p>
                  </a:txBody>
                  <a:tcPr marL="12700" marR="12700" marT="12700" marB="0" anchor="b"/>
                </a:tc>
                <a:tc>
                  <a:txBody>
                    <a:bodyPr/>
                    <a:lstStyle/>
                    <a:p>
                      <a:pPr algn="r" fontAlgn="b"/>
                      <a:r>
                        <a:rPr lang="en-US" sz="2000" b="0" i="0" u="none" strike="noStrike">
                          <a:solidFill>
                            <a:srgbClr val="000000"/>
                          </a:solidFill>
                          <a:latin typeface="Times New Roman"/>
                        </a:rPr>
                        <a:t>82.4%</a:t>
                      </a:r>
                    </a:p>
                  </a:txBody>
                  <a:tcPr marL="12700" marR="12700" marT="12700" marB="0" anchor="b"/>
                </a:tc>
                <a:tc>
                  <a:txBody>
                    <a:bodyPr/>
                    <a:lstStyle/>
                    <a:p>
                      <a:pPr algn="r" fontAlgn="b"/>
                      <a:r>
                        <a:rPr lang="en-US" sz="2000" b="0" i="0" u="none" strike="noStrike">
                          <a:solidFill>
                            <a:srgbClr val="000000"/>
                          </a:solidFill>
                          <a:latin typeface="Times New Roman"/>
                        </a:rPr>
                        <a:t>68.0%</a:t>
                      </a:r>
                    </a:p>
                  </a:txBody>
                  <a:tcPr marL="12700" marR="12700" marT="12700" marB="0" anchor="b"/>
                </a:tc>
                <a:tc>
                  <a:txBody>
                    <a:bodyPr/>
                    <a:lstStyle/>
                    <a:p>
                      <a:pPr algn="r" fontAlgn="b"/>
                      <a:r>
                        <a:rPr lang="en-US" sz="2000" b="0" i="0" u="none" strike="noStrike">
                          <a:solidFill>
                            <a:srgbClr val="000000"/>
                          </a:solidFill>
                          <a:latin typeface="Times New Roman"/>
                        </a:rPr>
                        <a:t>73.1%</a:t>
                      </a:r>
                    </a:p>
                  </a:txBody>
                  <a:tcPr marL="12700" marR="12700" marT="12700" marB="0" anchor="b"/>
                </a:tc>
                <a:tc>
                  <a:txBody>
                    <a:bodyPr/>
                    <a:lstStyle/>
                    <a:p>
                      <a:pPr algn="r" fontAlgn="b"/>
                      <a:r>
                        <a:rPr lang="en-US" sz="2000" b="0" i="0" u="none" strike="noStrike" dirty="0">
                          <a:solidFill>
                            <a:srgbClr val="000000"/>
                          </a:solidFill>
                          <a:latin typeface="Times New Roman"/>
                        </a:rPr>
                        <a:t>70.8%</a:t>
                      </a:r>
                    </a:p>
                  </a:txBody>
                  <a:tcPr marL="12700" marR="12700" marT="12700" marB="0" anchor="b"/>
                </a:tc>
                <a:tc>
                  <a:txBody>
                    <a:bodyPr/>
                    <a:lstStyle/>
                    <a:p>
                      <a:pPr algn="r" fontAlgn="b"/>
                      <a:r>
                        <a:rPr lang="en-US" sz="2000" b="0" i="0" u="none" strike="noStrike">
                          <a:solidFill>
                            <a:srgbClr val="000000"/>
                          </a:solidFill>
                          <a:latin typeface="Times New Roman"/>
                        </a:rPr>
                        <a:t>68.5%</a:t>
                      </a:r>
                    </a:p>
                  </a:txBody>
                  <a:tcPr marL="12700" marR="12700" marT="12700" marB="0" anchor="b"/>
                </a:tc>
                <a:tc>
                  <a:txBody>
                    <a:bodyPr/>
                    <a:lstStyle/>
                    <a:p>
                      <a:pPr algn="r" fontAlgn="b"/>
                      <a:r>
                        <a:rPr lang="en-US" sz="2000" b="0" i="0" u="none" strike="noStrike">
                          <a:solidFill>
                            <a:srgbClr val="000000"/>
                          </a:solidFill>
                          <a:latin typeface="Times New Roman"/>
                        </a:rPr>
                        <a:t>78.2%</a:t>
                      </a:r>
                    </a:p>
                  </a:txBody>
                  <a:tcPr marL="12700" marR="12700" marT="12700" marB="0" anchor="b"/>
                </a:tc>
                <a:tc>
                  <a:txBody>
                    <a:bodyPr/>
                    <a:lstStyle/>
                    <a:p>
                      <a:pPr algn="r" fontAlgn="b"/>
                      <a:r>
                        <a:rPr lang="en-US" sz="2000" b="0" i="0" u="none" strike="noStrike">
                          <a:solidFill>
                            <a:srgbClr val="000000"/>
                          </a:solidFill>
                          <a:latin typeface="Times New Roman"/>
                        </a:rPr>
                        <a:t>71.8%</a:t>
                      </a:r>
                    </a:p>
                  </a:txBody>
                  <a:tcPr marL="12700" marR="12700" marT="12700" marB="0" anchor="b"/>
                </a:tc>
                <a:tc>
                  <a:txBody>
                    <a:bodyPr/>
                    <a:lstStyle/>
                    <a:p>
                      <a:pPr algn="r" fontAlgn="b"/>
                      <a:r>
                        <a:rPr lang="en-US" sz="2000" b="0" i="0" u="none" strike="noStrike" dirty="0">
                          <a:solidFill>
                            <a:srgbClr val="000000"/>
                          </a:solidFill>
                          <a:latin typeface="Times New Roman"/>
                        </a:rPr>
                        <a:t>77.7%</a:t>
                      </a:r>
                    </a:p>
                  </a:txBody>
                  <a:tcPr marL="12700" marR="12700" marT="12700" marB="0" anchor="b"/>
                </a:tc>
                <a:tc>
                  <a:txBody>
                    <a:bodyPr/>
                    <a:lstStyle/>
                    <a:p>
                      <a:pPr algn="r" fontAlgn="b"/>
                      <a:r>
                        <a:rPr lang="en-US" sz="2000" b="0" i="0" u="none" strike="noStrike" dirty="0">
                          <a:solidFill>
                            <a:srgbClr val="000000"/>
                          </a:solidFill>
                          <a:latin typeface="Times New Roman"/>
                        </a:rPr>
                        <a:t>66.7%</a:t>
                      </a:r>
                    </a:p>
                  </a:txBody>
                  <a:tcPr marL="12700" marR="12700" marT="12700" marB="0" anchor="b"/>
                </a:tc>
              </a:tr>
              <a:tr h="519552">
                <a:tc>
                  <a:txBody>
                    <a:bodyPr/>
                    <a:lstStyle/>
                    <a:p>
                      <a:endParaRPr lang="en-US" sz="2000"/>
                    </a:p>
                  </a:txBody>
                  <a:tcPr/>
                </a:tc>
                <a:tc>
                  <a:txBody>
                    <a:bodyPr/>
                    <a:lstStyle/>
                    <a:p>
                      <a:endParaRPr lang="en-US" sz="2000"/>
                    </a:p>
                  </a:txBody>
                  <a:tcPr/>
                </a:tc>
                <a:tc>
                  <a:txBody>
                    <a:bodyPr/>
                    <a:lstStyle/>
                    <a:p>
                      <a:endParaRPr lang="en-US" sz="2000"/>
                    </a:p>
                  </a:txBody>
                  <a:tcPr/>
                </a:tc>
                <a:tc>
                  <a:txBody>
                    <a:bodyPr/>
                    <a:lstStyle/>
                    <a:p>
                      <a:endParaRPr lang="en-US" sz="2000"/>
                    </a:p>
                  </a:txBody>
                  <a:tcPr/>
                </a:tc>
                <a:tc>
                  <a:txBody>
                    <a:bodyPr/>
                    <a:lstStyle/>
                    <a:p>
                      <a:endParaRPr lang="en-US" sz="2000"/>
                    </a:p>
                  </a:txBody>
                  <a:tcPr/>
                </a:tc>
                <a:tc>
                  <a:txBody>
                    <a:bodyPr/>
                    <a:lstStyle/>
                    <a:p>
                      <a:endParaRPr lang="en-US" sz="2000"/>
                    </a:p>
                  </a:txBody>
                  <a:tcPr/>
                </a:tc>
                <a:tc>
                  <a:txBody>
                    <a:bodyPr/>
                    <a:lstStyle/>
                    <a:p>
                      <a:endParaRPr lang="en-US" sz="2000"/>
                    </a:p>
                  </a:txBody>
                  <a:tcPr/>
                </a:tc>
                <a:tc>
                  <a:txBody>
                    <a:bodyPr/>
                    <a:lstStyle/>
                    <a:p>
                      <a:endParaRPr lang="en-US" sz="2000"/>
                    </a:p>
                  </a:txBody>
                  <a:tcPr/>
                </a:tc>
                <a:tc>
                  <a:txBody>
                    <a:bodyPr/>
                    <a:lstStyle/>
                    <a:p>
                      <a:endParaRPr lang="en-US" sz="2000"/>
                    </a:p>
                  </a:txBody>
                  <a:tcPr/>
                </a:tc>
                <a:tc>
                  <a:txBody>
                    <a:bodyPr/>
                    <a:lstStyle/>
                    <a:p>
                      <a:endParaRPr lang="en-US" sz="2000"/>
                    </a:p>
                  </a:txBody>
                  <a:tcPr/>
                </a:tc>
                <a:tc>
                  <a:txBody>
                    <a:bodyPr/>
                    <a:lstStyle/>
                    <a:p>
                      <a:endParaRPr lang="en-US" sz="2000" dirty="0"/>
                    </a:p>
                  </a:txBody>
                  <a:tcPr/>
                </a:tc>
              </a:tr>
            </a:tbl>
          </a:graphicData>
        </a:graphic>
      </p:graphicFrame>
      <p:sp>
        <p:nvSpPr>
          <p:cNvPr id="6" name="TextBox 5"/>
          <p:cNvSpPr txBox="1"/>
          <p:nvPr/>
        </p:nvSpPr>
        <p:spPr>
          <a:xfrm>
            <a:off x="1981200" y="1417638"/>
            <a:ext cx="5728025" cy="523220"/>
          </a:xfrm>
          <a:prstGeom prst="rect">
            <a:avLst/>
          </a:prstGeom>
          <a:noFill/>
        </p:spPr>
        <p:txBody>
          <a:bodyPr wrap="none" rtlCol="0">
            <a:spAutoFit/>
          </a:bodyPr>
          <a:lstStyle/>
          <a:p>
            <a:r>
              <a:rPr lang="en-US" sz="2800" dirty="0" smtClean="0"/>
              <a:t>Medical retail rates from 2.5 % to 15%</a:t>
            </a:r>
            <a:endParaRPr lang="en-US" sz="2800" dirty="0"/>
          </a:p>
        </p:txBody>
      </p:sp>
      <p:sp>
        <p:nvSpPr>
          <p:cNvPr id="7" name="Footer Placeholder 6"/>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Price</a:t>
            </a:r>
            <a:r>
              <a:rPr lang="en-US" dirty="0" smtClean="0"/>
              <a:t> (Ad valorem) base </a:t>
            </a:r>
            <a:r>
              <a:rPr lang="en-US" b="1" dirty="0" smtClean="0"/>
              <a:t>problems</a:t>
            </a:r>
            <a:r>
              <a:rPr lang="en-US" dirty="0" smtClean="0"/>
              <a:t>		</a:t>
            </a:r>
            <a:endParaRPr lang="en-US" dirty="0"/>
          </a:p>
        </p:txBody>
      </p:sp>
      <p:sp>
        <p:nvSpPr>
          <p:cNvPr id="5" name="Subtitle 4"/>
          <p:cNvSpPr>
            <a:spLocks noGrp="1"/>
          </p:cNvSpPr>
          <p:nvPr>
            <p:ph idx="1"/>
          </p:nvPr>
        </p:nvSpPr>
        <p:spPr/>
        <p:txBody>
          <a:bodyPr>
            <a:normAutofit/>
          </a:bodyPr>
          <a:lstStyle/>
          <a:p>
            <a:r>
              <a:rPr lang="en-US" sz="4400" dirty="0" smtClean="0"/>
              <a:t>Relationship</a:t>
            </a:r>
            <a:r>
              <a:rPr lang="en-US" sz="4400" dirty="0" smtClean="0"/>
              <a:t> &amp; quantity discounts</a:t>
            </a:r>
            <a:endParaRPr lang="en-US" sz="4400" dirty="0" smtClean="0"/>
          </a:p>
          <a:p>
            <a:r>
              <a:rPr lang="en-US" sz="4400" dirty="0" smtClean="0">
                <a:solidFill>
                  <a:schemeClr val="tx1"/>
                </a:solidFill>
                <a:latin typeface="+mj-lt"/>
                <a:ea typeface="+mj-ea"/>
                <a:cs typeface="+mj-cs"/>
              </a:rPr>
              <a:t>Predictable </a:t>
            </a:r>
            <a:r>
              <a:rPr lang="en-US" sz="4400" dirty="0" smtClean="0">
                <a:solidFill>
                  <a:schemeClr val="tx1"/>
                </a:solidFill>
                <a:latin typeface="+mj-lt"/>
                <a:ea typeface="+mj-ea"/>
                <a:cs typeface="+mj-cs"/>
              </a:rPr>
              <a:t>price collapse </a:t>
            </a:r>
          </a:p>
          <a:p>
            <a:r>
              <a:rPr lang="en-US" sz="4400" dirty="0" smtClean="0">
                <a:solidFill>
                  <a:schemeClr val="tx1"/>
                </a:solidFill>
                <a:latin typeface="+mj-lt"/>
                <a:ea typeface="+mj-ea"/>
                <a:cs typeface="+mj-cs"/>
              </a:rPr>
              <a:t>Free pot with pipe (bundling)</a:t>
            </a:r>
            <a:endParaRPr lang="en-US" sz="4400" dirty="0" smtClean="0">
              <a:solidFill>
                <a:schemeClr val="tx1"/>
              </a:solidFill>
              <a:latin typeface="+mj-lt"/>
              <a:ea typeface="+mj-ea"/>
              <a:cs typeface="+mj-cs"/>
            </a:endParaRPr>
          </a:p>
          <a:p>
            <a:endParaRPr lang="en-US" sz="4400" dirty="0" smtClean="0">
              <a:solidFill>
                <a:schemeClr val="tx1"/>
              </a:solidFill>
              <a:latin typeface="+mj-lt"/>
              <a:ea typeface="+mj-ea"/>
              <a:cs typeface="+mj-cs"/>
            </a:endParaRPr>
          </a:p>
        </p:txBody>
      </p:sp>
      <p:sp>
        <p:nvSpPr>
          <p:cNvPr id="3" name="Footer Placeholder 2"/>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a:p>
        </p:txBody>
      </p:sp>
      <p:sp>
        <p:nvSpPr>
          <p:cNvPr id="4" name="Footer Placeholder 3"/>
          <p:cNvSpPr>
            <a:spLocks noGrp="1"/>
          </p:cNvSpPr>
          <p:nvPr>
            <p:ph type="ftr" sz="quarter" idx="11"/>
          </p:nvPr>
        </p:nvSpPr>
        <p:spPr/>
        <p:txBody>
          <a:bodyPr/>
          <a:lstStyle/>
          <a:p>
            <a:r>
              <a:rPr lang="en-US" smtClean="0"/>
              <a:t>Pat Oglesby www.newrevenue.org  </a:t>
            </a:r>
            <a:endParaRPr lang="en-US"/>
          </a:p>
        </p:txBody>
      </p:sp>
      <p:pic>
        <p:nvPicPr>
          <p:cNvPr id="5" name="Picture 4"/>
          <p:cNvPicPr>
            <a:picLocks noChangeAspect="1"/>
          </p:cNvPicPr>
          <p:nvPr/>
        </p:nvPicPr>
        <p:blipFill>
          <a:blip r:embed="rId2"/>
          <a:stretch>
            <a:fillRect/>
          </a:stretch>
        </p:blipFill>
        <p:spPr>
          <a:xfrm>
            <a:off x="361950" y="806450"/>
            <a:ext cx="8420100" cy="5245100"/>
          </a:xfrm>
          <a:prstGeom prst="rect">
            <a:avLst/>
          </a:prstGeom>
        </p:spPr>
      </p:pic>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800100" y="838200"/>
            <a:ext cx="7543800" cy="1917700"/>
          </a:xfrm>
          <a:prstGeom prst="rect">
            <a:avLst/>
          </a:prstGeom>
        </p:spPr>
      </p:pic>
      <p:sp>
        <p:nvSpPr>
          <p:cNvPr id="5" name="Rectangle 4"/>
          <p:cNvSpPr/>
          <p:nvPr/>
        </p:nvSpPr>
        <p:spPr>
          <a:xfrm>
            <a:off x="2286000" y="3724870"/>
            <a:ext cx="4572000" cy="923330"/>
          </a:xfrm>
          <a:prstGeom prst="rect">
            <a:avLst/>
          </a:prstGeom>
        </p:spPr>
        <p:txBody>
          <a:bodyPr>
            <a:spAutoFit/>
          </a:bodyPr>
          <a:lstStyle/>
          <a:p>
            <a:r>
              <a:rPr lang="en-US" dirty="0" smtClean="0">
                <a:hlinkClick r:id="rId3"/>
              </a:rPr>
              <a:t>http://www.huffingtonpost.com/2013/04/20/marijuana-per-ounce-price_n_3094520.html</a:t>
            </a:r>
            <a:endParaRPr lang="en-US" dirty="0" smtClean="0"/>
          </a:p>
          <a:p>
            <a:endParaRPr lang="en-US" dirty="0"/>
          </a:p>
        </p:txBody>
      </p:sp>
      <p:sp>
        <p:nvSpPr>
          <p:cNvPr id="6" name="Footer Placeholder 5"/>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Pat Oglesby www.newrevenue.org  </a:t>
            </a:r>
            <a:endParaRPr lang="en-US"/>
          </a:p>
        </p:txBody>
      </p:sp>
      <p:sp>
        <p:nvSpPr>
          <p:cNvPr id="3" name="Rectangle 2"/>
          <p:cNvSpPr/>
          <p:nvPr/>
        </p:nvSpPr>
        <p:spPr>
          <a:xfrm>
            <a:off x="1981200" y="3810000"/>
            <a:ext cx="4572000" cy="1477328"/>
          </a:xfrm>
          <a:prstGeom prst="rect">
            <a:avLst/>
          </a:prstGeom>
        </p:spPr>
        <p:txBody>
          <a:bodyPr>
            <a:spAutoFit/>
          </a:bodyPr>
          <a:lstStyle/>
          <a:p>
            <a:endParaRPr lang="en-US" dirty="0" smtClean="0"/>
          </a:p>
          <a:p>
            <a:r>
              <a:rPr lang="en-US" dirty="0" smtClean="0">
                <a:hlinkClick r:id="rId2"/>
              </a:rPr>
              <a:t>https://www.chicagotribune.com/business/ct-biz-free-marijuana-loopholes-20180201-</a:t>
            </a:r>
            <a:r>
              <a:rPr lang="en-US" dirty="0" smtClean="0">
                <a:hlinkClick r:id="rId2"/>
              </a:rPr>
              <a:t>story.html</a:t>
            </a:r>
            <a:endParaRPr lang="en-US" dirty="0" smtClean="0"/>
          </a:p>
          <a:p>
            <a:endParaRPr lang="en-US" dirty="0"/>
          </a:p>
        </p:txBody>
      </p:sp>
      <p:pic>
        <p:nvPicPr>
          <p:cNvPr id="4" name="Picture 3"/>
          <p:cNvPicPr>
            <a:picLocks noChangeAspect="1"/>
          </p:cNvPicPr>
          <p:nvPr/>
        </p:nvPicPr>
        <p:blipFill>
          <a:blip r:embed="rId3"/>
          <a:stretch>
            <a:fillRect/>
          </a:stretch>
        </p:blipFill>
        <p:spPr>
          <a:xfrm>
            <a:off x="457200" y="838200"/>
            <a:ext cx="8153400" cy="2400300"/>
          </a:xfrm>
          <a:prstGeom prst="rect">
            <a:avLst/>
          </a:prstGeom>
        </p:spPr>
      </p:pic>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990600"/>
            <a:ext cx="7772400" cy="1470025"/>
          </a:xfrm>
        </p:spPr>
        <p:txBody>
          <a:bodyPr>
            <a:normAutofit/>
          </a:bodyPr>
          <a:lstStyle/>
          <a:p>
            <a:r>
              <a:rPr lang="en-US" dirty="0" smtClean="0"/>
              <a:t>Cannabis tax base?</a:t>
            </a:r>
            <a:br>
              <a:rPr lang="en-US" dirty="0" smtClean="0"/>
            </a:br>
            <a:endParaRPr lang="en-US" dirty="0"/>
          </a:p>
        </p:txBody>
      </p:sp>
      <p:sp>
        <p:nvSpPr>
          <p:cNvPr id="6" name="Subtitle 5"/>
          <p:cNvSpPr>
            <a:spLocks noGrp="1"/>
          </p:cNvSpPr>
          <p:nvPr>
            <p:ph type="subTitle" idx="1"/>
          </p:nvPr>
        </p:nvSpPr>
        <p:spPr>
          <a:xfrm>
            <a:off x="1371600" y="2460625"/>
            <a:ext cx="6400800" cy="2438400"/>
          </a:xfrm>
        </p:spPr>
        <p:txBody>
          <a:bodyPr>
            <a:normAutofit fontScale="77500" lnSpcReduction="20000"/>
          </a:bodyPr>
          <a:lstStyle/>
          <a:p>
            <a:r>
              <a:rPr lang="en-US" sz="4000" dirty="0" smtClean="0">
                <a:solidFill>
                  <a:schemeClr val="tx1"/>
                </a:solidFill>
              </a:rPr>
              <a:t>Potency</a:t>
            </a:r>
          </a:p>
          <a:p>
            <a:r>
              <a:rPr lang="en-US" sz="4000" dirty="0" smtClean="0">
                <a:solidFill>
                  <a:schemeClr val="tx1"/>
                </a:solidFill>
              </a:rPr>
              <a:t>Price</a:t>
            </a:r>
            <a:endParaRPr lang="en-US" sz="4000" dirty="0" smtClean="0">
              <a:solidFill>
                <a:schemeClr val="tx1"/>
              </a:solidFill>
            </a:endParaRPr>
          </a:p>
          <a:p>
            <a:r>
              <a:rPr lang="en-US" sz="4000" b="1" dirty="0" smtClean="0">
                <a:solidFill>
                  <a:schemeClr val="tx1"/>
                </a:solidFill>
              </a:rPr>
              <a:t>Weight </a:t>
            </a:r>
            <a:endParaRPr lang="en-US" sz="4000" b="1" dirty="0" smtClean="0">
              <a:solidFill>
                <a:schemeClr val="tx1"/>
              </a:solidFill>
            </a:endParaRPr>
          </a:p>
          <a:p>
            <a:r>
              <a:rPr lang="en-US" sz="4000" dirty="0" smtClean="0">
                <a:solidFill>
                  <a:schemeClr val="tx1"/>
                </a:solidFill>
              </a:rPr>
              <a:t>Square </a:t>
            </a:r>
            <a:r>
              <a:rPr lang="en-US" sz="4000" dirty="0" smtClean="0">
                <a:solidFill>
                  <a:schemeClr val="tx1"/>
                </a:solidFill>
              </a:rPr>
              <a:t>feet</a:t>
            </a:r>
          </a:p>
          <a:p>
            <a:r>
              <a:rPr lang="en-US" sz="4000" dirty="0" smtClean="0">
                <a:solidFill>
                  <a:schemeClr val="tx1"/>
                </a:solidFill>
              </a:rPr>
              <a:t>Electricity</a:t>
            </a:r>
            <a:endParaRPr lang="en-US" sz="4000" dirty="0">
              <a:solidFill>
                <a:schemeClr val="tx1"/>
              </a:solidFill>
            </a:endParaRPr>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not weight?</a:t>
            </a:r>
            <a:endParaRPr lang="en-US" dirty="0"/>
          </a:p>
        </p:txBody>
      </p:sp>
      <p:sp>
        <p:nvSpPr>
          <p:cNvPr id="3" name="Rectangle 2"/>
          <p:cNvSpPr/>
          <p:nvPr/>
        </p:nvSpPr>
        <p:spPr>
          <a:xfrm>
            <a:off x="762000" y="1690062"/>
            <a:ext cx="4572000" cy="2554545"/>
          </a:xfrm>
          <a:prstGeom prst="rect">
            <a:avLst/>
          </a:prstGeom>
        </p:spPr>
        <p:txBody>
          <a:bodyPr>
            <a:spAutoFit/>
          </a:bodyPr>
          <a:lstStyle/>
          <a:p>
            <a:pPr>
              <a:buFont typeface="Arial"/>
              <a:buChar char="•"/>
            </a:pPr>
            <a:r>
              <a:rPr lang="en-US" sz="4000" dirty="0" smtClean="0"/>
              <a:t>Weight base would encourage high potency.</a:t>
            </a:r>
          </a:p>
          <a:p>
            <a:endParaRPr lang="en-US" sz="4000" dirty="0" smtClean="0"/>
          </a:p>
        </p:txBody>
      </p:sp>
      <p:pic>
        <p:nvPicPr>
          <p:cNvPr id="5" name="Picture 4"/>
          <p:cNvPicPr>
            <a:picLocks noChangeAspect="1"/>
          </p:cNvPicPr>
          <p:nvPr/>
        </p:nvPicPr>
        <p:blipFill>
          <a:blip r:embed="rId3"/>
          <a:stretch>
            <a:fillRect/>
          </a:stretch>
        </p:blipFill>
        <p:spPr>
          <a:xfrm>
            <a:off x="6398548" y="2819400"/>
            <a:ext cx="2402552" cy="3187700"/>
          </a:xfrm>
          <a:prstGeom prst="rect">
            <a:avLst/>
          </a:prstGeom>
        </p:spPr>
      </p:pic>
      <p:pic>
        <p:nvPicPr>
          <p:cNvPr id="6" name="Picture 5"/>
          <p:cNvPicPr>
            <a:picLocks noChangeAspect="1"/>
          </p:cNvPicPr>
          <p:nvPr/>
        </p:nvPicPr>
        <p:blipFill>
          <a:blip r:embed="rId4"/>
          <a:stretch>
            <a:fillRect/>
          </a:stretch>
        </p:blipFill>
        <p:spPr>
          <a:xfrm>
            <a:off x="2438400" y="5089316"/>
            <a:ext cx="2328399" cy="1036845"/>
          </a:xfrm>
          <a:prstGeom prst="rect">
            <a:avLst/>
          </a:prstGeom>
        </p:spPr>
      </p:pic>
      <p:pic>
        <p:nvPicPr>
          <p:cNvPr id="7" name="Picture 6"/>
          <p:cNvPicPr>
            <a:picLocks noChangeAspect="1"/>
          </p:cNvPicPr>
          <p:nvPr/>
        </p:nvPicPr>
        <p:blipFill>
          <a:blip r:embed="rId5"/>
          <a:stretch>
            <a:fillRect/>
          </a:stretch>
        </p:blipFill>
        <p:spPr>
          <a:xfrm>
            <a:off x="2438400" y="3619131"/>
            <a:ext cx="2362200" cy="1250951"/>
          </a:xfrm>
          <a:prstGeom prst="rect">
            <a:avLst/>
          </a:prstGeom>
        </p:spPr>
      </p:pic>
      <p:sp>
        <p:nvSpPr>
          <p:cNvPr id="8" name="Footer Placeholder 7"/>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not weight?</a:t>
            </a:r>
            <a:endParaRPr lang="en-US" dirty="0"/>
          </a:p>
        </p:txBody>
      </p:sp>
      <p:sp>
        <p:nvSpPr>
          <p:cNvPr id="3" name="Rectangle 2"/>
          <p:cNvSpPr/>
          <p:nvPr/>
        </p:nvSpPr>
        <p:spPr>
          <a:xfrm>
            <a:off x="762000" y="1690062"/>
            <a:ext cx="6019800" cy="1938992"/>
          </a:xfrm>
          <a:prstGeom prst="rect">
            <a:avLst/>
          </a:prstGeom>
        </p:spPr>
        <p:txBody>
          <a:bodyPr wrap="square">
            <a:spAutoFit/>
          </a:bodyPr>
          <a:lstStyle/>
          <a:p>
            <a:r>
              <a:rPr lang="en-US" sz="4000" dirty="0" smtClean="0"/>
              <a:t>All marijuana is not created equal.</a:t>
            </a:r>
          </a:p>
          <a:p>
            <a:r>
              <a:rPr lang="en-US" sz="4000" dirty="0" smtClean="0"/>
              <a:t>So categories proliferate.</a:t>
            </a:r>
            <a:endParaRPr lang="en-US" sz="4000" dirty="0" smtClean="0"/>
          </a:p>
        </p:txBody>
      </p:sp>
      <p:sp>
        <p:nvSpPr>
          <p:cNvPr id="8" name="Footer Placeholder 7"/>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fontScale="90000"/>
          </a:bodyPr>
          <a:lstStyle/>
          <a:p>
            <a:r>
              <a:rPr lang="en-US" dirty="0" smtClean="0"/>
              <a:t>CO: Bud (flowers) –</a:t>
            </a:r>
            <a:r>
              <a:rPr lang="en-US" dirty="0" smtClean="0"/>
              <a:t> 25 </a:t>
            </a:r>
            <a:r>
              <a:rPr lang="en-US" dirty="0" smtClean="0"/>
              <a:t>cents/gram</a:t>
            </a:r>
            <a:br>
              <a:rPr lang="en-US" dirty="0" smtClean="0"/>
            </a:br>
            <a:r>
              <a:rPr lang="en-US" dirty="0" smtClean="0"/>
              <a:t> </a:t>
            </a:r>
            <a:r>
              <a:rPr lang="en-US" dirty="0" err="1" smtClean="0"/>
              <a:t>v</a:t>
            </a:r>
            <a:r>
              <a:rPr lang="en-US" dirty="0" smtClean="0"/>
              <a:t>. Trim (leaves) -- </a:t>
            </a:r>
            <a:r>
              <a:rPr lang="en-US" dirty="0" smtClean="0"/>
              <a:t>11 </a:t>
            </a:r>
            <a:r>
              <a:rPr lang="en-US" dirty="0" smtClean="0"/>
              <a:t>cents/gram</a:t>
            </a:r>
            <a:endParaRPr lang="en-US" dirty="0"/>
          </a:p>
        </p:txBody>
      </p:sp>
      <p:sp>
        <p:nvSpPr>
          <p:cNvPr id="4" name="Footer Placeholder 3"/>
          <p:cNvSpPr>
            <a:spLocks noGrp="1"/>
          </p:cNvSpPr>
          <p:nvPr>
            <p:ph type="ftr" sz="quarter" idx="11"/>
          </p:nvPr>
        </p:nvSpPr>
        <p:spPr/>
        <p:txBody>
          <a:bodyPr/>
          <a:lstStyle/>
          <a:p>
            <a:r>
              <a:rPr lang="en-US" smtClean="0"/>
              <a:t>Pat Oglesby www.newrevenue.org  </a:t>
            </a:r>
            <a:endParaRPr lang="en-US" dirty="0"/>
          </a:p>
        </p:txBody>
      </p:sp>
      <p:pic>
        <p:nvPicPr>
          <p:cNvPr id="5" name="Picture 4"/>
          <p:cNvPicPr>
            <a:picLocks noChangeAspect="1"/>
          </p:cNvPicPr>
          <p:nvPr/>
        </p:nvPicPr>
        <p:blipFill>
          <a:blip r:embed="rId2"/>
          <a:stretch>
            <a:fillRect/>
          </a:stretch>
        </p:blipFill>
        <p:spPr>
          <a:xfrm>
            <a:off x="1612900" y="1809750"/>
            <a:ext cx="5918200" cy="4546600"/>
          </a:xfrm>
          <a:prstGeom prst="rect">
            <a:avLst/>
          </a:prstGeom>
        </p:spPr>
      </p:pic>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Nevada</a:t>
            </a:r>
            <a:endParaRPr lang="en-US" dirty="0"/>
          </a:p>
        </p:txBody>
      </p:sp>
      <p:sp>
        <p:nvSpPr>
          <p:cNvPr id="3" name="Content Placeholder 2"/>
          <p:cNvSpPr>
            <a:spLocks noGrp="1"/>
          </p:cNvSpPr>
          <p:nvPr>
            <p:ph idx="1"/>
          </p:nvPr>
        </p:nvSpPr>
        <p:spPr/>
        <p:txBody>
          <a:bodyPr>
            <a:normAutofit lnSpcReduction="10000"/>
          </a:bodyPr>
          <a:lstStyle/>
          <a:p>
            <a:r>
              <a:rPr lang="en-US" dirty="0" smtClean="0"/>
              <a:t>Flower — 75 cents a gram</a:t>
            </a:r>
            <a:br>
              <a:rPr lang="en-US" dirty="0" smtClean="0"/>
            </a:br>
            <a:r>
              <a:rPr lang="en-US" dirty="0" smtClean="0"/>
              <a:t>Trim — 20 cents a gram</a:t>
            </a:r>
            <a:br>
              <a:rPr lang="en-US" dirty="0" smtClean="0"/>
            </a:br>
            <a:r>
              <a:rPr lang="en-US" dirty="0" smtClean="0"/>
              <a:t>Small bud — 50 cents a gram</a:t>
            </a:r>
            <a:br>
              <a:rPr lang="en-US" dirty="0" smtClean="0"/>
            </a:br>
            <a:r>
              <a:rPr lang="en-US" dirty="0" smtClean="0"/>
              <a:t>Wet whole plant — 7 cents a gram.</a:t>
            </a:r>
            <a:br>
              <a:rPr lang="en-US" dirty="0" smtClean="0"/>
            </a:br>
            <a:r>
              <a:rPr lang="en-US" dirty="0" smtClean="0"/>
              <a:t>NV taxes by the unit</a:t>
            </a:r>
            <a:br>
              <a:rPr lang="en-US" dirty="0" smtClean="0"/>
            </a:br>
            <a:r>
              <a:rPr lang="en-US" dirty="0" smtClean="0"/>
              <a:t>immature plants ($15)</a:t>
            </a:r>
            <a:br>
              <a:rPr lang="en-US" dirty="0" smtClean="0"/>
            </a:br>
            <a:r>
              <a:rPr lang="en-US" dirty="0" smtClean="0"/>
              <a:t>seeds (($0.90)</a:t>
            </a:r>
            <a:br>
              <a:rPr lang="en-US" dirty="0" smtClean="0"/>
            </a:br>
            <a:r>
              <a:rPr lang="en-US" dirty="0" smtClean="0"/>
              <a:t>pre-rolls ($0.75)</a:t>
            </a:r>
          </a:p>
          <a:p>
            <a:r>
              <a:rPr lang="en-US" dirty="0" smtClean="0"/>
              <a:t> </a:t>
            </a:r>
            <a:r>
              <a:rPr lang="en-US" sz="1059" u="sng" dirty="0" smtClean="0">
                <a:hlinkClick r:id="rId2"/>
              </a:rPr>
              <a:t>https://tax.nv.gov/uploadedFiles/taxnvgov/Content/Forms/Retail-Marijuana-Fair-Market-Value-Jan-1-2018.pdf</a:t>
            </a:r>
            <a:r>
              <a:rPr lang="en-US" sz="1059" dirty="0" smtClean="0"/>
              <a:t> </a:t>
            </a:r>
          </a:p>
          <a:p>
            <a:endParaRPr lang="en-US" dirty="0" smtClean="0"/>
          </a:p>
          <a:p>
            <a:endParaRPr lang="en-US" dirty="0"/>
          </a:p>
        </p:txBody>
      </p:sp>
      <p:sp>
        <p:nvSpPr>
          <p:cNvPr id="4" name="Footer Placeholder 3"/>
          <p:cNvSpPr>
            <a:spLocks noGrp="1"/>
          </p:cNvSpPr>
          <p:nvPr>
            <p:ph type="ftr" sz="quarter" idx="11"/>
          </p:nvPr>
        </p:nvSpPr>
        <p:spPr/>
        <p:txBody>
          <a:bodyPr/>
          <a:lstStyle/>
          <a:p>
            <a:r>
              <a:rPr lang="en-US" smtClean="0"/>
              <a:t>Pat Oglesby www.newrevenue.org  </a:t>
            </a:r>
            <a:endParaRPr lang="en-US"/>
          </a:p>
        </p:txBody>
      </p:sp>
    </p:spTree>
  </p:cSld>
  <p:clrMapOvr>
    <a:masterClrMapping/>
  </p:clrMapOvr>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Alaska	</a:t>
            </a:r>
            <a:endParaRPr lang="en-US" dirty="0"/>
          </a:p>
        </p:txBody>
      </p:sp>
      <p:sp>
        <p:nvSpPr>
          <p:cNvPr id="3" name="Content Placeholder 2"/>
          <p:cNvSpPr>
            <a:spLocks noGrp="1"/>
          </p:cNvSpPr>
          <p:nvPr>
            <p:ph idx="1"/>
          </p:nvPr>
        </p:nvSpPr>
        <p:spPr/>
        <p:txBody>
          <a:bodyPr/>
          <a:lstStyle/>
          <a:p>
            <a:r>
              <a:rPr lang="en-US" dirty="0" smtClean="0"/>
              <a:t>(1)</a:t>
            </a:r>
            <a:r>
              <a:rPr lang="en-US" b="1" dirty="0" smtClean="0"/>
              <a:t>  </a:t>
            </a:r>
            <a:r>
              <a:rPr lang="en-US" b="1" u="sng" dirty="0" smtClean="0"/>
              <a:t>mature bud will be taxed at $50 an ounce</a:t>
            </a:r>
            <a:r>
              <a:rPr lang="en-US" dirty="0" smtClean="0"/>
              <a:t> </a:t>
            </a:r>
          </a:p>
          <a:p>
            <a:r>
              <a:rPr lang="en-US" dirty="0" smtClean="0"/>
              <a:t>(2)</a:t>
            </a:r>
            <a:r>
              <a:rPr lang="en-US" b="1" dirty="0" smtClean="0"/>
              <a:t>  </a:t>
            </a:r>
            <a:r>
              <a:rPr lang="en-US" b="1" u="sng" dirty="0" smtClean="0"/>
              <a:t>immature bud will be taxed at $25 an ounce;</a:t>
            </a:r>
            <a:r>
              <a:rPr lang="en-US" dirty="0" smtClean="0"/>
              <a:t> </a:t>
            </a:r>
            <a:r>
              <a:rPr lang="en-US" b="1" u="sng" dirty="0" smtClean="0"/>
              <a:t> </a:t>
            </a:r>
            <a:endParaRPr lang="en-US" dirty="0" smtClean="0"/>
          </a:p>
          <a:p>
            <a:r>
              <a:rPr lang="en-US" b="1" u="sng" dirty="0" smtClean="0"/>
              <a:t>(3)  abnormal bud will be taxed at $25 an ounce;</a:t>
            </a:r>
            <a:endParaRPr lang="en-US" dirty="0" smtClean="0"/>
          </a:p>
          <a:p>
            <a:r>
              <a:rPr lang="en-US" b="1" u="sng" dirty="0" smtClean="0"/>
              <a:t>(4)  the remainder of the plant will be taxed at $15 an ounce; and</a:t>
            </a:r>
            <a:endParaRPr lang="en-US" dirty="0" smtClean="0"/>
          </a:p>
          <a:p>
            <a:r>
              <a:rPr lang="en-US" b="1" u="sng" dirty="0" smtClean="0"/>
              <a:t>(5)  clones will be taxed at $1 per plant.</a:t>
            </a:r>
            <a:endParaRPr lang="en-US" dirty="0" smtClean="0"/>
          </a:p>
          <a:p>
            <a:endParaRPr lang="en-US" dirty="0"/>
          </a:p>
        </p:txBody>
      </p:sp>
      <p:sp>
        <p:nvSpPr>
          <p:cNvPr id="4" name="Footer Placeholder 3"/>
          <p:cNvSpPr>
            <a:spLocks noGrp="1"/>
          </p:cNvSpPr>
          <p:nvPr>
            <p:ph type="ftr" sz="quarter" idx="11"/>
          </p:nvPr>
        </p:nvSpPr>
        <p:spPr/>
        <p:txBody>
          <a:bodyPr/>
          <a:lstStyle/>
          <a:p>
            <a:r>
              <a:rPr lang="en-US" smtClean="0"/>
              <a:t>Pat Oglesby www.newrevenue.org  </a:t>
            </a:r>
            <a:endParaRPr lang="en-US"/>
          </a:p>
        </p:txBody>
      </p:sp>
    </p:spTree>
  </p:cSld>
  <p:clrMapOvr>
    <a:masterClrMapping/>
  </p:clrMapOvr>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Alaska </a:t>
            </a:r>
            <a:endParaRPr lang="en-US" dirty="0"/>
          </a:p>
        </p:txBody>
      </p:sp>
      <p:sp>
        <p:nvSpPr>
          <p:cNvPr id="3" name="Content Placeholder 2"/>
          <p:cNvSpPr>
            <a:spLocks noGrp="1"/>
          </p:cNvSpPr>
          <p:nvPr>
            <p:ph idx="1"/>
          </p:nvPr>
        </p:nvSpPr>
        <p:spPr/>
        <p:txBody>
          <a:bodyPr/>
          <a:lstStyle/>
          <a:p>
            <a:r>
              <a:rPr lang="en-US" b="1" u="sng" dirty="0" smtClean="0"/>
              <a:t>11)  “abnormal </a:t>
            </a:r>
            <a:r>
              <a:rPr lang="en-US" b="1" u="sng" dirty="0" smtClean="0"/>
              <a:t>bud” . . .</a:t>
            </a:r>
            <a:endParaRPr lang="en-US" dirty="0" smtClean="0"/>
          </a:p>
          <a:p>
            <a:pPr lvl="1"/>
            <a:r>
              <a:rPr lang="en-US" b="1" u="sng" dirty="0" smtClean="0"/>
              <a:t>(A)  failed a microbial testing required by 3 AAC 306.645(b); or</a:t>
            </a:r>
            <a:endParaRPr lang="en-US" dirty="0" smtClean="0"/>
          </a:p>
          <a:p>
            <a:pPr lvl="1"/>
            <a:r>
              <a:rPr lang="en-US" b="1" u="sng" dirty="0" smtClean="0"/>
              <a:t>(B)  contains observable seeds;</a:t>
            </a:r>
            <a:endParaRPr lang="en-US" dirty="0" smtClean="0"/>
          </a:p>
          <a:p>
            <a:endParaRPr lang="en-US" dirty="0"/>
          </a:p>
        </p:txBody>
      </p:sp>
      <p:sp>
        <p:nvSpPr>
          <p:cNvPr id="4" name="Footer Placeholder 3"/>
          <p:cNvSpPr>
            <a:spLocks noGrp="1"/>
          </p:cNvSpPr>
          <p:nvPr>
            <p:ph type="ftr" sz="quarter" idx="11"/>
          </p:nvPr>
        </p:nvSpPr>
        <p:spPr/>
        <p:txBody>
          <a:bodyPr/>
          <a:lstStyle/>
          <a:p>
            <a:r>
              <a:rPr lang="en-US" smtClean="0"/>
              <a:t>Pat Oglesby www.newrevenue.org  </a:t>
            </a:r>
            <a:endParaRPr lang="en-US"/>
          </a:p>
        </p:txBody>
      </p:sp>
    </p:spTree>
  </p:cSld>
  <p:clrMapOvr>
    <a:masterClrMapping/>
  </p:clrMapOvr>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Alaska</a:t>
            </a:r>
            <a:endParaRPr lang="en-US" dirty="0"/>
          </a:p>
        </p:txBody>
      </p:sp>
      <p:sp>
        <p:nvSpPr>
          <p:cNvPr id="3" name="Content Placeholder 2"/>
          <p:cNvSpPr>
            <a:spLocks noGrp="1"/>
          </p:cNvSpPr>
          <p:nvPr>
            <p:ph idx="1"/>
          </p:nvPr>
        </p:nvSpPr>
        <p:spPr/>
        <p:txBody>
          <a:bodyPr/>
          <a:lstStyle/>
          <a:p>
            <a:r>
              <a:rPr lang="en-US" b="1" u="sng" dirty="0" smtClean="0"/>
              <a:t>(14)  “immature bud” means an immature flower formed on a flowering marijuana plant,</a:t>
            </a:r>
            <a:r>
              <a:rPr lang="en-US" b="1" u="sng" dirty="0" smtClean="0"/>
              <a:t> . . . that </a:t>
            </a:r>
            <a:r>
              <a:rPr lang="en-US" b="1" u="sng" dirty="0" smtClean="0"/>
              <a:t>generally</a:t>
            </a:r>
            <a:endParaRPr lang="en-US" dirty="0" smtClean="0"/>
          </a:p>
          <a:p>
            <a:pPr lvl="1"/>
            <a:r>
              <a:rPr lang="en-US" b="1" u="sng" dirty="0" smtClean="0"/>
              <a:t>(A)  appear loose, wispy, or leafy; and</a:t>
            </a:r>
            <a:endParaRPr lang="en-US" dirty="0" smtClean="0"/>
          </a:p>
          <a:p>
            <a:pPr lvl="1"/>
            <a:r>
              <a:rPr lang="en-US" b="1" u="sng" dirty="0" smtClean="0"/>
              <a:t>(B) are not dense to sight or touch;</a:t>
            </a:r>
            <a:endParaRPr lang="en-US" dirty="0" smtClean="0"/>
          </a:p>
          <a:p>
            <a:endParaRPr lang="en-US" dirty="0"/>
          </a:p>
        </p:txBody>
      </p:sp>
      <p:sp>
        <p:nvSpPr>
          <p:cNvPr id="4" name="Footer Placeholder 3"/>
          <p:cNvSpPr>
            <a:spLocks noGrp="1"/>
          </p:cNvSpPr>
          <p:nvPr>
            <p:ph type="ftr" sz="quarter" idx="11"/>
          </p:nvPr>
        </p:nvSpPr>
        <p:spPr/>
        <p:txBody>
          <a:bodyPr/>
          <a:lstStyle/>
          <a:p>
            <a:r>
              <a:rPr lang="en-US" smtClean="0"/>
              <a:t>Pat Oglesby www.newrevenue.org  </a:t>
            </a:r>
            <a:endParaRPr lang="en-US"/>
          </a:p>
        </p:txBody>
      </p:sp>
    </p:spTree>
  </p:cSld>
  <p:clrMapOvr>
    <a:masterClrMapping/>
  </p:clrMapOvr>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990600"/>
            <a:ext cx="7772400" cy="1470025"/>
          </a:xfrm>
        </p:spPr>
        <p:txBody>
          <a:bodyPr>
            <a:normAutofit/>
          </a:bodyPr>
          <a:lstStyle/>
          <a:p>
            <a:r>
              <a:rPr lang="en-US" dirty="0" smtClean="0"/>
              <a:t>Cannabis tax base?</a:t>
            </a:r>
            <a:br>
              <a:rPr lang="en-US" dirty="0" smtClean="0"/>
            </a:br>
            <a:endParaRPr lang="en-US" dirty="0"/>
          </a:p>
        </p:txBody>
      </p:sp>
      <p:sp>
        <p:nvSpPr>
          <p:cNvPr id="6" name="Subtitle 5"/>
          <p:cNvSpPr>
            <a:spLocks noGrp="1"/>
          </p:cNvSpPr>
          <p:nvPr>
            <p:ph type="subTitle" idx="1"/>
          </p:nvPr>
        </p:nvSpPr>
        <p:spPr>
          <a:xfrm>
            <a:off x="1371600" y="2460625"/>
            <a:ext cx="6400800" cy="2438400"/>
          </a:xfrm>
        </p:spPr>
        <p:txBody>
          <a:bodyPr>
            <a:normAutofit fontScale="77500" lnSpcReduction="20000"/>
          </a:bodyPr>
          <a:lstStyle/>
          <a:p>
            <a:r>
              <a:rPr lang="en-US" sz="4000" dirty="0" smtClean="0">
                <a:solidFill>
                  <a:schemeClr val="tx1"/>
                </a:solidFill>
              </a:rPr>
              <a:t>Potency</a:t>
            </a:r>
          </a:p>
          <a:p>
            <a:r>
              <a:rPr lang="en-US" sz="4000" dirty="0" smtClean="0">
                <a:solidFill>
                  <a:schemeClr val="tx1"/>
                </a:solidFill>
              </a:rPr>
              <a:t>Price</a:t>
            </a:r>
            <a:endParaRPr lang="en-US" sz="4000" dirty="0" smtClean="0">
              <a:solidFill>
                <a:schemeClr val="tx1"/>
              </a:solidFill>
            </a:endParaRPr>
          </a:p>
          <a:p>
            <a:r>
              <a:rPr lang="en-US" sz="4000" dirty="0" smtClean="0">
                <a:solidFill>
                  <a:schemeClr val="tx1"/>
                </a:solidFill>
              </a:rPr>
              <a:t>Weight </a:t>
            </a:r>
            <a:endParaRPr lang="en-US" sz="4000" dirty="0" smtClean="0">
              <a:solidFill>
                <a:schemeClr val="tx1"/>
              </a:solidFill>
            </a:endParaRPr>
          </a:p>
          <a:p>
            <a:r>
              <a:rPr lang="en-US" sz="4000" b="1" dirty="0" smtClean="0">
                <a:solidFill>
                  <a:schemeClr val="tx1"/>
                </a:solidFill>
              </a:rPr>
              <a:t>Square </a:t>
            </a:r>
            <a:r>
              <a:rPr lang="en-US" sz="4000" b="1" dirty="0" smtClean="0">
                <a:solidFill>
                  <a:schemeClr val="tx1"/>
                </a:solidFill>
              </a:rPr>
              <a:t>feet</a:t>
            </a:r>
          </a:p>
          <a:p>
            <a:r>
              <a:rPr lang="en-US" sz="4000" dirty="0" smtClean="0">
                <a:solidFill>
                  <a:schemeClr val="tx1"/>
                </a:solidFill>
              </a:rPr>
              <a:t>Electricity</a:t>
            </a:r>
            <a:endParaRPr lang="en-US" sz="4000" dirty="0">
              <a:solidFill>
                <a:schemeClr val="tx1"/>
              </a:solidFill>
            </a:endParaRPr>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California canopy taxes on medical marijuana </a:t>
            </a:r>
            <a:endParaRPr lang="en-US" dirty="0"/>
          </a:p>
        </p:txBody>
      </p:sp>
      <p:sp>
        <p:nvSpPr>
          <p:cNvPr id="3" name="Content Placeholder 2"/>
          <p:cNvSpPr>
            <a:spLocks noGrp="1"/>
          </p:cNvSpPr>
          <p:nvPr>
            <p:ph idx="1"/>
          </p:nvPr>
        </p:nvSpPr>
        <p:spPr/>
        <p:txBody>
          <a:bodyPr/>
          <a:lstStyle/>
          <a:p>
            <a:r>
              <a:rPr lang="en-US" dirty="0" smtClean="0"/>
              <a:t>Square footage taxes from $10 to $900</a:t>
            </a:r>
          </a:p>
          <a:p>
            <a:r>
              <a:rPr lang="en-US" dirty="0" smtClean="0"/>
              <a:t>Some are indexed for inflation</a:t>
            </a:r>
          </a:p>
          <a:p>
            <a:endParaRPr lang="en-US" dirty="0"/>
          </a:p>
        </p:txBody>
      </p:sp>
      <p:pic>
        <p:nvPicPr>
          <p:cNvPr id="4" name="Picture 3"/>
          <p:cNvPicPr>
            <a:picLocks noChangeAspect="1"/>
          </p:cNvPicPr>
          <p:nvPr/>
        </p:nvPicPr>
        <p:blipFill>
          <a:blip r:embed="rId3"/>
          <a:stretch>
            <a:fillRect/>
          </a:stretch>
        </p:blipFill>
        <p:spPr>
          <a:xfrm>
            <a:off x="5257801" y="2878744"/>
            <a:ext cx="3200399" cy="2789877"/>
          </a:xfrm>
          <a:prstGeom prst="rect">
            <a:avLst/>
          </a:prstGeom>
        </p:spPr>
      </p:pic>
      <p:sp>
        <p:nvSpPr>
          <p:cNvPr id="6" name="Footer Placeholder 5"/>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Google Earth Garberville, California </a:t>
            </a:r>
            <a:endParaRPr lang="en-US" dirty="0"/>
          </a:p>
        </p:txBody>
      </p:sp>
      <p:sp>
        <p:nvSpPr>
          <p:cNvPr id="2" name="Footer Placeholder 1"/>
          <p:cNvSpPr>
            <a:spLocks noGrp="1"/>
          </p:cNvSpPr>
          <p:nvPr>
            <p:ph type="ftr" sz="quarter" idx="11"/>
          </p:nvPr>
        </p:nvSpPr>
        <p:spPr/>
        <p:txBody>
          <a:bodyPr/>
          <a:lstStyle/>
          <a:p>
            <a:r>
              <a:rPr lang="en-US" smtClean="0"/>
              <a:t>Pat Oglesby www.newrevenue.org  </a:t>
            </a:r>
            <a:endParaRPr lang="en-US" dirty="0"/>
          </a:p>
        </p:txBody>
      </p:sp>
      <p:pic>
        <p:nvPicPr>
          <p:cNvPr id="3" name="Picture 2"/>
          <p:cNvPicPr>
            <a:picLocks noChangeAspect="1"/>
          </p:cNvPicPr>
          <p:nvPr/>
        </p:nvPicPr>
        <p:blipFill>
          <a:blip r:embed="rId2"/>
          <a:stretch>
            <a:fillRect/>
          </a:stretch>
        </p:blipFill>
        <p:spPr>
          <a:xfrm>
            <a:off x="1797050" y="1397000"/>
            <a:ext cx="5549900" cy="5461000"/>
          </a:xfrm>
          <a:prstGeom prst="rect">
            <a:avLst/>
          </a:prstGeom>
        </p:spPr>
      </p:pic>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smtClean="0"/>
              <a:t>Pat Oglesby www.newrevenue.org  </a:t>
            </a:r>
            <a:endParaRPr lang="en-US"/>
          </a:p>
        </p:txBody>
      </p:sp>
      <p:pic>
        <p:nvPicPr>
          <p:cNvPr id="4" name="Picture 3"/>
          <p:cNvPicPr>
            <a:picLocks noChangeAspect="1"/>
          </p:cNvPicPr>
          <p:nvPr/>
        </p:nvPicPr>
        <p:blipFill>
          <a:blip r:embed="rId2"/>
          <a:stretch>
            <a:fillRect/>
          </a:stretch>
        </p:blipFill>
        <p:spPr>
          <a:xfrm>
            <a:off x="1828800" y="914400"/>
            <a:ext cx="6134100" cy="4127500"/>
          </a:xfrm>
          <a:prstGeom prst="rect">
            <a:avLst/>
          </a:prstGeom>
        </p:spPr>
      </p:pic>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dirty="0" smtClean="0"/>
              <a:t>Mendocino:  $50 per plant</a:t>
            </a:r>
            <a:endParaRPr lang="en-US" dirty="0"/>
          </a:p>
        </p:txBody>
      </p:sp>
      <p:sp>
        <p:nvSpPr>
          <p:cNvPr id="3" name="Content Placeholder 2"/>
          <p:cNvSpPr>
            <a:spLocks noGrp="1"/>
          </p:cNvSpPr>
          <p:nvPr>
            <p:ph idx="1"/>
          </p:nvPr>
        </p:nvSpPr>
        <p:spPr/>
        <p:txBody>
          <a:bodyPr/>
          <a:lstStyle/>
          <a:p>
            <a:endParaRPr lang="en-US" dirty="0"/>
          </a:p>
        </p:txBody>
      </p:sp>
      <p:pic>
        <p:nvPicPr>
          <p:cNvPr id="4" name="Picture 3"/>
          <p:cNvPicPr>
            <a:picLocks noChangeAspect="1"/>
          </p:cNvPicPr>
          <p:nvPr/>
        </p:nvPicPr>
        <p:blipFill>
          <a:blip r:embed="rId3"/>
          <a:stretch>
            <a:fillRect/>
          </a:stretch>
        </p:blipFill>
        <p:spPr>
          <a:xfrm>
            <a:off x="457200" y="1600200"/>
            <a:ext cx="8204200" cy="4584700"/>
          </a:xfrm>
          <a:prstGeom prst="rect">
            <a:avLst/>
          </a:prstGeom>
        </p:spPr>
      </p:pic>
      <p:pic>
        <p:nvPicPr>
          <p:cNvPr id="5" name="Picture 4"/>
          <p:cNvPicPr>
            <a:picLocks noChangeAspect="1"/>
          </p:cNvPicPr>
          <p:nvPr/>
        </p:nvPicPr>
        <p:blipFill>
          <a:blip r:embed="rId4"/>
          <a:stretch>
            <a:fillRect/>
          </a:stretch>
        </p:blipFill>
        <p:spPr>
          <a:xfrm>
            <a:off x="7237070" y="579438"/>
            <a:ext cx="1527858" cy="838200"/>
          </a:xfrm>
          <a:prstGeom prst="rect">
            <a:avLst/>
          </a:prstGeom>
        </p:spPr>
      </p:pic>
      <p:sp>
        <p:nvSpPr>
          <p:cNvPr id="6" name="Footer Placeholder 5"/>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990600"/>
            <a:ext cx="7772400" cy="1470025"/>
          </a:xfrm>
        </p:spPr>
        <p:txBody>
          <a:bodyPr>
            <a:normAutofit/>
          </a:bodyPr>
          <a:lstStyle/>
          <a:p>
            <a:r>
              <a:rPr lang="en-US" dirty="0" smtClean="0"/>
              <a:t>Cannabis tax base?</a:t>
            </a:r>
            <a:br>
              <a:rPr lang="en-US" dirty="0" smtClean="0"/>
            </a:br>
            <a:endParaRPr lang="en-US" dirty="0"/>
          </a:p>
        </p:txBody>
      </p:sp>
      <p:sp>
        <p:nvSpPr>
          <p:cNvPr id="6" name="Subtitle 5"/>
          <p:cNvSpPr>
            <a:spLocks noGrp="1"/>
          </p:cNvSpPr>
          <p:nvPr>
            <p:ph type="subTitle" idx="1"/>
          </p:nvPr>
        </p:nvSpPr>
        <p:spPr>
          <a:xfrm>
            <a:off x="1371600" y="2460625"/>
            <a:ext cx="6400800" cy="2438400"/>
          </a:xfrm>
        </p:spPr>
        <p:txBody>
          <a:bodyPr>
            <a:normAutofit fontScale="77500" lnSpcReduction="20000"/>
          </a:bodyPr>
          <a:lstStyle/>
          <a:p>
            <a:r>
              <a:rPr lang="en-US" sz="4000" dirty="0" smtClean="0">
                <a:solidFill>
                  <a:schemeClr val="tx1"/>
                </a:solidFill>
              </a:rPr>
              <a:t>Potency</a:t>
            </a:r>
          </a:p>
          <a:p>
            <a:r>
              <a:rPr lang="en-US" sz="4000" dirty="0" smtClean="0">
                <a:solidFill>
                  <a:schemeClr val="tx1"/>
                </a:solidFill>
              </a:rPr>
              <a:t>Price</a:t>
            </a:r>
            <a:endParaRPr lang="en-US" sz="4000" dirty="0" smtClean="0">
              <a:solidFill>
                <a:schemeClr val="tx1"/>
              </a:solidFill>
            </a:endParaRPr>
          </a:p>
          <a:p>
            <a:r>
              <a:rPr lang="en-US" sz="4000" dirty="0" smtClean="0">
                <a:solidFill>
                  <a:schemeClr val="tx1"/>
                </a:solidFill>
              </a:rPr>
              <a:t>Weight </a:t>
            </a:r>
            <a:endParaRPr lang="en-US" sz="4000" dirty="0" smtClean="0">
              <a:solidFill>
                <a:schemeClr val="tx1"/>
              </a:solidFill>
            </a:endParaRPr>
          </a:p>
          <a:p>
            <a:r>
              <a:rPr lang="en-US" sz="4000" dirty="0" smtClean="0">
                <a:solidFill>
                  <a:schemeClr val="tx1"/>
                </a:solidFill>
              </a:rPr>
              <a:t>Square </a:t>
            </a:r>
            <a:r>
              <a:rPr lang="en-US" sz="4000" dirty="0" smtClean="0">
                <a:solidFill>
                  <a:schemeClr val="tx1"/>
                </a:solidFill>
              </a:rPr>
              <a:t>feet</a:t>
            </a:r>
          </a:p>
          <a:p>
            <a:r>
              <a:rPr lang="en-US" sz="4000" b="1" dirty="0" smtClean="0">
                <a:solidFill>
                  <a:schemeClr val="tx1"/>
                </a:solidFill>
              </a:rPr>
              <a:t>Electricity</a:t>
            </a:r>
            <a:endParaRPr lang="en-US" sz="4000" b="1" dirty="0">
              <a:solidFill>
                <a:schemeClr val="tx1"/>
              </a:solidFill>
            </a:endParaRPr>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81000" y="846138"/>
            <a:ext cx="8229600" cy="1143000"/>
          </a:xfrm>
        </p:spPr>
        <p:txBody>
          <a:bodyPr>
            <a:normAutofit fontScale="90000"/>
          </a:bodyPr>
          <a:lstStyle/>
          <a:p>
            <a:r>
              <a:rPr lang="en-US" b="1" dirty="0" smtClean="0"/>
              <a:t>All </a:t>
            </a:r>
            <a:r>
              <a:rPr lang="en-US" dirty="0" smtClean="0"/>
              <a:t>electricity usage over 600% of Baseline – Arcata California tax</a:t>
            </a:r>
            <a:endParaRPr lang="en-US" dirty="0"/>
          </a:p>
        </p:txBody>
      </p:sp>
      <p:pic>
        <p:nvPicPr>
          <p:cNvPr id="5" name="Picture 4"/>
          <p:cNvPicPr>
            <a:picLocks noChangeAspect="1"/>
          </p:cNvPicPr>
          <p:nvPr/>
        </p:nvPicPr>
        <p:blipFill>
          <a:blip r:embed="rId3"/>
          <a:stretch>
            <a:fillRect/>
          </a:stretch>
        </p:blipFill>
        <p:spPr>
          <a:xfrm>
            <a:off x="1905000" y="2308224"/>
            <a:ext cx="4572000" cy="3198755"/>
          </a:xfrm>
          <a:prstGeom prst="rect">
            <a:avLst/>
          </a:prstGeom>
        </p:spPr>
      </p:pic>
      <p:sp>
        <p:nvSpPr>
          <p:cNvPr id="6" name="Footer Placeholder 5"/>
          <p:cNvSpPr>
            <a:spLocks noGrp="1"/>
          </p:cNvSpPr>
          <p:nvPr>
            <p:ph type="ftr" sz="quarter" idx="11"/>
          </p:nvPr>
        </p:nvSpPr>
        <p:spPr/>
        <p:txBody>
          <a:bodyPr/>
          <a:lstStyle/>
          <a:p>
            <a:r>
              <a:rPr lang="en-US" smtClean="0"/>
              <a:t>Pat Oglesby www.newrevenue.org  </a:t>
            </a:r>
            <a:endParaRPr lang="en-US" dirty="0"/>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Rectangle 1"/>
          <p:cNvSpPr/>
          <p:nvPr/>
        </p:nvSpPr>
        <p:spPr>
          <a:xfrm>
            <a:off x="1600200" y="6225064"/>
            <a:ext cx="5562600" cy="276999"/>
          </a:xfrm>
          <a:prstGeom prst="rect">
            <a:avLst/>
          </a:prstGeom>
        </p:spPr>
        <p:txBody>
          <a:bodyPr wrap="square">
            <a:spAutoFit/>
          </a:bodyPr>
          <a:lstStyle/>
          <a:p>
            <a:r>
              <a:rPr lang="en-US" sz="1200" dirty="0" smtClean="0">
                <a:hlinkClick r:id="rId3"/>
              </a:rPr>
              <a:t>http://evan-mills.com/energy-associates/Indoor_files/420-HSU-Talk-abbreviated.pdf</a:t>
            </a:r>
            <a:endParaRPr lang="en-US" sz="1200" dirty="0" smtClean="0"/>
          </a:p>
        </p:txBody>
      </p:sp>
      <p:pic>
        <p:nvPicPr>
          <p:cNvPr id="3" name="Picture 2"/>
          <p:cNvPicPr>
            <a:picLocks noChangeAspect="1"/>
          </p:cNvPicPr>
          <p:nvPr/>
        </p:nvPicPr>
        <p:blipFill>
          <a:blip r:embed="rId4"/>
          <a:stretch>
            <a:fillRect/>
          </a:stretch>
        </p:blipFill>
        <p:spPr>
          <a:xfrm>
            <a:off x="1066800" y="533400"/>
            <a:ext cx="7239000" cy="5400772"/>
          </a:xfrm>
          <a:prstGeom prst="rect">
            <a:avLst/>
          </a:prstGeom>
        </p:spPr>
      </p:pic>
      <p:sp>
        <p:nvSpPr>
          <p:cNvPr id="4" name="Footer Placeholder 3"/>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990600"/>
            <a:ext cx="7772400" cy="1470025"/>
          </a:xfrm>
        </p:spPr>
        <p:txBody>
          <a:bodyPr>
            <a:normAutofit/>
          </a:bodyPr>
          <a:lstStyle/>
          <a:p>
            <a:r>
              <a:rPr lang="en-US" dirty="0" smtClean="0"/>
              <a:t>Cannabis tax base?</a:t>
            </a:r>
            <a:br>
              <a:rPr lang="en-US" dirty="0" smtClean="0"/>
            </a:br>
            <a:endParaRPr lang="en-US" dirty="0"/>
          </a:p>
        </p:txBody>
      </p:sp>
      <p:sp>
        <p:nvSpPr>
          <p:cNvPr id="6" name="Subtitle 5"/>
          <p:cNvSpPr>
            <a:spLocks noGrp="1"/>
          </p:cNvSpPr>
          <p:nvPr>
            <p:ph type="subTitle" idx="1"/>
          </p:nvPr>
        </p:nvSpPr>
        <p:spPr>
          <a:xfrm>
            <a:off x="1371600" y="2460625"/>
            <a:ext cx="6400800" cy="2438400"/>
          </a:xfrm>
        </p:spPr>
        <p:txBody>
          <a:bodyPr>
            <a:normAutofit fontScale="62500" lnSpcReduction="20000"/>
          </a:bodyPr>
          <a:lstStyle/>
          <a:p>
            <a:r>
              <a:rPr lang="en-US" sz="4000" dirty="0" smtClean="0">
                <a:solidFill>
                  <a:schemeClr val="tx1"/>
                </a:solidFill>
              </a:rPr>
              <a:t>Potency</a:t>
            </a:r>
          </a:p>
          <a:p>
            <a:r>
              <a:rPr lang="en-US" sz="4000" dirty="0" smtClean="0">
                <a:solidFill>
                  <a:schemeClr val="tx1"/>
                </a:solidFill>
              </a:rPr>
              <a:t>Price</a:t>
            </a:r>
            <a:endParaRPr lang="en-US" sz="4000" dirty="0" smtClean="0">
              <a:solidFill>
                <a:schemeClr val="tx1"/>
              </a:solidFill>
            </a:endParaRPr>
          </a:p>
          <a:p>
            <a:r>
              <a:rPr lang="en-US" sz="4000" dirty="0" smtClean="0">
                <a:solidFill>
                  <a:schemeClr val="tx1"/>
                </a:solidFill>
              </a:rPr>
              <a:t>Weight </a:t>
            </a:r>
            <a:endParaRPr lang="en-US" sz="4000" dirty="0" smtClean="0">
              <a:solidFill>
                <a:schemeClr val="tx1"/>
              </a:solidFill>
            </a:endParaRPr>
          </a:p>
          <a:p>
            <a:r>
              <a:rPr lang="en-US" sz="4000" dirty="0" smtClean="0">
                <a:solidFill>
                  <a:schemeClr val="tx1"/>
                </a:solidFill>
              </a:rPr>
              <a:t>Square </a:t>
            </a:r>
            <a:r>
              <a:rPr lang="en-US" sz="4000" dirty="0" smtClean="0">
                <a:solidFill>
                  <a:schemeClr val="tx1"/>
                </a:solidFill>
              </a:rPr>
              <a:t>feet</a:t>
            </a:r>
          </a:p>
          <a:p>
            <a:r>
              <a:rPr lang="en-US" sz="4000" dirty="0" smtClean="0">
                <a:solidFill>
                  <a:schemeClr val="tx1"/>
                </a:solidFill>
              </a:rPr>
              <a:t>Electricity</a:t>
            </a:r>
          </a:p>
          <a:p>
            <a:r>
              <a:rPr lang="en-US" sz="4000" b="1" dirty="0" smtClean="0">
                <a:solidFill>
                  <a:schemeClr val="tx1"/>
                </a:solidFill>
              </a:rPr>
              <a:t>Combinations</a:t>
            </a:r>
            <a:endParaRPr lang="en-US" sz="4000" b="1" dirty="0">
              <a:solidFill>
                <a:schemeClr val="tx1"/>
              </a:solidFill>
            </a:endParaRPr>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Combinatory Workarounds </a:t>
            </a:r>
            <a:r>
              <a:rPr lang="en-US" b="1" dirty="0" smtClean="0"/>
              <a:t>Proposed </a:t>
            </a:r>
            <a:r>
              <a:rPr lang="en-US" dirty="0" smtClean="0"/>
              <a:t>for Cannabis  </a:t>
            </a:r>
            <a:endParaRPr lang="en-US" dirty="0"/>
          </a:p>
        </p:txBody>
      </p:sp>
    </p:spTree>
  </p:cSld>
  <p:clrMapOvr>
    <a:masterClrMapping/>
  </p:clrMapOvr>
</p:sld>
</file>

<file path=ppt/slides/slide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631825"/>
            <a:ext cx="8229600" cy="1143000"/>
          </a:xfrm>
        </p:spPr>
        <p:txBody>
          <a:bodyPr>
            <a:normAutofit fontScale="90000"/>
          </a:bodyPr>
          <a:lstStyle/>
          <a:p>
            <a:r>
              <a:rPr lang="en-US" dirty="0" smtClean="0"/>
              <a:t>New York PROPOSAL for potency proxy	</a:t>
            </a:r>
            <a:endParaRPr lang="en-US" dirty="0"/>
          </a:p>
        </p:txBody>
      </p:sp>
      <p:sp>
        <p:nvSpPr>
          <p:cNvPr id="3" name="Footer Placeholder 2"/>
          <p:cNvSpPr>
            <a:spLocks noGrp="1"/>
          </p:cNvSpPr>
          <p:nvPr>
            <p:ph type="ftr" sz="quarter" idx="11"/>
          </p:nvPr>
        </p:nvSpPr>
        <p:spPr/>
        <p:txBody>
          <a:bodyPr/>
          <a:lstStyle/>
          <a:p>
            <a:r>
              <a:rPr lang="en-US" smtClean="0"/>
              <a:t>Pat Oglesby www.newrevenue.org  </a:t>
            </a:r>
            <a:endParaRPr lang="en-US"/>
          </a:p>
        </p:txBody>
      </p:sp>
      <p:sp>
        <p:nvSpPr>
          <p:cNvPr id="11" name="Subtitle 10"/>
          <p:cNvSpPr>
            <a:spLocks noGrp="1"/>
          </p:cNvSpPr>
          <p:nvPr>
            <p:ph type="subTitle" idx="4294967295"/>
          </p:nvPr>
        </p:nvSpPr>
        <p:spPr>
          <a:xfrm>
            <a:off x="0" y="1774825"/>
            <a:ext cx="8153400" cy="1752600"/>
          </a:xfrm>
        </p:spPr>
        <p:txBody>
          <a:bodyPr>
            <a:normAutofit/>
          </a:bodyPr>
          <a:lstStyle/>
          <a:p>
            <a:r>
              <a:rPr lang="en-US" sz="4400" dirty="0" smtClean="0">
                <a:solidFill>
                  <a:schemeClr val="tx1"/>
                </a:solidFill>
                <a:latin typeface="+mj-lt"/>
                <a:ea typeface="+mj-ea"/>
                <a:cs typeface="+mj-cs"/>
              </a:rPr>
              <a:t>$50 per ounce for plant matter, $200 per ounce for concentrates</a:t>
            </a:r>
          </a:p>
        </p:txBody>
      </p:sp>
      <p:pic>
        <p:nvPicPr>
          <p:cNvPr id="6" name="Picture 5"/>
          <p:cNvPicPr>
            <a:picLocks noChangeAspect="1"/>
          </p:cNvPicPr>
          <p:nvPr/>
        </p:nvPicPr>
        <p:blipFill>
          <a:blip r:embed="rId2"/>
          <a:stretch>
            <a:fillRect/>
          </a:stretch>
        </p:blipFill>
        <p:spPr>
          <a:xfrm>
            <a:off x="4821330" y="3527425"/>
            <a:ext cx="3332070" cy="2378075"/>
          </a:xfrm>
          <a:prstGeom prst="rect">
            <a:avLst/>
          </a:prstGeom>
        </p:spPr>
      </p:pic>
      <p:pic>
        <p:nvPicPr>
          <p:cNvPr id="7" name="Picture 6"/>
          <p:cNvPicPr>
            <a:picLocks noChangeAspect="1"/>
          </p:cNvPicPr>
          <p:nvPr/>
        </p:nvPicPr>
        <p:blipFill>
          <a:blip r:embed="rId3"/>
          <a:stretch>
            <a:fillRect/>
          </a:stretch>
        </p:blipFill>
        <p:spPr>
          <a:xfrm>
            <a:off x="762000" y="3733800"/>
            <a:ext cx="3087379" cy="1932855"/>
          </a:xfrm>
          <a:prstGeom prst="rect">
            <a:avLst/>
          </a:prstGeom>
        </p:spPr>
      </p:pic>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dirty="0" smtClean="0"/>
              <a:t>Oregon Congressman’s Potency </a:t>
            </a:r>
            <a:r>
              <a:rPr lang="en-US" dirty="0" smtClean="0"/>
              <a:t>PROPOSAL (H.R. 1823)</a:t>
            </a:r>
            <a:endParaRPr lang="en-US" dirty="0"/>
          </a:p>
        </p:txBody>
      </p:sp>
      <p:sp>
        <p:nvSpPr>
          <p:cNvPr id="3" name="Footer Placeholder 2"/>
          <p:cNvSpPr>
            <a:spLocks noGrp="1"/>
          </p:cNvSpPr>
          <p:nvPr>
            <p:ph type="ftr" sz="quarter" idx="11"/>
          </p:nvPr>
        </p:nvSpPr>
        <p:spPr/>
        <p:txBody>
          <a:bodyPr/>
          <a:lstStyle/>
          <a:p>
            <a:r>
              <a:rPr lang="en-US" smtClean="0"/>
              <a:t>Pat Oglesby www.newrevenue.org  </a:t>
            </a:r>
            <a:endParaRPr lang="en-US"/>
          </a:p>
        </p:txBody>
      </p:sp>
      <p:sp>
        <p:nvSpPr>
          <p:cNvPr id="11" name="Subtitle 10"/>
          <p:cNvSpPr>
            <a:spLocks noGrp="1"/>
          </p:cNvSpPr>
          <p:nvPr>
            <p:ph type="subTitle" idx="4294967295"/>
          </p:nvPr>
        </p:nvSpPr>
        <p:spPr>
          <a:xfrm>
            <a:off x="0" y="1774825"/>
            <a:ext cx="8153400" cy="1752600"/>
          </a:xfrm>
        </p:spPr>
        <p:txBody>
          <a:bodyPr>
            <a:normAutofit/>
          </a:bodyPr>
          <a:lstStyle/>
          <a:p>
            <a:r>
              <a:rPr lang="en-US" sz="4400" dirty="0" smtClean="0"/>
              <a:t>By ounce for plant matter, by ounce </a:t>
            </a:r>
            <a:r>
              <a:rPr lang="en-US" sz="4400" b="1" dirty="0" smtClean="0"/>
              <a:t>of THC </a:t>
            </a:r>
            <a:r>
              <a:rPr lang="en-US" sz="4400" dirty="0" smtClean="0"/>
              <a:t>for concentrates</a:t>
            </a:r>
          </a:p>
          <a:p>
            <a:endParaRPr lang="en-US" sz="4400" dirty="0" smtClean="0">
              <a:solidFill>
                <a:schemeClr val="tx1"/>
              </a:solidFill>
              <a:latin typeface="+mj-lt"/>
              <a:ea typeface="+mj-ea"/>
              <a:cs typeface="+mj-cs"/>
            </a:endParaRPr>
          </a:p>
        </p:txBody>
      </p: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dirty="0" smtClean="0"/>
              <a:t>Alternative Minimum Tax</a:t>
            </a:r>
            <a:endParaRPr lang="en-US" dirty="0"/>
          </a:p>
        </p:txBody>
      </p:sp>
      <p:sp>
        <p:nvSpPr>
          <p:cNvPr id="3" name="Footer Placeholder 2"/>
          <p:cNvSpPr>
            <a:spLocks noGrp="1"/>
          </p:cNvSpPr>
          <p:nvPr>
            <p:ph type="ftr" sz="quarter" idx="11"/>
          </p:nvPr>
        </p:nvSpPr>
        <p:spPr/>
        <p:txBody>
          <a:bodyPr/>
          <a:lstStyle/>
          <a:p>
            <a:r>
              <a:rPr lang="en-US" smtClean="0"/>
              <a:t>Pat Oglesby www.newrevenue.org  </a:t>
            </a:r>
            <a:endParaRPr lang="en-US"/>
          </a:p>
        </p:txBody>
      </p:sp>
      <p:sp>
        <p:nvSpPr>
          <p:cNvPr id="11" name="Subtitle 10"/>
          <p:cNvSpPr>
            <a:spLocks noGrp="1"/>
          </p:cNvSpPr>
          <p:nvPr>
            <p:ph type="subTitle" idx="4294967295"/>
          </p:nvPr>
        </p:nvSpPr>
        <p:spPr>
          <a:xfrm>
            <a:off x="0" y="1774824"/>
            <a:ext cx="8153400" cy="3406775"/>
          </a:xfrm>
        </p:spPr>
        <p:txBody>
          <a:bodyPr>
            <a:normAutofit/>
          </a:bodyPr>
          <a:lstStyle/>
          <a:p>
            <a:r>
              <a:rPr lang="en-US" sz="4400" dirty="0" smtClean="0"/>
              <a:t>Backup for price or weight:</a:t>
            </a:r>
          </a:p>
          <a:p>
            <a:r>
              <a:rPr lang="en-US" sz="4400" dirty="0" smtClean="0"/>
              <a:t>Stated THC, forcing seller to</a:t>
            </a:r>
          </a:p>
          <a:p>
            <a:pPr lvl="1"/>
            <a:r>
              <a:rPr lang="en-US" sz="4000" dirty="0" smtClean="0"/>
              <a:t> Pay more tax or</a:t>
            </a:r>
          </a:p>
          <a:p>
            <a:pPr lvl="1"/>
            <a:r>
              <a:rPr lang="en-US" sz="4000" dirty="0" smtClean="0"/>
              <a:t> Tell buyers product is “weak”</a:t>
            </a:r>
          </a:p>
          <a:p>
            <a:pPr lvl="1"/>
            <a:endParaRPr lang="en-US" sz="4000" dirty="0" smtClean="0"/>
          </a:p>
          <a:p>
            <a:pPr lvl="1"/>
            <a:endParaRPr lang="en-US" sz="4000" dirty="0" smtClean="0"/>
          </a:p>
          <a:p>
            <a:endParaRPr lang="en-US" sz="4400" dirty="0" smtClean="0">
              <a:solidFill>
                <a:schemeClr val="tx1"/>
              </a:solidFill>
              <a:latin typeface="+mj-lt"/>
              <a:ea typeface="+mj-ea"/>
              <a:cs typeface="+mj-cs"/>
            </a:endParaRPr>
          </a:p>
        </p:txBody>
      </p:sp>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229600" cy="1143000"/>
          </a:xfrm>
        </p:spPr>
        <p:txBody>
          <a:bodyPr/>
          <a:lstStyle/>
          <a:p>
            <a:r>
              <a:rPr lang="en-US" dirty="0" smtClean="0"/>
              <a:t>Marijuana</a:t>
            </a:r>
            <a:r>
              <a:rPr lang="en-US" dirty="0" smtClean="0"/>
              <a:t> Excise Outline </a:t>
            </a:r>
            <a:endParaRPr lang="en-US" dirty="0"/>
          </a:p>
        </p:txBody>
      </p:sp>
      <p:sp>
        <p:nvSpPr>
          <p:cNvPr id="3" name="Footer Placeholder 2"/>
          <p:cNvSpPr>
            <a:spLocks noGrp="1"/>
          </p:cNvSpPr>
          <p:nvPr>
            <p:ph type="ftr" sz="quarter" idx="11"/>
          </p:nvPr>
        </p:nvSpPr>
        <p:spPr/>
        <p:txBody>
          <a:bodyPr/>
          <a:lstStyle/>
          <a:p>
            <a:r>
              <a:rPr lang="en-US" smtClean="0"/>
              <a:t>Pat Oglesby www.newrevenue.org  </a:t>
            </a:r>
            <a:endParaRPr lang="en-US"/>
          </a:p>
        </p:txBody>
      </p:sp>
      <p:sp>
        <p:nvSpPr>
          <p:cNvPr id="4" name="Rectangle 3"/>
          <p:cNvSpPr/>
          <p:nvPr/>
        </p:nvSpPr>
        <p:spPr>
          <a:xfrm>
            <a:off x="1676400" y="1676400"/>
            <a:ext cx="5791200" cy="3416320"/>
          </a:xfrm>
          <a:prstGeom prst="rect">
            <a:avLst/>
          </a:prstGeom>
        </p:spPr>
        <p:txBody>
          <a:bodyPr wrap="square">
            <a:spAutoFit/>
          </a:bodyPr>
          <a:lstStyle/>
          <a:p>
            <a:pPr lvl="1"/>
            <a:r>
              <a:rPr lang="en-US" sz="3600" dirty="0" smtClean="0"/>
              <a:t>Hard to Tax</a:t>
            </a:r>
          </a:p>
          <a:p>
            <a:pPr lvl="1"/>
            <a:r>
              <a:rPr lang="en-US" sz="3600" dirty="0" smtClean="0"/>
              <a:t>Legalization </a:t>
            </a:r>
          </a:p>
          <a:p>
            <a:pPr lvl="1"/>
            <a:r>
              <a:rPr lang="en-US" sz="3600" dirty="0" smtClean="0"/>
              <a:t>Carve-outs</a:t>
            </a:r>
          </a:p>
          <a:p>
            <a:pPr lvl="1"/>
            <a:r>
              <a:rPr lang="en-US" sz="3600" dirty="0" smtClean="0"/>
              <a:t>Base</a:t>
            </a:r>
          </a:p>
          <a:p>
            <a:pPr lvl="1"/>
            <a:r>
              <a:rPr lang="en-US" sz="3600" b="1" dirty="0" smtClean="0"/>
              <a:t>Side Issues</a:t>
            </a:r>
            <a:endParaRPr lang="en-US" sz="3600" b="1" dirty="0" smtClean="0"/>
          </a:p>
          <a:p>
            <a:pPr lvl="1"/>
            <a:r>
              <a:rPr lang="en-US" sz="3600" dirty="0" smtClean="0"/>
              <a:t>Recap:  State </a:t>
            </a:r>
            <a:r>
              <a:rPr lang="en-US" sz="3600" dirty="0" smtClean="0"/>
              <a:t>of play  </a:t>
            </a:r>
          </a:p>
        </p:txBody>
      </p:sp>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1"/>
            <a:ext cx="7772400" cy="2228850"/>
          </a:xfrm>
        </p:spPr>
        <p:txBody>
          <a:bodyPr>
            <a:normAutofit fontScale="90000"/>
          </a:bodyPr>
          <a:lstStyle/>
          <a:p>
            <a:r>
              <a:rPr lang="en-US" dirty="0" smtClean="0"/>
              <a:t>How much?  Considerations:</a:t>
            </a:r>
            <a:br>
              <a:rPr lang="en-US" dirty="0" smtClean="0"/>
            </a:br>
            <a:r>
              <a:rPr lang="en-US" dirty="0" smtClean="0"/>
              <a:t/>
            </a:r>
            <a:br>
              <a:rPr lang="en-US" dirty="0" smtClean="0"/>
            </a:br>
            <a:r>
              <a:rPr lang="en-US" dirty="0" smtClean="0"/>
              <a:t/>
            </a:r>
            <a:br>
              <a:rPr lang="en-US" dirty="0" smtClean="0"/>
            </a:br>
            <a:r>
              <a:rPr lang="en-US" dirty="0" smtClean="0"/>
              <a:t>	</a:t>
            </a:r>
            <a:endParaRPr lang="en-US" dirty="0"/>
          </a:p>
        </p:txBody>
      </p:sp>
      <p:sp>
        <p:nvSpPr>
          <p:cNvPr id="6" name="Subtitle 5"/>
          <p:cNvSpPr>
            <a:spLocks noGrp="1"/>
          </p:cNvSpPr>
          <p:nvPr>
            <p:ph type="subTitle" idx="1"/>
          </p:nvPr>
        </p:nvSpPr>
        <p:spPr>
          <a:xfrm>
            <a:off x="1371600" y="2286000"/>
            <a:ext cx="6400800" cy="1752600"/>
          </a:xfrm>
        </p:spPr>
        <p:txBody>
          <a:bodyPr>
            <a:normAutofit fontScale="85000" lnSpcReduction="10000"/>
          </a:bodyPr>
          <a:lstStyle/>
          <a:p>
            <a:pPr algn="l"/>
            <a:r>
              <a:rPr lang="en-US" sz="4000" dirty="0" smtClean="0">
                <a:solidFill>
                  <a:schemeClr val="tx1"/>
                </a:solidFill>
                <a:latin typeface="+mj-lt"/>
                <a:ea typeface="+mj-ea"/>
                <a:cs typeface="+mj-cs"/>
              </a:rPr>
              <a:t>Illegal market </a:t>
            </a:r>
            <a:endParaRPr lang="en-US" sz="4000" dirty="0" smtClean="0">
              <a:solidFill>
                <a:schemeClr val="tx1"/>
              </a:solidFill>
              <a:latin typeface="+mj-lt"/>
              <a:ea typeface="+mj-ea"/>
              <a:cs typeface="+mj-cs"/>
            </a:endParaRPr>
          </a:p>
          <a:p>
            <a:pPr algn="l"/>
            <a:r>
              <a:rPr lang="en-US" sz="4000" dirty="0" smtClean="0">
                <a:solidFill>
                  <a:schemeClr val="tx1"/>
                </a:solidFill>
                <a:latin typeface="+mj-lt"/>
                <a:ea typeface="+mj-ea"/>
                <a:cs typeface="+mj-cs"/>
              </a:rPr>
              <a:t>Youth and abusers</a:t>
            </a:r>
            <a:endParaRPr lang="en-US" sz="4000" dirty="0" smtClean="0">
              <a:solidFill>
                <a:schemeClr val="tx1"/>
              </a:solidFill>
              <a:latin typeface="+mj-lt"/>
              <a:ea typeface="+mj-ea"/>
              <a:cs typeface="+mj-cs"/>
            </a:endParaRPr>
          </a:p>
          <a:p>
            <a:pPr algn="l"/>
            <a:r>
              <a:rPr lang="en-US" sz="4000" dirty="0" smtClean="0">
                <a:solidFill>
                  <a:schemeClr val="tx1"/>
                </a:solidFill>
                <a:latin typeface="+mj-lt"/>
                <a:ea typeface="+mj-ea"/>
                <a:cs typeface="+mj-cs"/>
              </a:rPr>
              <a:t>Dynamic </a:t>
            </a:r>
            <a:r>
              <a:rPr lang="en-US" sz="4000" dirty="0" smtClean="0">
                <a:solidFill>
                  <a:schemeClr val="tx1"/>
                </a:solidFill>
                <a:latin typeface="+mj-lt"/>
                <a:ea typeface="+mj-ea"/>
                <a:cs typeface="+mj-cs"/>
              </a:rPr>
              <a:t>market – dropping price</a:t>
            </a:r>
          </a:p>
        </p:txBody>
      </p:sp>
      <p:sp>
        <p:nvSpPr>
          <p:cNvPr id="3" name="Footer Placeholder 2"/>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Government Monopolies?	</a:t>
            </a:r>
            <a:endParaRPr lang="en-US" dirty="0"/>
          </a:p>
        </p:txBody>
      </p:sp>
      <p:sp>
        <p:nvSpPr>
          <p:cNvPr id="3" name="Footer Placeholder 2"/>
          <p:cNvSpPr>
            <a:spLocks noGrp="1"/>
          </p:cNvSpPr>
          <p:nvPr>
            <p:ph type="ftr" sz="quarter" idx="11"/>
          </p:nvPr>
        </p:nvSpPr>
        <p:spPr/>
        <p:txBody>
          <a:bodyPr/>
          <a:lstStyle/>
          <a:p>
            <a:r>
              <a:rPr lang="en-US" smtClean="0"/>
              <a:t>Pat Oglesby www.newrevenue.org  </a:t>
            </a:r>
            <a:endParaRPr lang="en-US"/>
          </a:p>
        </p:txBody>
      </p:sp>
      <p:sp>
        <p:nvSpPr>
          <p:cNvPr id="11" name="Subtitle 10"/>
          <p:cNvSpPr>
            <a:spLocks noGrp="1"/>
          </p:cNvSpPr>
          <p:nvPr>
            <p:ph type="subTitle" idx="4294967295"/>
          </p:nvPr>
        </p:nvSpPr>
        <p:spPr>
          <a:xfrm>
            <a:off x="0" y="1774825"/>
            <a:ext cx="8153400" cy="1752600"/>
          </a:xfrm>
        </p:spPr>
        <p:txBody>
          <a:bodyPr>
            <a:normAutofit fontScale="85000" lnSpcReduction="20000"/>
          </a:bodyPr>
          <a:lstStyle/>
          <a:p>
            <a:r>
              <a:rPr lang="en-US" sz="4400" dirty="0" smtClean="0">
                <a:solidFill>
                  <a:schemeClr val="tx1"/>
                </a:solidFill>
                <a:latin typeface="+mj-lt"/>
                <a:ea typeface="+mj-ea"/>
                <a:cs typeface="+mj-cs"/>
              </a:rPr>
              <a:t>North Bonneville, Washington</a:t>
            </a:r>
          </a:p>
          <a:p>
            <a:r>
              <a:rPr lang="en-US" sz="4400" dirty="0" smtClean="0">
                <a:latin typeface="+mj-lt"/>
                <a:ea typeface="+mj-ea"/>
                <a:cs typeface="+mj-cs"/>
              </a:rPr>
              <a:t>Louisiana State University </a:t>
            </a:r>
          </a:p>
          <a:p>
            <a:r>
              <a:rPr lang="en-US" sz="4400" dirty="0" smtClean="0">
                <a:solidFill>
                  <a:schemeClr val="tx1"/>
                </a:solidFill>
                <a:latin typeface="+mj-lt"/>
                <a:ea typeface="+mj-ea"/>
                <a:cs typeface="+mj-cs"/>
              </a:rPr>
              <a:t>Canadian provinces</a:t>
            </a:r>
          </a:p>
        </p:txBody>
      </p:sp>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981200" y="1623927"/>
            <a:ext cx="4876800" cy="4395873"/>
          </a:xfrm>
          <a:prstGeom prst="rect">
            <a:avLst/>
          </a:prstGeom>
        </p:spPr>
      </p:pic>
      <p:sp>
        <p:nvSpPr>
          <p:cNvPr id="3" name="TextBox 2"/>
          <p:cNvSpPr txBox="1"/>
          <p:nvPr/>
        </p:nvSpPr>
        <p:spPr>
          <a:xfrm>
            <a:off x="3657600" y="4191000"/>
            <a:ext cx="1313180" cy="369332"/>
          </a:xfrm>
          <a:prstGeom prst="rect">
            <a:avLst/>
          </a:prstGeom>
          <a:noFill/>
        </p:spPr>
        <p:txBody>
          <a:bodyPr wrap="none" rtlCol="0">
            <a:spAutoFit/>
          </a:bodyPr>
          <a:lstStyle/>
          <a:p>
            <a:r>
              <a:rPr lang="en-US" dirty="0" smtClean="0">
                <a:solidFill>
                  <a:schemeClr val="bg2"/>
                </a:solidFill>
              </a:rPr>
              <a:t>Choke point</a:t>
            </a:r>
            <a:endParaRPr lang="en-US" dirty="0">
              <a:solidFill>
                <a:schemeClr val="bg2"/>
              </a:solidFill>
            </a:endParaRPr>
          </a:p>
        </p:txBody>
      </p:sp>
      <p:sp>
        <p:nvSpPr>
          <p:cNvPr id="5" name="Title 4"/>
          <p:cNvSpPr>
            <a:spLocks noGrp="1"/>
          </p:cNvSpPr>
          <p:nvPr>
            <p:ph type="title"/>
          </p:nvPr>
        </p:nvSpPr>
        <p:spPr/>
        <p:txBody>
          <a:bodyPr/>
          <a:lstStyle/>
          <a:p>
            <a:r>
              <a:rPr lang="en-US" dirty="0" smtClean="0"/>
              <a:t>Collection point</a:t>
            </a:r>
            <a:endParaRPr lang="en-US" dirty="0"/>
          </a:p>
        </p:txBody>
      </p:sp>
      <p:sp>
        <p:nvSpPr>
          <p:cNvPr id="4" name="Footer Placeholder 3"/>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2127250" y="1860550"/>
            <a:ext cx="4889500" cy="3136900"/>
          </a:xfrm>
          <a:prstGeom prst="rect">
            <a:avLst/>
          </a:prstGeom>
        </p:spPr>
      </p:pic>
      <p:sp>
        <p:nvSpPr>
          <p:cNvPr id="3" name="Footer Placeholder 2"/>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smtClean="0"/>
              <a:t>Subnational</a:t>
            </a:r>
            <a:r>
              <a:rPr lang="en-US" dirty="0" smtClean="0"/>
              <a:t> </a:t>
            </a:r>
            <a:r>
              <a:rPr lang="en-US" b="1" dirty="0" smtClean="0"/>
              <a:t>producer </a:t>
            </a:r>
            <a:r>
              <a:rPr lang="en-US" dirty="0" smtClean="0"/>
              <a:t>taxes eventually </a:t>
            </a:r>
            <a:r>
              <a:rPr lang="en-US" dirty="0" smtClean="0"/>
              <a:t>fail 	</a:t>
            </a:r>
            <a:endParaRPr lang="en-US" dirty="0"/>
          </a:p>
        </p:txBody>
      </p:sp>
      <p:sp>
        <p:nvSpPr>
          <p:cNvPr id="3" name="Footer Placeholder 2"/>
          <p:cNvSpPr>
            <a:spLocks noGrp="1"/>
          </p:cNvSpPr>
          <p:nvPr>
            <p:ph type="ftr" sz="quarter" idx="11"/>
          </p:nvPr>
        </p:nvSpPr>
        <p:spPr/>
        <p:txBody>
          <a:bodyPr/>
          <a:lstStyle/>
          <a:p>
            <a:r>
              <a:rPr lang="en-US" smtClean="0"/>
              <a:t>Pat Oglesby www.newrevenue.org  </a:t>
            </a:r>
            <a:endParaRPr lang="en-US"/>
          </a:p>
        </p:txBody>
      </p:sp>
      <p:sp>
        <p:nvSpPr>
          <p:cNvPr id="6" name="Rectangle 5"/>
          <p:cNvSpPr/>
          <p:nvPr/>
        </p:nvSpPr>
        <p:spPr>
          <a:xfrm>
            <a:off x="1295400" y="1676400"/>
            <a:ext cx="6705600" cy="3416320"/>
          </a:xfrm>
          <a:prstGeom prst="rect">
            <a:avLst/>
          </a:prstGeom>
        </p:spPr>
        <p:txBody>
          <a:bodyPr wrap="square">
            <a:spAutoFit/>
          </a:bodyPr>
          <a:lstStyle/>
          <a:p>
            <a:pPr>
              <a:buFont typeface="Arial"/>
              <a:buChar char="•"/>
            </a:pPr>
            <a:r>
              <a:rPr lang="en-US" sz="3600" dirty="0" smtClean="0"/>
              <a:t>North Carolina doesn’t tax tobacco farmers or manufacturers.</a:t>
            </a:r>
          </a:p>
          <a:p>
            <a:pPr>
              <a:buFont typeface="Arial"/>
              <a:buChar char="•"/>
            </a:pPr>
            <a:r>
              <a:rPr lang="en-US" sz="3600" dirty="0" smtClean="0"/>
              <a:t>Eric </a:t>
            </a:r>
            <a:r>
              <a:rPr lang="en-US" sz="3600" dirty="0" smtClean="0"/>
              <a:t>Garner NY cigarette case</a:t>
            </a:r>
            <a:endParaRPr lang="en-US" sz="3600" dirty="0" smtClean="0"/>
          </a:p>
          <a:p>
            <a:pPr>
              <a:buFont typeface="Arial"/>
              <a:buChar char="•"/>
            </a:pPr>
            <a:r>
              <a:rPr lang="en-US" sz="3600" dirty="0" smtClean="0"/>
              <a:t>National tax  </a:t>
            </a:r>
            <a:r>
              <a:rPr lang="en-US" sz="3600" dirty="0" smtClean="0"/>
              <a:t>can deter</a:t>
            </a:r>
            <a:endParaRPr lang="en-US" sz="3600" dirty="0" smtClean="0"/>
          </a:p>
          <a:p>
            <a:pPr lvl="1">
              <a:buFont typeface="Arial"/>
              <a:buChar char="•"/>
            </a:pPr>
            <a:r>
              <a:rPr lang="en-US" sz="3600" dirty="0" smtClean="0"/>
              <a:t>interior </a:t>
            </a:r>
            <a:r>
              <a:rPr lang="en-US" sz="3600" dirty="0" smtClean="0"/>
              <a:t>smuggling</a:t>
            </a:r>
            <a:endParaRPr lang="en-US" sz="3600" dirty="0" smtClean="0"/>
          </a:p>
          <a:p>
            <a:pPr lvl="1">
              <a:buFont typeface="Arial"/>
              <a:buChar char="•"/>
            </a:pPr>
            <a:r>
              <a:rPr lang="en-US" sz="3600" dirty="0" smtClean="0"/>
              <a:t>race </a:t>
            </a:r>
            <a:r>
              <a:rPr lang="en-US" sz="3600" dirty="0" smtClean="0"/>
              <a:t>to the </a:t>
            </a:r>
            <a:r>
              <a:rPr lang="en-US" sz="3600" dirty="0" smtClean="0"/>
              <a:t>bottom</a:t>
            </a:r>
          </a:p>
        </p:txBody>
      </p:sp>
    </p:spTree>
  </p:cSld>
  <p:clrMapOvr>
    <a:masterClrMapping/>
  </p:clrMapOvr>
</p:sld>
</file>

<file path=ppt/slides/slide10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229600" cy="1143000"/>
          </a:xfrm>
        </p:spPr>
        <p:txBody>
          <a:bodyPr/>
          <a:lstStyle/>
          <a:p>
            <a:r>
              <a:rPr lang="en-US" dirty="0" smtClean="0"/>
              <a:t>Marijuana</a:t>
            </a:r>
            <a:r>
              <a:rPr lang="en-US" dirty="0" smtClean="0"/>
              <a:t> Excise Outline </a:t>
            </a:r>
            <a:endParaRPr lang="en-US" dirty="0"/>
          </a:p>
        </p:txBody>
      </p:sp>
      <p:sp>
        <p:nvSpPr>
          <p:cNvPr id="3" name="Footer Placeholder 2"/>
          <p:cNvSpPr>
            <a:spLocks noGrp="1"/>
          </p:cNvSpPr>
          <p:nvPr>
            <p:ph type="ftr" sz="quarter" idx="11"/>
          </p:nvPr>
        </p:nvSpPr>
        <p:spPr/>
        <p:txBody>
          <a:bodyPr/>
          <a:lstStyle/>
          <a:p>
            <a:r>
              <a:rPr lang="en-US" smtClean="0"/>
              <a:t>Pat Oglesby www.newrevenue.org  </a:t>
            </a:r>
            <a:endParaRPr lang="en-US"/>
          </a:p>
        </p:txBody>
      </p:sp>
      <p:sp>
        <p:nvSpPr>
          <p:cNvPr id="4" name="Rectangle 3"/>
          <p:cNvSpPr/>
          <p:nvPr/>
        </p:nvSpPr>
        <p:spPr>
          <a:xfrm>
            <a:off x="1676400" y="1676400"/>
            <a:ext cx="5791200" cy="3416320"/>
          </a:xfrm>
          <a:prstGeom prst="rect">
            <a:avLst/>
          </a:prstGeom>
        </p:spPr>
        <p:txBody>
          <a:bodyPr wrap="square">
            <a:spAutoFit/>
          </a:bodyPr>
          <a:lstStyle/>
          <a:p>
            <a:pPr lvl="1"/>
            <a:r>
              <a:rPr lang="en-US" sz="3600" dirty="0" smtClean="0"/>
              <a:t>Hard to Tax</a:t>
            </a:r>
          </a:p>
          <a:p>
            <a:pPr lvl="1"/>
            <a:r>
              <a:rPr lang="en-US" sz="3600" dirty="0" smtClean="0"/>
              <a:t>Legalization </a:t>
            </a:r>
          </a:p>
          <a:p>
            <a:pPr lvl="1"/>
            <a:r>
              <a:rPr lang="en-US" sz="3600" dirty="0" smtClean="0"/>
              <a:t>Carve-outs</a:t>
            </a:r>
          </a:p>
          <a:p>
            <a:pPr lvl="1"/>
            <a:r>
              <a:rPr lang="en-US" sz="3600" dirty="0" smtClean="0"/>
              <a:t>Base</a:t>
            </a:r>
          </a:p>
          <a:p>
            <a:pPr lvl="1"/>
            <a:r>
              <a:rPr lang="en-US" sz="3600" dirty="0" smtClean="0"/>
              <a:t>Side Issues</a:t>
            </a:r>
            <a:endParaRPr lang="en-US" sz="3600" dirty="0" smtClean="0"/>
          </a:p>
          <a:p>
            <a:pPr lvl="1"/>
            <a:r>
              <a:rPr lang="en-US" sz="3600" b="1" dirty="0" smtClean="0"/>
              <a:t>Recap:  State </a:t>
            </a:r>
            <a:r>
              <a:rPr lang="en-US" sz="3600" b="1" dirty="0" smtClean="0"/>
              <a:t>of play  </a:t>
            </a:r>
          </a:p>
        </p:txBody>
      </p:sp>
    </p:spTree>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407987"/>
            <a:ext cx="7772400" cy="1470025"/>
          </a:xfrm>
        </p:spPr>
        <p:txBody>
          <a:bodyPr/>
          <a:lstStyle/>
          <a:p>
            <a:r>
              <a:rPr lang="en-US" dirty="0" smtClean="0"/>
              <a:t>Canada</a:t>
            </a:r>
            <a:endParaRPr lang="en-US" dirty="0"/>
          </a:p>
        </p:txBody>
      </p:sp>
      <p:sp>
        <p:nvSpPr>
          <p:cNvPr id="5" name="Subtitle 4"/>
          <p:cNvSpPr>
            <a:spLocks noGrp="1"/>
          </p:cNvSpPr>
          <p:nvPr>
            <p:ph type="subTitle" idx="1"/>
          </p:nvPr>
        </p:nvSpPr>
        <p:spPr>
          <a:xfrm>
            <a:off x="1143000" y="1878012"/>
            <a:ext cx="6400800" cy="1752600"/>
          </a:xfrm>
        </p:spPr>
        <p:txBody>
          <a:bodyPr>
            <a:normAutofit fontScale="70000" lnSpcReduction="20000"/>
          </a:bodyPr>
          <a:lstStyle/>
          <a:p>
            <a:pPr marL="742950" indent="-742950" algn="l">
              <a:buAutoNum type="arabicPeriod"/>
            </a:pPr>
            <a:r>
              <a:rPr lang="en-US" sz="4400" dirty="0" smtClean="0">
                <a:solidFill>
                  <a:schemeClr val="tx1"/>
                </a:solidFill>
                <a:latin typeface="+mj-lt"/>
                <a:ea typeface="+mj-ea"/>
                <a:cs typeface="+mj-cs"/>
              </a:rPr>
              <a:t>Tax: Greater </a:t>
            </a:r>
            <a:r>
              <a:rPr lang="en-US" sz="4400" dirty="0" smtClean="0">
                <a:solidFill>
                  <a:schemeClr val="tx1"/>
                </a:solidFill>
                <a:latin typeface="+mj-lt"/>
                <a:ea typeface="+mj-ea"/>
                <a:cs typeface="+mj-cs"/>
              </a:rPr>
              <a:t>of $1 per gram or 10% of </a:t>
            </a:r>
            <a:r>
              <a:rPr lang="en-US" sz="4400" dirty="0" smtClean="0">
                <a:solidFill>
                  <a:schemeClr val="tx1"/>
                </a:solidFill>
                <a:latin typeface="+mj-lt"/>
                <a:ea typeface="+mj-ea"/>
                <a:cs typeface="+mj-cs"/>
              </a:rPr>
              <a:t>retail</a:t>
            </a:r>
          </a:p>
          <a:p>
            <a:pPr marL="742950" indent="-742950" algn="l">
              <a:buAutoNum type="arabicPeriod"/>
            </a:pPr>
            <a:r>
              <a:rPr lang="en-US" sz="4400" dirty="0" smtClean="0">
                <a:solidFill>
                  <a:schemeClr val="tx1"/>
                </a:solidFill>
                <a:latin typeface="+mj-lt"/>
                <a:ea typeface="+mj-ea"/>
                <a:cs typeface="+mj-cs"/>
              </a:rPr>
              <a:t>Provincial wholesale (and retail) monopolies</a:t>
            </a:r>
            <a:endParaRPr lang="en-US" sz="4400" dirty="0" smtClean="0">
              <a:solidFill>
                <a:schemeClr val="tx1"/>
              </a:solidFill>
              <a:latin typeface="+mj-lt"/>
              <a:ea typeface="+mj-ea"/>
              <a:cs typeface="+mj-cs"/>
            </a:endParaRPr>
          </a:p>
        </p:txBody>
      </p:sp>
      <p:sp>
        <p:nvSpPr>
          <p:cNvPr id="3" name="Footer Placeholder 2"/>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a:p>
        </p:txBody>
      </p:sp>
      <p:sp>
        <p:nvSpPr>
          <p:cNvPr id="4" name="Footer Placeholder 3"/>
          <p:cNvSpPr>
            <a:spLocks noGrp="1"/>
          </p:cNvSpPr>
          <p:nvPr>
            <p:ph type="ftr" sz="quarter" idx="11"/>
          </p:nvPr>
        </p:nvSpPr>
        <p:spPr/>
        <p:txBody>
          <a:bodyPr/>
          <a:lstStyle/>
          <a:p>
            <a:r>
              <a:rPr lang="en-US" smtClean="0"/>
              <a:t>Pat Oglesby www.newrevenue.org  </a:t>
            </a:r>
            <a:endParaRPr lang="en-US"/>
          </a:p>
        </p:txBody>
      </p:sp>
      <p:graphicFrame>
        <p:nvGraphicFramePr>
          <p:cNvPr id="465922" name="Object 2"/>
          <p:cNvGraphicFramePr>
            <a:graphicFrameLocks noChangeAspect="1"/>
          </p:cNvGraphicFramePr>
          <p:nvPr/>
        </p:nvGraphicFramePr>
        <p:xfrm>
          <a:off x="457200" y="609600"/>
          <a:ext cx="8229600" cy="5181600"/>
        </p:xfrm>
        <a:graphic>
          <a:graphicData uri="http://schemas.openxmlformats.org/presentationml/2006/ole">
            <p:oleObj spid="_x0000_s542722" name="Document" r:id="rId3" imgW="5689600" imgH="2222500" progId="Word.Document.12">
              <p:embed/>
            </p:oleObj>
          </a:graphicData>
        </a:graphic>
      </p:graphicFrame>
    </p:spTree>
  </p:cSld>
  <p:clrMapOvr>
    <a:masterClrMapping/>
  </p:clrMapOvr>
</p:sld>
</file>

<file path=ppt/slides/slide1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60400"/>
            <a:ext cx="7772400" cy="1470025"/>
          </a:xfrm>
        </p:spPr>
        <p:txBody>
          <a:bodyPr/>
          <a:lstStyle/>
          <a:p>
            <a:r>
              <a:rPr lang="en-US" dirty="0" smtClean="0"/>
              <a:t>Carbon	</a:t>
            </a:r>
            <a:endParaRPr lang="en-US" dirty="0"/>
          </a:p>
        </p:txBody>
      </p:sp>
      <p:sp>
        <p:nvSpPr>
          <p:cNvPr id="4" name="Subtitle 3"/>
          <p:cNvSpPr>
            <a:spLocks noGrp="1"/>
          </p:cNvSpPr>
          <p:nvPr>
            <p:ph type="subTitle" idx="1"/>
          </p:nvPr>
        </p:nvSpPr>
        <p:spPr>
          <a:xfrm>
            <a:off x="1371600" y="2438400"/>
            <a:ext cx="6400800" cy="1752600"/>
          </a:xfrm>
        </p:spPr>
        <p:txBody>
          <a:bodyPr/>
          <a:lstStyle/>
          <a:p>
            <a:pPr algn="l"/>
            <a:r>
              <a:rPr lang="en-US" dirty="0" smtClean="0">
                <a:solidFill>
                  <a:schemeClr val="tx1"/>
                </a:solidFill>
              </a:rPr>
              <a:t>Taxing pollutants or BTUs</a:t>
            </a:r>
          </a:p>
          <a:p>
            <a:pPr algn="l"/>
            <a:r>
              <a:rPr lang="en-US" dirty="0" smtClean="0">
                <a:solidFill>
                  <a:schemeClr val="tx1"/>
                </a:solidFill>
              </a:rPr>
              <a:t>Border tax adjustments</a:t>
            </a:r>
          </a:p>
          <a:p>
            <a:pPr algn="l"/>
            <a:r>
              <a:rPr lang="en-US" dirty="0" smtClean="0">
                <a:solidFill>
                  <a:schemeClr val="tx1"/>
                </a:solidFill>
              </a:rPr>
              <a:t>	Chlorofluorocarbon precedent</a:t>
            </a:r>
          </a:p>
        </p:txBody>
      </p:sp>
      <p:sp>
        <p:nvSpPr>
          <p:cNvPr id="3" name="Footer Placeholder 2"/>
          <p:cNvSpPr>
            <a:spLocks noGrp="1"/>
          </p:cNvSpPr>
          <p:nvPr>
            <p:ph type="ftr" sz="quarter" idx="11"/>
          </p:nvPr>
        </p:nvSpPr>
        <p:spPr/>
        <p:txBody>
          <a:bodyPr/>
          <a:lstStyle/>
          <a:p>
            <a:r>
              <a:rPr lang="en-US" smtClean="0"/>
              <a:t>Pat Oglesby www.newrevenue.org  </a:t>
            </a:r>
            <a:endParaRPr lang="en-US"/>
          </a:p>
        </p:txBody>
      </p:sp>
    </p:spTree>
  </p:cSld>
  <p:clrMapOvr>
    <a:masterClrMapping/>
  </p:clrMapOvr>
</p:sld>
</file>

<file path=ppt/slides/slide1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Takeaways, Via Case Studies of Alcohol and Marijuana </a:t>
            </a:r>
            <a:r>
              <a:rPr lang="en-US" dirty="0" smtClean="0"/>
              <a:t>	</a:t>
            </a:r>
            <a:endParaRPr lang="en-US" dirty="0"/>
          </a:p>
        </p:txBody>
      </p:sp>
      <p:sp>
        <p:nvSpPr>
          <p:cNvPr id="3" name="Content Placeholder 2"/>
          <p:cNvSpPr>
            <a:spLocks noGrp="1"/>
          </p:cNvSpPr>
          <p:nvPr>
            <p:ph idx="1"/>
          </p:nvPr>
        </p:nvSpPr>
        <p:spPr>
          <a:xfrm>
            <a:off x="457200" y="1965325"/>
            <a:ext cx="8229600" cy="4756150"/>
          </a:xfrm>
        </p:spPr>
        <p:txBody>
          <a:bodyPr/>
          <a:lstStyle/>
          <a:p>
            <a:r>
              <a:rPr lang="en-US" dirty="0" smtClean="0"/>
              <a:t>Why </a:t>
            </a:r>
            <a:r>
              <a:rPr lang="en-US" dirty="0" smtClean="0"/>
              <a:t>excises (EU &amp; UK </a:t>
            </a:r>
            <a:r>
              <a:rPr lang="en-US" dirty="0" smtClean="0"/>
              <a:t>“duties”)? The ideal is </a:t>
            </a:r>
            <a:r>
              <a:rPr lang="en-US" b="1" dirty="0" smtClean="0"/>
              <a:t>not </a:t>
            </a:r>
            <a:r>
              <a:rPr lang="en-US" dirty="0" smtClean="0"/>
              <a:t>tax everything the same. </a:t>
            </a:r>
            <a:r>
              <a:rPr lang="en-US" b="1" dirty="0" smtClean="0"/>
              <a:t>Differentiate.  </a:t>
            </a:r>
            <a:endParaRPr lang="en-US" b="1" dirty="0" smtClean="0"/>
          </a:p>
          <a:p>
            <a:r>
              <a:rPr lang="en-US" b="1" dirty="0" smtClean="0"/>
              <a:t>Use Tax Bases beyond Currency.</a:t>
            </a:r>
          </a:p>
          <a:p>
            <a:endParaRPr lang="en-US" b="1" dirty="0"/>
          </a:p>
        </p:txBody>
      </p:sp>
      <p:sp>
        <p:nvSpPr>
          <p:cNvPr id="4" name="Footer Placeholder 3"/>
          <p:cNvSpPr>
            <a:spLocks noGrp="1"/>
          </p:cNvSpPr>
          <p:nvPr>
            <p:ph type="ftr" sz="quarter" idx="11"/>
          </p:nvPr>
        </p:nvSpPr>
        <p:spPr/>
        <p:txBody>
          <a:bodyPr/>
          <a:lstStyle/>
          <a:p>
            <a:r>
              <a:rPr lang="en-US" smtClean="0"/>
              <a:t>Pat Oglesby www.newrevenue.org  </a:t>
            </a:r>
            <a:endParaRPr lang="en-US"/>
          </a:p>
        </p:txBody>
      </p:sp>
      <p:pic>
        <p:nvPicPr>
          <p:cNvPr id="5" name="Picture 4"/>
          <p:cNvPicPr>
            <a:picLocks noChangeAspect="1"/>
          </p:cNvPicPr>
          <p:nvPr/>
        </p:nvPicPr>
        <p:blipFill>
          <a:blip r:embed="rId2"/>
          <a:stretch>
            <a:fillRect/>
          </a:stretch>
        </p:blipFill>
        <p:spPr>
          <a:xfrm>
            <a:off x="1524000" y="4244606"/>
            <a:ext cx="2362200" cy="1250951"/>
          </a:xfrm>
          <a:prstGeom prst="rect">
            <a:avLst/>
          </a:prstGeom>
        </p:spPr>
      </p:pic>
      <p:pic>
        <p:nvPicPr>
          <p:cNvPr id="6" name="Picture 5"/>
          <p:cNvPicPr>
            <a:picLocks noChangeAspect="1"/>
          </p:cNvPicPr>
          <p:nvPr/>
        </p:nvPicPr>
        <p:blipFill>
          <a:blip r:embed="rId3"/>
          <a:stretch>
            <a:fillRect/>
          </a:stretch>
        </p:blipFill>
        <p:spPr>
          <a:xfrm>
            <a:off x="5257800" y="4010744"/>
            <a:ext cx="3087379" cy="1932855"/>
          </a:xfrm>
          <a:prstGeom prst="rect">
            <a:avLst/>
          </a:prstGeom>
        </p:spPr>
      </p:pic>
    </p:spTree>
  </p:cSld>
  <p:clrMapOvr>
    <a:masterClrMapping/>
  </p:clrMapOvr>
</p:sld>
</file>

<file path=ppt/slides/slide1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 your service </a:t>
            </a:r>
            <a:endParaRPr lang="en-US" dirty="0"/>
          </a:p>
        </p:txBody>
      </p:sp>
      <p:sp>
        <p:nvSpPr>
          <p:cNvPr id="3" name="Content Placeholder 2"/>
          <p:cNvSpPr>
            <a:spLocks noGrp="1"/>
          </p:cNvSpPr>
          <p:nvPr>
            <p:ph idx="1"/>
          </p:nvPr>
        </p:nvSpPr>
        <p:spPr/>
        <p:txBody>
          <a:bodyPr/>
          <a:lstStyle/>
          <a:p>
            <a:r>
              <a:rPr lang="en-US" dirty="0" smtClean="0"/>
              <a:t>Pat Oglesby</a:t>
            </a:r>
          </a:p>
          <a:p>
            <a:r>
              <a:rPr lang="en-US" dirty="0" smtClean="0">
                <a:hlinkClick r:id="rId2"/>
              </a:rPr>
              <a:t>po@newrevenue.org</a:t>
            </a:r>
            <a:endParaRPr lang="en-US" dirty="0" smtClean="0"/>
          </a:p>
          <a:p>
            <a:r>
              <a:rPr lang="en-US" dirty="0" smtClean="0">
                <a:hlinkClick r:id="rId3"/>
              </a:rPr>
              <a:t>Www.newrevenue.org</a:t>
            </a:r>
            <a:endParaRPr lang="en-US" smtClean="0"/>
          </a:p>
          <a:p>
            <a:pPr>
              <a:buNone/>
            </a:pPr>
            <a:r>
              <a:rPr lang="en-US" smtClean="0"/>
              <a:t>  </a:t>
            </a:r>
            <a:endParaRPr lang="en-US" dirty="0"/>
          </a:p>
        </p:txBody>
      </p:sp>
      <p:sp>
        <p:nvSpPr>
          <p:cNvPr id="4" name="Footer Placeholder 3"/>
          <p:cNvSpPr>
            <a:spLocks noGrp="1"/>
          </p:cNvSpPr>
          <p:nvPr>
            <p:ph type="ftr" sz="quarter" idx="11"/>
          </p:nvPr>
        </p:nvSpPr>
        <p:spPr/>
        <p:txBody>
          <a:bodyPr/>
          <a:lstStyle/>
          <a:p>
            <a:r>
              <a:rPr lang="en-US" smtClean="0"/>
              <a:t>Pat Oglesby www.newrevenue.org  </a:t>
            </a:r>
            <a:endParaRPr lang="en-US"/>
          </a:p>
        </p:txBody>
      </p:sp>
    </p:spTree>
  </p:cSld>
  <p:clrMapOvr>
    <a:masterClrMapping/>
  </p:clrMapOvr>
</p:sld>
</file>

<file path=ppt/slides/slide1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SCRAPS </a:t>
            </a:r>
            <a:r>
              <a:rPr lang="en-US" smtClean="0"/>
              <a:t>follow this</a:t>
            </a:r>
            <a:endParaRPr lang="en-US"/>
          </a:p>
        </p:txBody>
      </p:sp>
      <p:sp>
        <p:nvSpPr>
          <p:cNvPr id="3" name="Content Placeholder 2"/>
          <p:cNvSpPr>
            <a:spLocks noGrp="1"/>
          </p:cNvSpPr>
          <p:nvPr>
            <p:ph idx="1"/>
          </p:nvPr>
        </p:nvSpPr>
        <p:spPr/>
        <p:txBody>
          <a:bodyPr/>
          <a:lstStyle/>
          <a:p>
            <a:endParaRPr lang="en-US"/>
          </a:p>
        </p:txBody>
      </p:sp>
      <p:sp>
        <p:nvSpPr>
          <p:cNvPr id="4" name="Footer Placeholder 3"/>
          <p:cNvSpPr>
            <a:spLocks noGrp="1"/>
          </p:cNvSpPr>
          <p:nvPr>
            <p:ph type="ftr" sz="quarter" idx="11"/>
          </p:nvPr>
        </p:nvSpPr>
        <p:spPr/>
        <p:txBody>
          <a:bodyPr/>
          <a:lstStyle/>
          <a:p>
            <a:r>
              <a:rPr lang="en-US" smtClean="0"/>
              <a:t>Pat Oglesby www.newrevenue.org  </a:t>
            </a:r>
            <a:endParaRPr lang="en-US"/>
          </a:p>
        </p:txBody>
      </p:sp>
    </p:spTree>
  </p:cSld>
  <p:clrMapOvr>
    <a:masterClrMapping/>
  </p:clrMapOvr>
</p:sld>
</file>

<file path=ppt/slides/slide1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lstStyle/>
          <a:p>
            <a:r>
              <a:rPr lang="en-US" dirty="0" smtClean="0"/>
              <a:t>$79.92 - $0.62 = $79.30/oz.</a:t>
            </a:r>
            <a:endParaRPr lang="en-US" dirty="0"/>
          </a:p>
        </p:txBody>
      </p:sp>
      <p:pic>
        <p:nvPicPr>
          <p:cNvPr id="5" name="Picture 4"/>
          <p:cNvPicPr>
            <a:picLocks noChangeAspect="1"/>
          </p:cNvPicPr>
          <p:nvPr/>
        </p:nvPicPr>
        <p:blipFill>
          <a:blip r:embed="rId2"/>
          <a:stretch>
            <a:fillRect/>
          </a:stretch>
        </p:blipFill>
        <p:spPr>
          <a:xfrm>
            <a:off x="914400" y="1813002"/>
            <a:ext cx="6985000" cy="4003598"/>
          </a:xfrm>
          <a:prstGeom prst="rect">
            <a:avLst/>
          </a:prstGeom>
        </p:spPr>
      </p:pic>
      <p:sp>
        <p:nvSpPr>
          <p:cNvPr id="4" name="Footer Placeholder 3"/>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not weight?</a:t>
            </a:r>
            <a:endParaRPr lang="en-US" dirty="0"/>
          </a:p>
        </p:txBody>
      </p:sp>
      <p:sp>
        <p:nvSpPr>
          <p:cNvPr id="3" name="Rectangle 2"/>
          <p:cNvSpPr/>
          <p:nvPr/>
        </p:nvSpPr>
        <p:spPr>
          <a:xfrm>
            <a:off x="762000" y="1690062"/>
            <a:ext cx="4572000" cy="2554545"/>
          </a:xfrm>
          <a:prstGeom prst="rect">
            <a:avLst/>
          </a:prstGeom>
        </p:spPr>
        <p:txBody>
          <a:bodyPr>
            <a:spAutoFit/>
          </a:bodyPr>
          <a:lstStyle/>
          <a:p>
            <a:pPr>
              <a:buFont typeface="Arial"/>
              <a:buChar char="•"/>
            </a:pPr>
            <a:r>
              <a:rPr lang="en-US" sz="4000" dirty="0" smtClean="0"/>
              <a:t>Weight base would encourage high potency.</a:t>
            </a:r>
          </a:p>
          <a:p>
            <a:endParaRPr lang="en-US" sz="4000" dirty="0" smtClean="0"/>
          </a:p>
        </p:txBody>
      </p:sp>
      <p:pic>
        <p:nvPicPr>
          <p:cNvPr id="5" name="Picture 4"/>
          <p:cNvPicPr>
            <a:picLocks noChangeAspect="1"/>
          </p:cNvPicPr>
          <p:nvPr/>
        </p:nvPicPr>
        <p:blipFill>
          <a:blip r:embed="rId3"/>
          <a:stretch>
            <a:fillRect/>
          </a:stretch>
        </p:blipFill>
        <p:spPr>
          <a:xfrm>
            <a:off x="6398548" y="2819400"/>
            <a:ext cx="2402552" cy="3187700"/>
          </a:xfrm>
          <a:prstGeom prst="rect">
            <a:avLst/>
          </a:prstGeom>
        </p:spPr>
      </p:pic>
      <p:pic>
        <p:nvPicPr>
          <p:cNvPr id="6" name="Picture 5"/>
          <p:cNvPicPr>
            <a:picLocks noChangeAspect="1"/>
          </p:cNvPicPr>
          <p:nvPr/>
        </p:nvPicPr>
        <p:blipFill>
          <a:blip r:embed="rId4"/>
          <a:stretch>
            <a:fillRect/>
          </a:stretch>
        </p:blipFill>
        <p:spPr>
          <a:xfrm>
            <a:off x="2438400" y="5089316"/>
            <a:ext cx="2328399" cy="1036845"/>
          </a:xfrm>
          <a:prstGeom prst="rect">
            <a:avLst/>
          </a:prstGeom>
        </p:spPr>
      </p:pic>
      <p:pic>
        <p:nvPicPr>
          <p:cNvPr id="7" name="Picture 6"/>
          <p:cNvPicPr>
            <a:picLocks noChangeAspect="1"/>
          </p:cNvPicPr>
          <p:nvPr/>
        </p:nvPicPr>
        <p:blipFill>
          <a:blip r:embed="rId5"/>
          <a:stretch>
            <a:fillRect/>
          </a:stretch>
        </p:blipFill>
        <p:spPr>
          <a:xfrm>
            <a:off x="2438400" y="3619131"/>
            <a:ext cx="2362200" cy="1250951"/>
          </a:xfrm>
          <a:prstGeom prst="rect">
            <a:avLst/>
          </a:prstGeom>
        </p:spPr>
      </p:pic>
      <p:sp>
        <p:nvSpPr>
          <p:cNvPr id="8" name="Footer Placeholder 7"/>
          <p:cNvSpPr>
            <a:spLocks noGrp="1"/>
          </p:cNvSpPr>
          <p:nvPr>
            <p:ph type="ftr" sz="quarter" idx="11"/>
          </p:nvPr>
        </p:nvSpPr>
        <p:spPr/>
        <p:txBody>
          <a:bodyPr/>
          <a:lstStyle/>
          <a:p>
            <a:r>
              <a:rPr lang="en-US" smtClean="0"/>
              <a:t>Pat Oglesby www.newrevenue.org  </a:t>
            </a:r>
            <a:endParaRPr lang="en-US"/>
          </a:p>
        </p:txBody>
      </p:sp>
    </p:spTree>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229600" cy="1143000"/>
          </a:xfrm>
        </p:spPr>
        <p:txBody>
          <a:bodyPr/>
          <a:lstStyle/>
          <a:p>
            <a:r>
              <a:rPr lang="en-US" dirty="0" smtClean="0"/>
              <a:t>Marijuana</a:t>
            </a:r>
            <a:r>
              <a:rPr lang="en-US" dirty="0" smtClean="0"/>
              <a:t> </a:t>
            </a:r>
            <a:r>
              <a:rPr lang="en-US" b="1" dirty="0" smtClean="0"/>
              <a:t>Excise </a:t>
            </a:r>
            <a:r>
              <a:rPr lang="en-US" dirty="0" smtClean="0"/>
              <a:t>Outline </a:t>
            </a:r>
            <a:endParaRPr lang="en-US" dirty="0"/>
          </a:p>
        </p:txBody>
      </p:sp>
      <p:sp>
        <p:nvSpPr>
          <p:cNvPr id="3" name="Footer Placeholder 2"/>
          <p:cNvSpPr>
            <a:spLocks noGrp="1"/>
          </p:cNvSpPr>
          <p:nvPr>
            <p:ph type="ftr" sz="quarter" idx="11"/>
          </p:nvPr>
        </p:nvSpPr>
        <p:spPr/>
        <p:txBody>
          <a:bodyPr/>
          <a:lstStyle/>
          <a:p>
            <a:r>
              <a:rPr lang="en-US" smtClean="0"/>
              <a:t>Pat Oglesby www.newrevenue.org  </a:t>
            </a:r>
            <a:endParaRPr lang="en-US"/>
          </a:p>
        </p:txBody>
      </p:sp>
      <p:sp>
        <p:nvSpPr>
          <p:cNvPr id="4" name="Rectangle 3"/>
          <p:cNvSpPr/>
          <p:nvPr/>
        </p:nvSpPr>
        <p:spPr>
          <a:xfrm>
            <a:off x="1676400" y="1676400"/>
            <a:ext cx="5791200" cy="3416320"/>
          </a:xfrm>
          <a:prstGeom prst="rect">
            <a:avLst/>
          </a:prstGeom>
        </p:spPr>
        <p:txBody>
          <a:bodyPr wrap="square">
            <a:spAutoFit/>
          </a:bodyPr>
          <a:lstStyle/>
          <a:p>
            <a:pPr lvl="1"/>
            <a:r>
              <a:rPr lang="en-US" sz="3600" dirty="0" smtClean="0"/>
              <a:t>Hard to Tax</a:t>
            </a:r>
          </a:p>
          <a:p>
            <a:pPr lvl="1"/>
            <a:r>
              <a:rPr lang="en-US" sz="3600" dirty="0" smtClean="0"/>
              <a:t>Legalization </a:t>
            </a:r>
          </a:p>
          <a:p>
            <a:pPr lvl="1"/>
            <a:r>
              <a:rPr lang="en-US" sz="3600" dirty="0" smtClean="0"/>
              <a:t>Carve-outs</a:t>
            </a:r>
          </a:p>
          <a:p>
            <a:pPr lvl="1"/>
            <a:r>
              <a:rPr lang="en-US" sz="3600" dirty="0" smtClean="0"/>
              <a:t>Base</a:t>
            </a:r>
          </a:p>
          <a:p>
            <a:pPr lvl="1"/>
            <a:r>
              <a:rPr lang="en-US" sz="3600" dirty="0" smtClean="0"/>
              <a:t>Side Issues</a:t>
            </a:r>
            <a:endParaRPr lang="en-US" sz="3600" dirty="0" smtClean="0"/>
          </a:p>
          <a:p>
            <a:pPr lvl="1"/>
            <a:r>
              <a:rPr lang="en-US" sz="3600" dirty="0" smtClean="0"/>
              <a:t>Recap:  State </a:t>
            </a:r>
            <a:r>
              <a:rPr lang="en-US" sz="3600" dirty="0" smtClean="0"/>
              <a:t>of play  </a:t>
            </a:r>
          </a:p>
        </p:txBody>
      </p:sp>
    </p:spTree>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Specific vs. ad valorem</a:t>
            </a:r>
          </a:p>
        </p:txBody>
      </p:sp>
      <p:sp>
        <p:nvSpPr>
          <p:cNvPr id="3" name="Footer Placeholder 2"/>
          <p:cNvSpPr>
            <a:spLocks noGrp="1"/>
          </p:cNvSpPr>
          <p:nvPr>
            <p:ph type="ftr" sz="quarter" idx="11"/>
          </p:nvPr>
        </p:nvSpPr>
        <p:spPr/>
        <p:txBody>
          <a:bodyPr/>
          <a:lstStyle/>
          <a:p>
            <a:r>
              <a:rPr lang="en-US" smtClean="0"/>
              <a:t>Pat Oglesby www.newrevenue.org  </a:t>
            </a:r>
            <a:endParaRPr lang="en-US"/>
          </a:p>
        </p:txBody>
      </p:sp>
      <p:sp>
        <p:nvSpPr>
          <p:cNvPr id="4" name="Rectangle 3"/>
          <p:cNvSpPr/>
          <p:nvPr/>
        </p:nvSpPr>
        <p:spPr>
          <a:xfrm>
            <a:off x="2697196" y="1828800"/>
            <a:ext cx="3749607" cy="2308324"/>
          </a:xfrm>
          <a:prstGeom prst="rect">
            <a:avLst/>
          </a:prstGeom>
        </p:spPr>
        <p:txBody>
          <a:bodyPr wrap="square">
            <a:spAutoFit/>
          </a:bodyPr>
          <a:lstStyle/>
          <a:p>
            <a:r>
              <a:rPr lang="en-US" dirty="0" smtClean="0"/>
              <a:t>Specific:</a:t>
            </a:r>
          </a:p>
          <a:p>
            <a:r>
              <a:rPr lang="en-US" dirty="0" smtClean="0"/>
              <a:t>	Barrels of beer</a:t>
            </a:r>
          </a:p>
          <a:p>
            <a:r>
              <a:rPr lang="en-US" dirty="0" smtClean="0"/>
              <a:t>	Liquor – proof</a:t>
            </a:r>
          </a:p>
          <a:p>
            <a:r>
              <a:rPr lang="en-US" dirty="0" smtClean="0"/>
              <a:t>	Cigarettes – pounds</a:t>
            </a:r>
          </a:p>
          <a:p>
            <a:r>
              <a:rPr lang="en-US" dirty="0" smtClean="0"/>
              <a:t>	Carbon </a:t>
            </a:r>
          </a:p>
          <a:p>
            <a:r>
              <a:rPr lang="en-US" dirty="0" smtClean="0"/>
              <a:t>	Soda: ounces or sugar content</a:t>
            </a:r>
          </a:p>
          <a:p>
            <a:r>
              <a:rPr lang="en-US" dirty="0" smtClean="0"/>
              <a:t> vs. ad valorem</a:t>
            </a:r>
          </a:p>
          <a:p>
            <a:endParaRPr lang="en-US" dirty="0"/>
          </a:p>
        </p:txBody>
      </p:sp>
    </p:spTree>
  </p:cSld>
  <p:clrMapOvr>
    <a:masterClrMapping/>
  </p:clrMapOvr>
</p:sld>
</file>

<file path=ppt/slides/slide1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smtClean="0"/>
              <a:t>Pat Oglesby www.newrevenue.org  </a:t>
            </a:r>
            <a:endParaRPr lang="en-US"/>
          </a:p>
        </p:txBody>
      </p:sp>
      <p:graphicFrame>
        <p:nvGraphicFramePr>
          <p:cNvPr id="403458" name="Object 2"/>
          <p:cNvGraphicFramePr>
            <a:graphicFrameLocks noChangeAspect="1"/>
          </p:cNvGraphicFramePr>
          <p:nvPr/>
        </p:nvGraphicFramePr>
        <p:xfrm>
          <a:off x="1828800" y="2254250"/>
          <a:ext cx="5486400" cy="2349500"/>
        </p:xfrm>
        <a:graphic>
          <a:graphicData uri="http://schemas.openxmlformats.org/presentationml/2006/ole">
            <p:oleObj spid="_x0000_s573442" name="Document" r:id="rId3" imgW="5486400" imgH="2349500" progId="Word.Document.12">
              <p:link updateAutomatic="1"/>
            </p:oleObj>
          </a:graphicData>
        </a:graphic>
      </p:graphicFrame>
      <p:graphicFrame>
        <p:nvGraphicFramePr>
          <p:cNvPr id="403459" name="Object 3"/>
          <p:cNvGraphicFramePr>
            <a:graphicFrameLocks noChangeAspect="1"/>
          </p:cNvGraphicFramePr>
          <p:nvPr/>
        </p:nvGraphicFramePr>
        <p:xfrm>
          <a:off x="1828800" y="2254250"/>
          <a:ext cx="5486400" cy="2349500"/>
        </p:xfrm>
        <a:graphic>
          <a:graphicData uri="http://schemas.openxmlformats.org/presentationml/2006/ole">
            <p:oleObj spid="_x0000_s573443" name="Document" r:id="rId4" imgW="5486400" imgH="2349500" progId="Word.Document.12">
              <p:link updateAutomatic="1"/>
            </p:oleObj>
          </a:graphicData>
        </a:graphic>
      </p:graphicFrame>
      <p:graphicFrame>
        <p:nvGraphicFramePr>
          <p:cNvPr id="403460" name="Object 4"/>
          <p:cNvGraphicFramePr>
            <a:graphicFrameLocks noChangeAspect="1"/>
          </p:cNvGraphicFramePr>
          <p:nvPr/>
        </p:nvGraphicFramePr>
        <p:xfrm>
          <a:off x="228600" y="311150"/>
          <a:ext cx="8505825" cy="5853113"/>
        </p:xfrm>
        <a:graphic>
          <a:graphicData uri="http://schemas.openxmlformats.org/presentationml/2006/ole">
            <p:oleObj spid="_x0000_s573444" name="Document" r:id="rId4" imgW="5486400" imgH="2349500" progId="Word.Document.12">
              <p:link updateAutomatic="1"/>
            </p:oleObj>
          </a:graphicData>
        </a:graphic>
      </p:graphicFrame>
    </p:spTree>
  </p:cSld>
  <p:clrMapOvr>
    <a:masterClrMapping/>
  </p:clrMapOvr>
</p:sld>
</file>

<file path=ppt/slides/slide1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smtClean="0"/>
              <a:t>Pat Oglesby www.newrevenue.org  </a:t>
            </a:r>
            <a:endParaRPr lang="en-US"/>
          </a:p>
        </p:txBody>
      </p:sp>
      <p:graphicFrame>
        <p:nvGraphicFramePr>
          <p:cNvPr id="5" name="Object 4"/>
          <p:cNvGraphicFramePr>
            <a:graphicFrameLocks noChangeAspect="1"/>
          </p:cNvGraphicFramePr>
          <p:nvPr/>
        </p:nvGraphicFramePr>
        <p:xfrm>
          <a:off x="457200" y="990600"/>
          <a:ext cx="8367776" cy="4616450"/>
        </p:xfrm>
        <a:graphic>
          <a:graphicData uri="http://schemas.openxmlformats.org/presentationml/2006/ole">
            <p:oleObj spid="_x0000_s574466" name="Document" r:id="rId3" imgW="5689600" imgH="2222500" progId="Word.Document.12">
              <p:embed/>
            </p:oleObj>
          </a:graphicData>
        </a:graphic>
      </p:graphicFrame>
    </p:spTree>
  </p:cSld>
  <p:clrMapOvr>
    <a:masterClrMapping/>
  </p:clrMapOvr>
</p:sld>
</file>

<file path=ppt/slides/slide1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smtClean="0"/>
              <a:t>Pat Oglesby www.newrevenue.org  </a:t>
            </a:r>
            <a:endParaRPr lang="en-US"/>
          </a:p>
        </p:txBody>
      </p:sp>
      <p:pic>
        <p:nvPicPr>
          <p:cNvPr id="4" name="Picture 3"/>
          <p:cNvPicPr>
            <a:picLocks noChangeAspect="1"/>
          </p:cNvPicPr>
          <p:nvPr/>
        </p:nvPicPr>
        <p:blipFill>
          <a:blip r:embed="rId2"/>
          <a:stretch>
            <a:fillRect/>
          </a:stretch>
        </p:blipFill>
        <p:spPr>
          <a:xfrm>
            <a:off x="203200" y="762000"/>
            <a:ext cx="8737600" cy="51054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120690</TotalTime>
  <Words>3663</Words>
  <Application>Microsoft Macintosh PowerPoint</Application>
  <PresentationFormat>On-screen Show (4:3)</PresentationFormat>
  <Paragraphs>647</Paragraphs>
  <Slides>121</Slides>
  <Notes>32</Notes>
  <HiddenSlides>0</HiddenSlides>
  <MMClips>0</MMClips>
  <ScaleCrop>false</ScaleCrop>
  <HeadingPairs>
    <vt:vector size="8" baseType="variant">
      <vt:variant>
        <vt:lpstr>Design Template</vt:lpstr>
      </vt:variant>
      <vt:variant>
        <vt:i4>1</vt:i4>
      </vt:variant>
      <vt:variant>
        <vt:lpstr>Links</vt:lpstr>
      </vt:variant>
      <vt:variant>
        <vt:i4>6</vt:i4>
      </vt:variant>
      <vt:variant>
        <vt:lpstr>Embedded OLE Servers</vt:lpstr>
      </vt:variant>
      <vt:variant>
        <vt:i4>1</vt:i4>
      </vt:variant>
      <vt:variant>
        <vt:lpstr>Slide Titles</vt:lpstr>
      </vt:variant>
      <vt:variant>
        <vt:i4>121</vt:i4>
      </vt:variant>
    </vt:vector>
  </HeadingPairs>
  <TitlesOfParts>
    <vt:vector size="129" baseType="lpstr">
      <vt:lpstr>Office Theme</vt:lpstr>
      <vt:lpstr>???</vt:lpstr>
      <vt:lpstr>Document39!OLE_LINK76</vt:lpstr>
      <vt:lpstr>Macintosh HD:Marijuana states and countries:classes of proof from Hamilton Upon every gallon of distilled spirits more than ten per cent.docx!OLE_LINK77</vt:lpstr>
      <vt:lpstr>Document35!OLE_LINK73</vt:lpstr>
      <vt:lpstr>Document35!OLE_LINK74</vt:lpstr>
      <vt:lpstr>Document35!OLE_LINK74</vt:lpstr>
      <vt:lpstr>Microsoft Word Document</vt:lpstr>
      <vt:lpstr>  Excise taxes   </vt:lpstr>
      <vt:lpstr>Slide 2</vt:lpstr>
      <vt:lpstr>Slide 3</vt:lpstr>
      <vt:lpstr>Takeaways, Via Case Studies of Alcohol and Marijuana  </vt:lpstr>
      <vt:lpstr> </vt:lpstr>
      <vt:lpstr>What is an Excise?</vt:lpstr>
      <vt:lpstr> Why single out goods or services?  Rationales </vt:lpstr>
      <vt:lpstr> Excise examples </vt:lpstr>
      <vt:lpstr> Problems with excise taxes -- &amp; VAT exceptions  </vt:lpstr>
      <vt:lpstr>Case study: Alcohol</vt:lpstr>
      <vt:lpstr>Slide 11</vt:lpstr>
      <vt:lpstr>Economists’ Dream </vt:lpstr>
      <vt:lpstr>Alcohol base history:  From primitive to sophisticated</vt:lpstr>
      <vt:lpstr>Primitive bases: Still and tavern licenses</vt:lpstr>
      <vt:lpstr>Early base: Customs duties</vt:lpstr>
      <vt:lpstr>Proxy bases for alcohol</vt:lpstr>
      <vt:lpstr>Alcohol Exceptions: Virginia special interests</vt:lpstr>
      <vt:lpstr>Special tavern licenses</vt:lpstr>
      <vt:lpstr>Special tavern licenses</vt:lpstr>
      <vt:lpstr>Federal liquor tax?  8 answers</vt:lpstr>
      <vt:lpstr>Slide 21</vt:lpstr>
      <vt:lpstr>1791 Whisky – Dicas’ hydrometer </vt:lpstr>
      <vt:lpstr>Slide 23</vt:lpstr>
      <vt:lpstr>What is “proof”?</vt:lpstr>
      <vt:lpstr>“Proof”</vt:lpstr>
      <vt:lpstr>Slide 26</vt:lpstr>
      <vt:lpstr>Slide 27</vt:lpstr>
      <vt:lpstr>Recent Federal liquor tax rate per proof gallon</vt:lpstr>
      <vt:lpstr>Alcohol taxes – Rate Unindexed</vt:lpstr>
      <vt:lpstr>From too much to not enough?</vt:lpstr>
      <vt:lpstr>Slide 31</vt:lpstr>
      <vt:lpstr>Slide 32</vt:lpstr>
      <vt:lpstr>2017 Federal Tax Cut</vt:lpstr>
      <vt:lpstr>Federal taxes pre-phase out</vt:lpstr>
      <vt:lpstr>Wine taxes per gallon after phase-out</vt:lpstr>
      <vt:lpstr>Case study: Marijuana (Cannabis)</vt:lpstr>
      <vt:lpstr>General Sales Taxes on Medical Marijuana – Some states tax it like shoes.</vt:lpstr>
      <vt:lpstr>Slide 38</vt:lpstr>
      <vt:lpstr>Marijuana Excise Outline </vt:lpstr>
      <vt:lpstr>Hard to Tax</vt:lpstr>
      <vt:lpstr>Marijuana Excise Outline </vt:lpstr>
      <vt:lpstr>Slide 42</vt:lpstr>
      <vt:lpstr>Slide 43</vt:lpstr>
      <vt:lpstr>Marijuana activists?</vt:lpstr>
      <vt:lpstr>Early on , funded by</vt:lpstr>
      <vt:lpstr>Slide 46</vt:lpstr>
      <vt:lpstr>Marijuana Excise Outline </vt:lpstr>
      <vt:lpstr>Carve-outs from a marijuana excise tax? </vt:lpstr>
      <vt:lpstr>Slide 49</vt:lpstr>
      <vt:lpstr>Argument for tax break</vt:lpstr>
      <vt:lpstr>Arguments against tax break for medical</vt:lpstr>
      <vt:lpstr>Argument against medical tax break -- Revenue</vt:lpstr>
      <vt:lpstr>Argument against medical tax break --  Faking sickness</vt:lpstr>
      <vt:lpstr>Argument against medical tax break --  Administrability</vt:lpstr>
      <vt:lpstr>Argument against medical tax break -- affordability </vt:lpstr>
      <vt:lpstr> </vt:lpstr>
      <vt:lpstr>Argument against medical tax break --  Self-Victimization</vt:lpstr>
      <vt:lpstr>Slide 58</vt:lpstr>
      <vt:lpstr>Carve-outs from a marijuana excise tax? </vt:lpstr>
      <vt:lpstr>Homegrown exception?</vt:lpstr>
      <vt:lpstr>Carve-outs from a marijuana excise tax? </vt:lpstr>
      <vt:lpstr>Small business rules </vt:lpstr>
      <vt:lpstr>Slide 63</vt:lpstr>
      <vt:lpstr>Marijuana Excise Outline </vt:lpstr>
      <vt:lpstr>Cannabis tax base? </vt:lpstr>
      <vt:lpstr>Base: Correlation with intoxication</vt:lpstr>
      <vt:lpstr>Why not potency?</vt:lpstr>
      <vt:lpstr>Why not potency?</vt:lpstr>
      <vt:lpstr>No jurisdiction taxes tobacco by tar and nicotine  content, right? </vt:lpstr>
      <vt:lpstr>Why not potency?</vt:lpstr>
      <vt:lpstr>Slide 71</vt:lpstr>
      <vt:lpstr>Fungible concentrate – Use potency?</vt:lpstr>
      <vt:lpstr>Cannabis tax base? </vt:lpstr>
      <vt:lpstr>Taxing by price (Ad valorem, like sales tax): Advantages</vt:lpstr>
      <vt:lpstr>World’s first marijuana tax</vt:lpstr>
      <vt:lpstr>Nov. 2010 California Price-Based Taxes</vt:lpstr>
      <vt:lpstr>Price (Ad valorem) base problems  </vt:lpstr>
      <vt:lpstr>Slide 78</vt:lpstr>
      <vt:lpstr>Slide 79</vt:lpstr>
      <vt:lpstr>Slide 80</vt:lpstr>
      <vt:lpstr>Cannabis tax base? </vt:lpstr>
      <vt:lpstr>Why not weight?</vt:lpstr>
      <vt:lpstr>Why not weight?</vt:lpstr>
      <vt:lpstr>CO: Bud (flowers) – 25 cents/gram  v. Trim (leaves) -- 11 cents/gram</vt:lpstr>
      <vt:lpstr>Nevada</vt:lpstr>
      <vt:lpstr>Alaska </vt:lpstr>
      <vt:lpstr>Alaska </vt:lpstr>
      <vt:lpstr>Alaska</vt:lpstr>
      <vt:lpstr>Cannabis tax base? </vt:lpstr>
      <vt:lpstr>California canopy taxes on medical marijuana </vt:lpstr>
      <vt:lpstr>Google Earth Garberville, California </vt:lpstr>
      <vt:lpstr>Slide 92</vt:lpstr>
      <vt:lpstr>Mendocino:  $50 per plant</vt:lpstr>
      <vt:lpstr>Cannabis tax base? </vt:lpstr>
      <vt:lpstr>All electricity usage over 600% of Baseline – Arcata California tax</vt:lpstr>
      <vt:lpstr>Slide 96</vt:lpstr>
      <vt:lpstr>Cannabis tax base? </vt:lpstr>
      <vt:lpstr>Combinatory Workarounds Proposed for Cannabis  </vt:lpstr>
      <vt:lpstr>New York PROPOSAL for potency proxy </vt:lpstr>
      <vt:lpstr>Oregon Congressman’s Potency PROPOSAL (H.R. 1823)</vt:lpstr>
      <vt:lpstr>Alternative Minimum Tax</vt:lpstr>
      <vt:lpstr>Marijuana Excise Outline </vt:lpstr>
      <vt:lpstr>How much?  Considerations:    </vt:lpstr>
      <vt:lpstr>Government Monopolies? </vt:lpstr>
      <vt:lpstr>Collection point</vt:lpstr>
      <vt:lpstr>Slide 106</vt:lpstr>
      <vt:lpstr>Subnational producer taxes eventually fail  </vt:lpstr>
      <vt:lpstr>Marijuana Excise Outline </vt:lpstr>
      <vt:lpstr>Canada</vt:lpstr>
      <vt:lpstr>Slide 110</vt:lpstr>
      <vt:lpstr>Carbon </vt:lpstr>
      <vt:lpstr>Takeaways, Via Case Studies of Alcohol and Marijuana  </vt:lpstr>
      <vt:lpstr>At your service </vt:lpstr>
      <vt:lpstr>SCRAPS follow this</vt:lpstr>
      <vt:lpstr>$79.92 - $0.62 = $79.30/oz.</vt:lpstr>
      <vt:lpstr>Why not weight?</vt:lpstr>
      <vt:lpstr>Marijuana Excise Outline </vt:lpstr>
      <vt:lpstr>Specific vs. ad valorem</vt:lpstr>
      <vt:lpstr>Slide 119</vt:lpstr>
      <vt:lpstr>Slide 120</vt:lpstr>
      <vt:lpstr>Slide 121</vt:lpstr>
    </vt:vector>
  </TitlesOfParts>
  <Company/>
  <LinksUpToDate>false</LinksUpToDate>
  <SharedDoc>false</SharedDoc>
  <HyperlinksChanged>false</HyperlinksChanged>
  <AppVersion>12.0256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New Amsterdam </dc:title>
  <dc:creator>PAT OGLESBY</dc:creator>
  <cp:lastModifiedBy>Pat Oglesby</cp:lastModifiedBy>
  <cp:revision>415</cp:revision>
  <cp:lastPrinted>2018-10-29T13:31:49Z</cp:lastPrinted>
  <dcterms:created xsi:type="dcterms:W3CDTF">2018-10-28T17:27:41Z</dcterms:created>
  <dcterms:modified xsi:type="dcterms:W3CDTF">2018-10-30T13:14:20Z</dcterms:modified>
</cp:coreProperties>
</file>