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942" r:id="rId2"/>
    <p:sldId id="1098" r:id="rId3"/>
    <p:sldId id="1105" r:id="rId4"/>
    <p:sldId id="1125" r:id="rId5"/>
    <p:sldId id="873" r:id="rId6"/>
    <p:sldId id="1012" r:id="rId7"/>
    <p:sldId id="1047" r:id="rId8"/>
    <p:sldId id="1048" r:id="rId9"/>
    <p:sldId id="904" r:id="rId10"/>
    <p:sldId id="1106" r:id="rId11"/>
    <p:sldId id="1120" r:id="rId12"/>
    <p:sldId id="1115" r:id="rId13"/>
    <p:sldId id="1114" r:id="rId14"/>
    <p:sldId id="1126" r:id="rId15"/>
    <p:sldId id="933" r:id="rId16"/>
    <p:sldId id="1121" r:id="rId17"/>
    <p:sldId id="1095" r:id="rId18"/>
    <p:sldId id="1107" r:id="rId19"/>
    <p:sldId id="1113" r:id="rId20"/>
    <p:sldId id="1116" r:id="rId21"/>
    <p:sldId id="1108" r:id="rId22"/>
    <p:sldId id="1117" r:id="rId23"/>
    <p:sldId id="1119" r:id="rId24"/>
    <p:sldId id="1123" r:id="rId25"/>
    <p:sldId id="1122" r:id="rId26"/>
    <p:sldId id="1124" r:id="rId27"/>
    <p:sldId id="111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9776" autoAdjust="0"/>
    <p:restoredTop sz="94595" autoAdjust="0"/>
  </p:normalViewPr>
  <p:slideViewPr>
    <p:cSldViewPr snapToObjects="1">
      <p:cViewPr>
        <p:scale>
          <a:sx n="75" d="100"/>
          <a:sy n="75" d="100"/>
        </p:scale>
        <p:origin x="-1512" y="-9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368"/>
    </p:cViewPr>
  </p:sorterViewPr>
  <p:notesViewPr>
    <p:cSldViewPr snapToObjects="1">
      <p:cViewPr varScale="1">
        <p:scale>
          <a:sx n="67" d="100"/>
          <a:sy n="67" d="100"/>
        </p:scale>
        <p:origin x="-2712" y="-11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7F6DE-253A-FB48-B751-EC7F1E48FA50}" type="datetimeFigureOut">
              <a:rPr lang="en-US" smtClean="0"/>
              <a:pPr/>
              <a:t>11/14/18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EDC2E-03FE-EA45-8DFE-69BBCD6A9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83EDA-45D3-6F4F-9C46-03EAD00CABE3}" type="datetimeFigureOut">
              <a:rPr lang="en-US" smtClean="0"/>
              <a:pPr/>
              <a:t>11/14/18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C9218-3F63-034D-A3F9-C9602F8A71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Floyd flood – 35 in NC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C9218-3F63-034D-A3F9-C9602F8A718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gleefully stipulate that for some people marijuana is medicine.  I’ve heard and read too many stories of miraculous cures and healing.  God bless the patients.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4F30-93E9-3840-BEE0-9F85FA425139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65F36-C5E5-A64B-BDED-C25BF9D6751A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155CC-E23A-2947-9E17-41F2245147BF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EF2E-32EC-3943-A5D9-8267D66E9293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EFF7C-5FFA-4046-8F4B-91EECFF014C6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196BF-6FB4-9C4D-A3B7-6D0D6FECA8A4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63AA-58DB-F84A-80F7-5F414FDE108A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B638-3706-684C-9085-EE5DF312ED1C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DE827-E8D2-5A4C-BCDB-6D2714A7D45E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0C3A-4450-3C49-8752-25160E13301F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63691-22CB-134A-810B-33A431421773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F2765-98CB-AD4D-980E-63C80B9F6511}" type="datetime1">
              <a:rPr lang="en-US" smtClean="0"/>
              <a:pPr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D25C8-667E-FE46-B4E6-C7B57A305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newrevenue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ax.nv.gov/uploadedFiles/taxnvgov/Content/Forms/Retail-Marijuana-Fair-Market-Value-Jan-1-2018.pd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newrevenue.org" TargetMode="Externa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wrevenue.org" TargetMode="External"/><Relationship Id="rId3" Type="http://schemas.openxmlformats.org/officeDocument/2006/relationships/hyperlink" Target="mailto:po@newrevenue.or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oleObject" Target="!OLE_LINK71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Taxing </a:t>
            </a:r>
            <a:r>
              <a:rPr lang="en-US" sz="3800" dirty="0" smtClean="0"/>
              <a:t>Marijuana</a:t>
            </a:r>
            <a:r>
              <a:rPr lang="en-US" sz="3800" dirty="0" smtClean="0"/>
              <a:t> </a:t>
            </a:r>
            <a:br>
              <a:rPr lang="en-US" sz="3800" dirty="0" smtClean="0"/>
            </a:br>
            <a:r>
              <a:rPr lang="en-US" sz="3800" dirty="0" smtClean="0"/>
              <a:t/>
            </a:r>
            <a:br>
              <a:rPr lang="en-US" sz="3800" dirty="0" smtClean="0"/>
            </a:b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2595" dirty="0" smtClean="0"/>
          </a:p>
          <a:p>
            <a:pPr algn="ctr">
              <a:buNone/>
            </a:pPr>
            <a:endParaRPr lang="en-US" sz="3097" dirty="0" smtClean="0"/>
          </a:p>
          <a:p>
            <a:pPr algn="ctr">
              <a:buNone/>
            </a:pPr>
            <a:r>
              <a:rPr lang="en-US" sz="3097" dirty="0" smtClean="0"/>
              <a:t>Pat Oglesby, M.B.A, J.D.</a:t>
            </a:r>
          </a:p>
          <a:p>
            <a:pPr algn="ctr">
              <a:buNone/>
            </a:pPr>
            <a:r>
              <a:rPr lang="en-US" sz="3097" dirty="0" smtClean="0">
                <a:hlinkClick r:id="rId3"/>
              </a:rPr>
              <a:t>www.newrevenue.org</a:t>
            </a:r>
            <a:endParaRPr lang="en-US" sz="3097" dirty="0" smtClean="0"/>
          </a:p>
          <a:p>
            <a:pPr algn="ctr">
              <a:buNone/>
            </a:pPr>
            <a:r>
              <a:rPr lang="en-US" sz="3097" dirty="0" smtClean="0"/>
              <a:t>NTA New Orleans</a:t>
            </a:r>
            <a:endParaRPr lang="en-US" sz="3097" dirty="0" smtClean="0"/>
          </a:p>
          <a:p>
            <a:endParaRPr lang="en-US" sz="3097" dirty="0" smtClean="0"/>
          </a:p>
          <a:p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/>
          <a:lstStyle/>
          <a:p>
            <a:r>
              <a:rPr lang="en-US" dirty="0" smtClean="0"/>
              <a:t>Issues	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76400" y="1676400"/>
            <a:ext cx="5791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dirty="0" smtClean="0"/>
              <a:t>1.  Base: </a:t>
            </a:r>
          </a:p>
          <a:p>
            <a:pPr lvl="1"/>
            <a:r>
              <a:rPr lang="en-US" sz="3600" dirty="0" smtClean="0"/>
              <a:t>	THC</a:t>
            </a:r>
            <a:r>
              <a:rPr lang="en-US" sz="3600" dirty="0" smtClean="0"/>
              <a:t> (potency)?</a:t>
            </a:r>
            <a:endParaRPr lang="en-US" sz="3600" dirty="0" smtClean="0"/>
          </a:p>
          <a:p>
            <a:pPr lvl="1"/>
            <a:r>
              <a:rPr lang="en-US" sz="3600" dirty="0" smtClean="0"/>
              <a:t>	Weight of plant?</a:t>
            </a:r>
            <a:endParaRPr lang="en-US" sz="3600" dirty="0" smtClean="0"/>
          </a:p>
          <a:p>
            <a:pPr lvl="1"/>
            <a:r>
              <a:rPr lang="en-US" sz="3600" dirty="0" smtClean="0"/>
              <a:t>	Price -- </a:t>
            </a:r>
            <a:r>
              <a:rPr lang="en-US" sz="3600" dirty="0" smtClean="0"/>
              <a:t>Ad valorem</a:t>
            </a:r>
            <a:r>
              <a:rPr lang="en-US" sz="3600" dirty="0" smtClean="0"/>
              <a:t>?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2.  Exempt medical?</a:t>
            </a:r>
          </a:p>
          <a:p>
            <a:pPr lvl="1"/>
            <a:r>
              <a:rPr lang="en-US" sz="3600" dirty="0" smtClean="0"/>
              <a:t>3.  280E advertising tax?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Base: THC potency?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85800"/>
            <a:ext cx="8686800" cy="4679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821" y="4495800"/>
            <a:ext cx="3773179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0719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Base: Price </a:t>
            </a:r>
            <a:r>
              <a:rPr lang="en-US" dirty="0" smtClean="0"/>
              <a:t>(Ad valorem</a:t>
            </a:r>
            <a:r>
              <a:rPr lang="en-US" dirty="0" smtClean="0"/>
              <a:t>)?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Relationship &amp; quantity discounts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Free pot with pipe (bundling)</a:t>
            </a:r>
          </a:p>
          <a:p>
            <a:r>
              <a:rPr lang="en-US" sz="4400" b="1" dirty="0" smtClean="0"/>
              <a:t>Predictable price collapse 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806450"/>
            <a:ext cx="8420100" cy="5245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504950"/>
          </a:xfrm>
        </p:spPr>
        <p:txBody>
          <a:bodyPr>
            <a:noAutofit/>
          </a:bodyPr>
          <a:lstStyle/>
          <a:p>
            <a:r>
              <a:rPr lang="en-US" sz="3600" dirty="0" smtClean="0"/>
              <a:t>Base:  Weight?</a:t>
            </a:r>
            <a:br>
              <a:rPr lang="en-US" sz="3600" dirty="0" smtClean="0"/>
            </a:br>
            <a:r>
              <a:rPr lang="en-US" sz="3600" dirty="0" smtClean="0"/>
              <a:t>CO: Bud (flowers): 25¢/gram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 err="1" smtClean="0"/>
              <a:t>v</a:t>
            </a:r>
            <a:r>
              <a:rPr lang="en-US" sz="3600" dirty="0" smtClean="0"/>
              <a:t>. Trim (leaves): 11¢/gram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2174875"/>
            <a:ext cx="5918200" cy="454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in Nevada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Flower — 75 cents a gram</a:t>
            </a:r>
            <a:br>
              <a:rPr lang="en-US" dirty="0" smtClean="0"/>
            </a:br>
            <a:r>
              <a:rPr lang="en-US" dirty="0" smtClean="0"/>
              <a:t>Trim — 20 cents a gram</a:t>
            </a:r>
            <a:br>
              <a:rPr lang="en-US" dirty="0" smtClean="0"/>
            </a:br>
            <a:r>
              <a:rPr lang="en-US" dirty="0" smtClean="0"/>
              <a:t>Small bud — 50 cents a gram</a:t>
            </a:r>
            <a:br>
              <a:rPr lang="en-US" dirty="0" smtClean="0"/>
            </a:br>
            <a:r>
              <a:rPr lang="en-US" dirty="0" smtClean="0"/>
              <a:t>Wet whole plant — 7 cents a gram.</a:t>
            </a:r>
            <a:br>
              <a:rPr lang="en-US" dirty="0" smtClean="0"/>
            </a:br>
            <a:r>
              <a:rPr lang="en-US" dirty="0" smtClean="0"/>
              <a:t>NV taxes by the unit</a:t>
            </a:r>
            <a:br>
              <a:rPr lang="en-US" dirty="0" smtClean="0"/>
            </a:br>
            <a:r>
              <a:rPr lang="en-US" dirty="0" smtClean="0"/>
              <a:t>immature plants ($15)</a:t>
            </a:r>
            <a:br>
              <a:rPr lang="en-US" dirty="0" smtClean="0"/>
            </a:br>
            <a:r>
              <a:rPr lang="en-US" dirty="0" smtClean="0"/>
              <a:t>seeds (($0.90)</a:t>
            </a:r>
            <a:br>
              <a:rPr lang="en-US" dirty="0" smtClean="0"/>
            </a:br>
            <a:r>
              <a:rPr lang="en-US" dirty="0" smtClean="0"/>
              <a:t>pre-rolls ($0.75)</a:t>
            </a:r>
          </a:p>
          <a:p>
            <a:r>
              <a:rPr lang="en-US" dirty="0" smtClean="0"/>
              <a:t> </a:t>
            </a:r>
            <a:r>
              <a:rPr lang="en-US" sz="1059" u="sng" dirty="0" smtClean="0">
                <a:hlinkClick r:id="rId2"/>
              </a:rPr>
              <a:t>https://tax.nv.gov/uploadedFiles/taxnvgov/Content/Forms/Retail-Marijuana-Fair-Market-Value-Jan-1-2018.pdf</a:t>
            </a:r>
            <a:r>
              <a:rPr lang="en-US" sz="1059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07987"/>
            <a:ext cx="7772400" cy="1470025"/>
          </a:xfrm>
        </p:spPr>
        <p:txBody>
          <a:bodyPr/>
          <a:lstStyle/>
          <a:p>
            <a:r>
              <a:rPr lang="en-US" dirty="0" smtClean="0"/>
              <a:t>Base:  Weight AND Price in </a:t>
            </a:r>
            <a:r>
              <a:rPr lang="en-US" dirty="0" smtClean="0"/>
              <a:t>Canada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2057400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marL="742950" indent="-742950"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National tax</a:t>
            </a:r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Greater of $1 per gram or 10% of</a:t>
            </a:r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price</a:t>
            </a:r>
          </a:p>
          <a:p>
            <a:pPr marL="742950" indent="-742950"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Provincial: Monopoly profits</a:t>
            </a:r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8800"/>
            <a:ext cx="3048000" cy="3581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Exempt medical from tax?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0" y="5410200"/>
            <a:ext cx="284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Pat Oglesby </a:t>
            </a:r>
            <a:r>
              <a:rPr lang="en-US" dirty="0" err="1" smtClean="0"/>
              <a:t>www.newrevenue.org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8800"/>
            <a:ext cx="4267200" cy="3265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055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Www.newrevenue.org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18" y="228600"/>
            <a:ext cx="7138182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amounts -- 2017	only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5400" y="1600200"/>
            <a:ext cx="6019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Colorado: $217 million</a:t>
            </a:r>
          </a:p>
          <a:p>
            <a:r>
              <a:rPr lang="en-US" sz="3600" dirty="0" smtClean="0"/>
              <a:t>Washington  $314 million</a:t>
            </a:r>
          </a:p>
          <a:p>
            <a:endParaRPr lang="en-US" sz="3600" dirty="0" smtClean="0"/>
          </a:p>
          <a:p>
            <a:r>
              <a:rPr lang="en-US" sz="3600" dirty="0" smtClean="0"/>
              <a:t>Both  &gt; $43 per capita per year</a:t>
            </a:r>
          </a:p>
          <a:p>
            <a:endParaRPr lang="en-US" sz="3600" dirty="0" smtClean="0"/>
          </a:p>
          <a:p>
            <a:endParaRPr lang="en-US" sz="3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r>
              <a:rPr lang="en-US" dirty="0" smtClean="0"/>
              <a:t>Mature states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792922"/>
            <a:ext cx="7772400" cy="393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  <a:r>
              <a:rPr lang="en-US" sz="2800" dirty="0" smtClean="0"/>
              <a:t>“all of our evidence suggests that we are to the left of the peak of the Laffer curve”</a:t>
            </a:r>
          </a:p>
          <a:p>
            <a:r>
              <a:rPr lang="en-US" sz="2800" dirty="0" smtClean="0"/>
              <a:t> </a:t>
            </a:r>
          </a:p>
          <a:p>
            <a:r>
              <a:rPr lang="en-US" sz="2800" dirty="0" smtClean="0"/>
              <a:t>“considerable state revenue may be left on the table”</a:t>
            </a:r>
          </a:p>
          <a:p>
            <a:endParaRPr lang="en-US" sz="2800" dirty="0" smtClean="0"/>
          </a:p>
          <a:p>
            <a:r>
              <a:rPr lang="en-US" sz="2800" dirty="0" smtClean="0"/>
              <a:t>--  Hansen, Miller, &amp; Weber, U. of Oregon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IRC </a:t>
            </a:r>
            <a:r>
              <a:rPr lang="en-US" dirty="0" smtClean="0"/>
              <a:t>§ 280E</a:t>
            </a:r>
            <a:r>
              <a:rPr lang="en-US" dirty="0" smtClean="0"/>
              <a:t> &amp;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74"/>
            <a:ext cx="8229600" cy="4525963"/>
          </a:xfrm>
        </p:spPr>
        <p:txBody>
          <a:bodyPr/>
          <a:lstStyle/>
          <a:p>
            <a:r>
              <a:rPr lang="en-US" dirty="0" smtClean="0"/>
              <a:t>1982: For </a:t>
            </a:r>
            <a:r>
              <a:rPr lang="en-US" dirty="0" smtClean="0"/>
              <a:t>federally illegal drugs, no income tax deduction except cost of goods </a:t>
            </a:r>
            <a:r>
              <a:rPr lang="en-US" dirty="0" smtClean="0"/>
              <a:t>sold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438401"/>
            <a:ext cx="7371635" cy="3917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cannabis</a:t>
            </a:r>
            <a:r>
              <a:rPr lang="en-US" dirty="0" smtClean="0"/>
              <a:t> . . . tentatively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Www.newrevenue.org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po@newrevenue.org</a:t>
            </a:r>
            <a:endParaRPr lang="en-US" dirty="0" smtClean="0"/>
          </a:p>
          <a:p>
            <a:r>
              <a:rPr lang="en-US" dirty="0" smtClean="0"/>
              <a:t>Twitter @OglesbyPat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762000"/>
            <a:ext cx="8737600" cy="5105400"/>
          </a:xfrm>
          <a:prstGeom prst="rect">
            <a:avLst/>
          </a:prstGeom>
        </p:spPr>
      </p:pic>
      <p:graphicFrame>
        <p:nvGraphicFramePr>
          <p:cNvPr id="729090" name="Object 2"/>
          <p:cNvGraphicFramePr>
            <a:graphicFrameLocks noChangeAspect="1"/>
          </p:cNvGraphicFramePr>
          <p:nvPr/>
        </p:nvGraphicFramePr>
        <p:xfrm>
          <a:off x="1828800" y="228600"/>
          <a:ext cx="5486400" cy="533400"/>
        </p:xfrm>
        <a:graphic>
          <a:graphicData uri="http://schemas.openxmlformats.org/presentationml/2006/ole">
            <p:oleObj spid="_x0000_s729090" name="Document" r:id="rId4" imgW="5486400" imgH="5334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Fungible concentrate – Use potency?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12" y="1417638"/>
            <a:ext cx="4419775" cy="3154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350" y="3028950"/>
            <a:ext cx="2298700" cy="332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r>
              <a:rPr lang="en-US" dirty="0" smtClean="0"/>
              <a:t>Mature states are undertaxing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792922"/>
            <a:ext cx="7772400" cy="393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  <a:r>
              <a:rPr lang="en-US" sz="2800" dirty="0" smtClean="0"/>
              <a:t>“all of our evidence suggests that we are to the left of the peak of the Laffer curve”</a:t>
            </a:r>
          </a:p>
          <a:p>
            <a:r>
              <a:rPr lang="en-US" sz="2800" dirty="0" smtClean="0"/>
              <a:t> </a:t>
            </a:r>
          </a:p>
          <a:p>
            <a:r>
              <a:rPr lang="en-US" sz="2800" dirty="0" smtClean="0"/>
              <a:t>“considerable state revenue may be left on the table”</a:t>
            </a:r>
          </a:p>
          <a:p>
            <a:endParaRPr lang="en-US" sz="2800" dirty="0" smtClean="0"/>
          </a:p>
          <a:p>
            <a:r>
              <a:rPr lang="en-US" sz="2800" dirty="0" smtClean="0"/>
              <a:t>--  Hansen, Miller, &amp; Weber, U. of Oregon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r>
              <a:rPr lang="en-US" dirty="0" smtClean="0"/>
              <a:t>Mature states are undertaxing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792922"/>
            <a:ext cx="7772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  <a:r>
              <a:rPr lang="en-US" sz="2800" dirty="0" smtClean="0"/>
              <a:t>“all of our evidence suggests that we are to the left of the peak of the Laffer curve”</a:t>
            </a:r>
          </a:p>
          <a:p>
            <a:r>
              <a:rPr lang="en-US" sz="2800" dirty="0" smtClean="0"/>
              <a:t> </a:t>
            </a:r>
          </a:p>
          <a:p>
            <a:r>
              <a:rPr lang="en-US" sz="2800" dirty="0" smtClean="0"/>
              <a:t>“considerable state revenue may be left on the table”</a:t>
            </a:r>
          </a:p>
          <a:p>
            <a:endParaRPr lang="en-US" sz="2800" dirty="0" smtClean="0"/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0" y="4258609"/>
            <a:ext cx="3429000" cy="2097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r>
              <a:rPr lang="en-US" dirty="0" smtClean="0"/>
              <a:t>Hansen, Miller, &amp; Weber, U. of Oregon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792922"/>
            <a:ext cx="1229471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  <a:r>
              <a:rPr lang="en-US" sz="2800" dirty="0" smtClean="0"/>
              <a:t>“all of our evidence suggests that we are to the left of the peak of the Laffer curve”</a:t>
            </a:r>
          </a:p>
          <a:p>
            <a:r>
              <a:rPr lang="en-US" sz="2800" dirty="0" smtClean="0"/>
              <a:t> </a:t>
            </a:r>
          </a:p>
          <a:p>
            <a:r>
              <a:rPr lang="en-US" sz="2800" dirty="0" smtClean="0"/>
              <a:t>“considerable state revenue may be left on the table”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r>
              <a:rPr lang="en-US" dirty="0" smtClean="0"/>
              <a:t>Taxing by price (Ad valorem, like sales tax): Advantages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1840389"/>
            <a:ext cx="457168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Municipal know-how</a:t>
            </a:r>
          </a:p>
          <a:p>
            <a:r>
              <a:rPr lang="en-US" sz="3200" dirty="0" smtClean="0"/>
              <a:t>Easy to measure</a:t>
            </a:r>
          </a:p>
          <a:p>
            <a:r>
              <a:rPr lang="en-US" sz="3200" dirty="0" smtClean="0"/>
              <a:t>Price is proxy for potency?  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884" y="1792922"/>
            <a:ext cx="3528566" cy="399827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err="1" smtClean="0"/>
              <a:t>www.Newrevenue.org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18" y="1066800"/>
            <a:ext cx="7138182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(1)</a:t>
            </a:r>
            <a:r>
              <a:rPr lang="en-US" b="1" dirty="0" smtClean="0"/>
              <a:t>  </a:t>
            </a:r>
            <a:r>
              <a:rPr lang="en-US" b="1" u="sng" dirty="0" smtClean="0"/>
              <a:t>mature bud will be taxed at $50 an ounce</a:t>
            </a:r>
            <a:r>
              <a:rPr lang="en-US" dirty="0" smtClean="0"/>
              <a:t> </a:t>
            </a:r>
          </a:p>
          <a:p>
            <a:r>
              <a:rPr lang="en-US" dirty="0" smtClean="0"/>
              <a:t>(2)</a:t>
            </a:r>
            <a:r>
              <a:rPr lang="en-US" b="1" dirty="0" smtClean="0"/>
              <a:t>  </a:t>
            </a:r>
            <a:r>
              <a:rPr lang="en-US" b="1" u="sng" dirty="0" smtClean="0"/>
              <a:t>immature bud will be taxed at $25 an ounce;</a:t>
            </a:r>
            <a:r>
              <a:rPr lang="en-US" dirty="0" smtClean="0"/>
              <a:t> </a:t>
            </a:r>
            <a:r>
              <a:rPr lang="en-US" b="1" u="sng" dirty="0" smtClean="0"/>
              <a:t> </a:t>
            </a:r>
            <a:endParaRPr lang="en-US" dirty="0" smtClean="0"/>
          </a:p>
          <a:p>
            <a:r>
              <a:rPr lang="en-US" b="1" u="sng" dirty="0" smtClean="0"/>
              <a:t>(3)  abnormal bud will be taxed at $25 an ounce;</a:t>
            </a:r>
            <a:endParaRPr lang="en-US" dirty="0" smtClean="0"/>
          </a:p>
          <a:p>
            <a:r>
              <a:rPr lang="en-US" b="1" u="sng" dirty="0" smtClean="0"/>
              <a:t>(4)  the remainder of the plant will be taxed at $15 an ounce; and</a:t>
            </a:r>
            <a:endParaRPr lang="en-US" dirty="0" smtClean="0"/>
          </a:p>
          <a:p>
            <a:r>
              <a:rPr lang="en-US" b="1" u="sng" dirty="0" smtClean="0"/>
              <a:t>(5)  clones will be taxed at $1 per plant.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(14)  “immature bud” means an immature flower formed on a flowering marijuana plant, . . . that generally</a:t>
            </a:r>
            <a:endParaRPr lang="en-US" dirty="0" smtClean="0"/>
          </a:p>
          <a:p>
            <a:pPr lvl="1"/>
            <a:r>
              <a:rPr lang="en-US" b="1" u="sng" dirty="0" smtClean="0"/>
              <a:t>(A)  appear loose, wispy, or leafy; and</a:t>
            </a:r>
            <a:endParaRPr lang="en-US" dirty="0" smtClean="0"/>
          </a:p>
          <a:p>
            <a:pPr lvl="1"/>
            <a:r>
              <a:rPr lang="en-US" b="1" u="sng" dirty="0" smtClean="0"/>
              <a:t>(B) are not dense to sight or touch;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 tobacco taxes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1720840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3600" dirty="0" smtClean="0"/>
              <a:t>Specific – weight</a:t>
            </a:r>
          </a:p>
          <a:p>
            <a:pPr lvl="1"/>
            <a:r>
              <a:rPr lang="en-US" sz="3600" dirty="0" smtClean="0"/>
              <a:t>Ad valorem</a:t>
            </a:r>
          </a:p>
          <a:p>
            <a:pPr lvl="1"/>
            <a:r>
              <a:rPr lang="en-US" sz="3600" dirty="0" smtClean="0"/>
              <a:t>VAT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14400"/>
            <a:ext cx="6477000" cy="396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130171</TotalTime>
  <Words>902</Words>
  <Application>Microsoft Macintosh PowerPoint</Application>
  <PresentationFormat>On-screen Show (4:3)</PresentationFormat>
  <Paragraphs>133</Paragraphs>
  <Slides>27</Slides>
  <Notes>7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!OLE_LINK71</vt:lpstr>
      <vt:lpstr>  Taxing Marijuana   </vt:lpstr>
      <vt:lpstr>Slide 2</vt:lpstr>
      <vt:lpstr>Issues </vt:lpstr>
      <vt:lpstr>Base: THC potency? </vt:lpstr>
      <vt:lpstr>Base: Price (Ad valorem)? Problems  </vt:lpstr>
      <vt:lpstr>Slide 6</vt:lpstr>
      <vt:lpstr>Base:  Weight? CO: Bud (flowers): 25¢/gram  v. Trim (leaves): 11¢/gram</vt:lpstr>
      <vt:lpstr>Base in Nevada</vt:lpstr>
      <vt:lpstr>Base:  Weight AND Price in Canada</vt:lpstr>
      <vt:lpstr>Exempt medical from tax?</vt:lpstr>
      <vt:lpstr>Www.newrevenue.org </vt:lpstr>
      <vt:lpstr>Revenue amounts -- 2017 only</vt:lpstr>
      <vt:lpstr>Mature states</vt:lpstr>
      <vt:lpstr>IRC § 280E &amp; Ads</vt:lpstr>
      <vt:lpstr>Tax cannabis . . . tentatively</vt:lpstr>
      <vt:lpstr>SCRAPS</vt:lpstr>
      <vt:lpstr>Slide 17</vt:lpstr>
      <vt:lpstr>Fungible concentrate – Use potency?</vt:lpstr>
      <vt:lpstr>Mature states are undertaxing</vt:lpstr>
      <vt:lpstr>Mature states are undertaxing</vt:lpstr>
      <vt:lpstr>Hansen, Miller, &amp; Weber, U. of Oregon</vt:lpstr>
      <vt:lpstr>Taxing by price (Ad valorem, like sales tax): Advantages</vt:lpstr>
      <vt:lpstr>www.Newrevenue.org</vt:lpstr>
      <vt:lpstr>Alaska </vt:lpstr>
      <vt:lpstr>Alaska</vt:lpstr>
      <vt:lpstr>EU tobacco taxes</vt:lpstr>
      <vt:lpstr>Slide 27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Amsterdam </dc:title>
  <dc:creator>PAT OGLESBY</dc:creator>
  <cp:lastModifiedBy>Pat Oglesby</cp:lastModifiedBy>
  <cp:revision>453</cp:revision>
  <cp:lastPrinted>2018-10-29T13:31:49Z</cp:lastPrinted>
  <dcterms:created xsi:type="dcterms:W3CDTF">2018-11-14T23:59:32Z</dcterms:created>
  <dcterms:modified xsi:type="dcterms:W3CDTF">2018-11-15T13:06:00Z</dcterms:modified>
</cp:coreProperties>
</file>