
<file path=[Content_Types].xml><?xml version="1.0" encoding="utf-8"?>
<Types xmlns="http://schemas.openxmlformats.org/package/2006/content-types">
  <Override PartName="/ppt/slides/slide41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17.xml" ContentType="application/vnd.openxmlformats-officedocument.presentationml.slide+xml"/>
  <Override PartName="/ppt/slides/slide50.xml" ContentType="application/vnd.openxmlformats-officedocument.presentationml.slide+xml"/>
  <Override PartName="/ppt/slides/slide18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127.xml" ContentType="application/vnd.openxmlformats-officedocument.presentationml.slide+xml"/>
  <Override PartName="/ppt/slides/slide60.xml" ContentType="application/vnd.openxmlformats-officedocument.presentationml.slide+xml"/>
  <Override PartName="/ppt/slides/slide28.xml" ContentType="application/vnd.openxmlformats-officedocument.presentationml.slide+xml"/>
  <Override PartName="/ppt/slides/slide37.xml" ContentType="application/vnd.openxmlformats-officedocument.presentationml.slide+xml"/>
  <Override PartName="/ppt/slides/slide70.xml" ContentType="application/vnd.openxmlformats-officedocument.presentationml.slide+xml"/>
  <Override PartName="/ppt/slides/slide9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Default Extension="vml" ContentType="application/vnd.openxmlformats-officedocument.vmlDrawing"/>
  <Override PartName="/ppt/slides/slide66.xml" ContentType="application/vnd.openxmlformats-officedocument.presentationml.slide+xml"/>
  <Override PartName="/ppt/theme/theme1.xml" ContentType="application/vnd.openxmlformats-officedocument.theme+xml"/>
  <Override PartName="/ppt/notesSlides/notesSlide2.xml" ContentType="application/vnd.openxmlformats-officedocument.presentationml.notesSlide+xml"/>
  <Override PartName="/ppt/slides/slide75.xml" ContentType="application/vnd.openxmlformats-officedocument.presentationml.slide+xml"/>
  <Override PartName="/ppt/slides/slide85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Default Extension="jpeg" ContentType="image/jpeg"/>
  <Override PartName="/ppt/notesSlides/notesSlide11.xml" ContentType="application/vnd.openxmlformats-officedocument.presentationml.notesSlide+xml"/>
  <Override PartName="/ppt/slides/slide112.xml" ContentType="application/vnd.openxmlformats-officedocument.presentationml.slide+xml"/>
  <Override PartName="/ppt/slides/slide13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122.xml" ContentType="application/vnd.openxmlformats-officedocument.presentationml.slide+xml"/>
  <Override PartName="/ppt/slides/slide23.xml" ContentType="application/vnd.openxmlformats-officedocument.presentationml.slide+xml"/>
  <Override PartName="/ppt/slides/slide1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108.xml" ContentType="application/vnd.openxmlformats-officedocument.presentationml.slide+xml"/>
  <Override PartName="/ppt/slides/slide42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18.xml" ContentType="application/vnd.openxmlformats-officedocument.presentationml.slide+xml"/>
  <Override PartName="/ppt/slides/slide51.xml" ContentType="application/vnd.openxmlformats-officedocument.presentationml.slide+xml"/>
  <Override PartName="/ppt/slides/slide19.xml" ContentType="application/vnd.openxmlformats-officedocument.presentationml.slide+xml"/>
  <Override PartName="/ppt/notesSlides/notesSlide27.xml" ContentType="application/vnd.openxmlformats-officedocument.presentationml.notesSlide+xml"/>
  <Override PartName="/ppt/slideLayouts/slideLayout10.xml" ContentType="application/vnd.openxmlformats-officedocument.presentationml.slideLayout+xml"/>
  <Override PartName="/ppt/slides/slide61.xml" ContentType="application/vnd.openxmlformats-officedocument.presentationml.slide+xml"/>
  <Override PartName="/ppt/slides/slide128.xml" ContentType="application/vnd.openxmlformats-officedocument.presentationml.slide+xml"/>
  <Override PartName="/ppt/slides/slide29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8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90.xml" ContentType="application/vnd.openxmlformats-officedocument.presentationml.slide+xml"/>
  <Override PartName="/ppt/slides/slide67.xml" ContentType="application/vnd.openxmlformats-officedocument.presentationml.slide+xml"/>
  <Override PartName="/ppt/theme/theme2.xml" ContentType="application/vnd.openxmlformats-officedocument.theme+xml"/>
  <Override PartName="/ppt/notesSlides/notesSlide3.xml" ContentType="application/vnd.openxmlformats-officedocument.presentationml.notesSlide+xml"/>
  <Override PartName="/ppt/slides/slide76.xml" ContentType="application/vnd.openxmlformats-officedocument.presentationml.slide+xml"/>
  <Override PartName="/ppt/slides/slide86.xml" ContentType="application/vnd.openxmlformats-officedocument.presentationml.slide+xml"/>
  <Override PartName="/ppt/notesSlides/notesSlide8.xml" ContentType="application/vnd.openxmlformats-officedocument.presentationml.notesSlide+xml"/>
  <Override PartName="/ppt/notesSlides/notesSlide12.xml" ContentType="application/vnd.openxmlformats-officedocument.presentationml.notesSlide+xml"/>
  <Override PartName="/ppt/slides/slide113.xml" ContentType="application/vnd.openxmlformats-officedocument.presentationml.slide+xml"/>
  <Override PartName="/ppt/slides/slide14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123.xml" ContentType="application/vnd.openxmlformats-officedocument.presentationml.slide+xml"/>
  <Override PartName="/ppt/slides/slide24.xml" ContentType="application/vnd.openxmlformats-officedocument.presentationml.slide+xml"/>
  <Default Extension="bin" ContentType="application/vnd.openxmlformats-officedocument.presentationml.printerSettings"/>
  <Override PartName="/ppt/slides/slide1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slides/slide5.xml" ContentType="application/vnd.openxmlformats-officedocument.presentationml.slide+xml"/>
  <Default Extension="xml" ContentType="application/xml"/>
  <Override PartName="/ppt/slides/slide109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43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8.xml" ContentType="application/vnd.openxmlformats-officedocument.presentationml.notesSlide+xml"/>
  <Override PartName="/ppt/slides/slide119.xml" ContentType="application/vnd.openxmlformats-officedocument.presentationml.slide+xml"/>
  <Override PartName="/ppt/slides/slide52.xml" ContentType="application/vnd.openxmlformats-officedocument.presentationml.slide+xml"/>
  <Override PartName="/ppt/notesSlides/notesSlide28.xml" ContentType="application/vnd.openxmlformats-officedocument.presentationml.notesSlide+xml"/>
  <Override PartName="/ppt/slideLayouts/slideLayout11.xml" ContentType="application/vnd.openxmlformats-officedocument.presentationml.slideLayout+xml"/>
  <Override PartName="/ppt/slides/slide62.xml" ContentType="application/vnd.openxmlformats-officedocument.presentationml.slide+xml"/>
  <Override PartName="/ppt/notesSlides/notesSlide37.xml" ContentType="application/vnd.openxmlformats-officedocument.presentationml.notesSlide+xml"/>
  <Override PartName="/docProps/app.xml" ContentType="application/vnd.openxmlformats-officedocument.extended-properties+xml"/>
  <Override PartName="/ppt/slides/slide39.xml" ContentType="application/vnd.openxmlformats-officedocument.presentationml.slide+xml"/>
  <Override PartName="/ppt/slides/slide81.xml" ContentType="application/vnd.openxmlformats-officedocument.presentationml.slide+xml"/>
  <Override PartName="/ppt/slides/slide49.xml" ContentType="application/vnd.openxmlformats-officedocument.presentationml.slide+xml"/>
  <Override PartName="/ppt/slides/slide58.xml" ContentType="application/vnd.openxmlformats-officedocument.presentationml.slide+xml"/>
  <Override PartName="/ppt/slides/slide91.xml" ContentType="application/vnd.openxmlformats-officedocument.presentationml.slide+xml"/>
  <Override PartName="/docProps/core.xml" ContentType="application/vnd.openxmlformats-package.core-properties+xml"/>
  <Override PartName="/ppt/slides/slide68.xml" ContentType="application/vnd.openxmlformats-officedocument.presentationml.slide+xml"/>
  <Override PartName="/ppt/theme/theme3.xml" ContentType="application/vnd.openxmlformats-officedocument.theme+xml"/>
  <Override PartName="/ppt/notesSlides/notesSlide4.xml" ContentType="application/vnd.openxmlformats-officedocument.presentationml.notesSlide+xml"/>
  <Override PartName="/ppt/slides/slide77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104.xml" ContentType="application/vnd.openxmlformats-officedocument.presentationml.slide+xml"/>
  <Override PartName="/ppt/notesSlides/notesSlide9.xml" ContentType="application/vnd.openxmlformats-officedocument.presentationml.notesSlide+xml"/>
  <Override PartName="/ppt/notesSlides/notesSlide13.xml" ContentType="application/vnd.openxmlformats-officedocument.presentationml.notesSlide+xml"/>
  <Override PartName="/ppt/slides/slide114.xml" ContentType="application/vnd.openxmlformats-officedocument.presentationml.slide+xml"/>
  <Override PartName="/ppt/slides/slide15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124.xml" ContentType="application/vnd.openxmlformats-officedocument.presentationml.slide+xml"/>
  <Override PartName="/ppt/slides/slide25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slides/slide44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53.xml" ContentType="application/vnd.openxmlformats-officedocument.presentationml.slide+xml"/>
  <Override PartName="/ppt/slides/slide129.xml" ContentType="application/vnd.openxmlformats-officedocument.presentationml.slide+xml"/>
  <Override PartName="/ppt/slideLayouts/slideLayout12.xml" ContentType="application/vnd.openxmlformats-officedocument.presentationml.slideLayout+xml"/>
  <Override PartName="/ppt/slides/slide63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72.xml" ContentType="application/vnd.openxmlformats-officedocument.presentationml.slide+xml"/>
  <Override PartName="/ppt/slides/slide82.xml" ContentType="application/vnd.openxmlformats-officedocument.presentationml.slide+xml"/>
  <Override PartName="/ppt/slides/slide92.xml" ContentType="application/vnd.openxmlformats-officedocument.presentationml.slide+xml"/>
  <Override PartName="/ppt/slides/slide59.xml" ContentType="application/vnd.openxmlformats-officedocument.presentationml.slide+xml"/>
  <Override PartName="/ppt/slides/slide100.xml" ContentType="application/vnd.openxmlformats-officedocument.presentationml.slide+xml"/>
  <Override PartName="/ppt/slides/slide69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78.xml" ContentType="application/vnd.openxmlformats-officedocument.presentationml.slide+xml"/>
  <Override PartName="/ppt/slides/slide10.xml" ContentType="application/vnd.openxmlformats-officedocument.presentationml.slide+xml"/>
  <Override PartName="/ppt/slides/slide88.xml" ContentType="application/vnd.openxmlformats-officedocument.presentationml.slide+xml"/>
  <Override PartName="/ppt/slides/slide20.xml" ContentType="application/vnd.openxmlformats-officedocument.presentationml.slide+xml"/>
  <Override PartName="/ppt/slides/slide97.xml" ContentType="application/vnd.openxmlformats-officedocument.presentationml.slide+xml"/>
  <Override PartName="/ppt/slides/slide1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105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15.xml" ContentType="application/vnd.openxmlformats-officedocument.presentationml.slide+xml"/>
  <Override PartName="/ppt/slides/slide16.xml" ContentType="application/vnd.openxmlformats-officedocument.presentationml.slide+xml"/>
  <Override PartName="/ppt/viewProps.xml" ContentType="application/vnd.openxmlformats-officedocument.presentationml.viewProps+xml"/>
  <Override PartName="/ppt/slides/slide125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6.xml" ContentType="application/vnd.openxmlformats-officedocument.presentationml.slide+xml"/>
  <Default Extension="pict" ContentType="image/pict"/>
  <Override PartName="/ppt/notesSlides/notesSlide34.xml" ContentType="application/vnd.openxmlformats-officedocument.presentationml.notesSlide+xml"/>
  <Default Extension="rels" ContentType="application/vnd.openxmlformats-package.relationships+xml"/>
  <Override PartName="/ppt/slides/slide35.xml" ContentType="application/vnd.openxmlformats-officedocument.presentationml.slide+xml"/>
  <Override PartName="/ppt/slides/slide7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s/slide73.xml" ContentType="application/vnd.openxmlformats-officedocument.presentationml.slide+xml"/>
  <Override PartName="/ppt/presentation.xml" ContentType="application/vnd.openxmlformats-officedocument.presentationml.presentation.main+xml"/>
  <Override PartName="/ppt/slides/slide83.xml" ContentType="application/vnd.openxmlformats-officedocument.presentationml.slide+xml"/>
  <Default Extension="tiff" ContentType="image/tiff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9.xml" ContentType="application/vnd.openxmlformats-officedocument.presentationml.slide+xml"/>
  <Override PartName="/ppt/slides/slide110.xml" ContentType="application/vnd.openxmlformats-officedocument.presentationml.slide+xml"/>
  <Override PartName="/ppt/slides/slide11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20.xml" ContentType="application/vnd.openxmlformats-officedocument.presentationml.slide+xml"/>
  <Override PartName="/ppt/slides/slide89.xml" ContentType="application/vnd.openxmlformats-officedocument.presentationml.slide+xml"/>
  <Override PartName="/ppt/slides/slide21.xml" ContentType="application/vnd.openxmlformats-officedocument.presentationml.slide+xml"/>
  <Override PartName="/ppt/slides/slide98.xml" ContentType="application/vnd.openxmlformats-officedocument.presentationml.slide+xml"/>
  <Override PartName="/ppt/slides/slide30.xml" ContentType="application/vnd.openxmlformats-officedocument.presentationml.slide+xml"/>
  <Override PartName="/ppt/slides/slide2.xml" ContentType="application/vnd.openxmlformats-officedocument.presentationml.slide+xml"/>
  <Override PartName="/ppt/slides/slide106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s/slide40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5.xml" ContentType="application/vnd.openxmlformats-officedocument.presentationml.notesSlide+xml"/>
  <Override PartName="/ppt/slides/slide116.xml" ContentType="application/vnd.openxmlformats-officedocument.presentationml.slide+xml"/>
  <Override PartName="/ppt/slides/slide17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126.xml" ContentType="application/vnd.openxmlformats-officedocument.presentationml.slide+xml"/>
  <Override PartName="/ppt/slides/slide27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slides/slide8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74.xml" ContentType="application/vnd.openxmlformats-officedocument.presentationml.slide+xml"/>
  <Override PartName="/ppt/slides/slide84.xml" ContentType="application/vnd.openxmlformats-officedocument.presentationml.slide+xml"/>
  <Override PartName="/ppt/slides/slide94.xml" ContentType="application/vnd.openxmlformats-officedocument.presentationml.slide+xml"/>
  <Override PartName="/ppt/slides/slide102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111.xml" ContentType="application/vnd.openxmlformats-officedocument.presentationml.slide+xml"/>
  <Override PartName="/ppt/slides/slide12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121.xml" ContentType="application/vnd.openxmlformats-officedocument.presentationml.slide+xml"/>
  <Override PartName="/ppt/slides/slide22.xml" ContentType="application/vnd.openxmlformats-officedocument.presentationml.slide+xml"/>
  <Override PartName="/ppt/slides/slide130.xml" ContentType="application/vnd.openxmlformats-officedocument.presentationml.slide+xml"/>
  <Override PartName="/ppt/slides/slide99.xml" ContentType="application/vnd.openxmlformats-officedocument.presentationml.slide+xml"/>
  <Override PartName="/ppt/slides/slide31.xml" ContentType="application/vnd.openxmlformats-officedocument.presentationml.slide+xml"/>
  <Override PartName="/ppt/slides/slide3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107.xml" ContentType="application/vnd.openxmlformats-officedocument.presentationml.slide+xml"/>
  <Override PartName="/ppt/slideMasters/slideMaster1.xml" ContentType="application/vnd.openxmlformats-officedocument.presentationml.slideMaster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SpecialPlsOnTitleSld="0" saveSubsetFonts="1">
  <p:sldMasterIdLst>
    <p:sldMasterId id="2147483648" r:id="rId1"/>
  </p:sldMasterIdLst>
  <p:notesMasterIdLst>
    <p:notesMasterId r:id="rId134"/>
  </p:notesMasterIdLst>
  <p:handoutMasterIdLst>
    <p:handoutMasterId r:id="rId135"/>
  </p:handoutMasterIdLst>
  <p:sldIdLst>
    <p:sldId id="445" r:id="rId2"/>
    <p:sldId id="678" r:id="rId3"/>
    <p:sldId id="680" r:id="rId4"/>
    <p:sldId id="681" r:id="rId5"/>
    <p:sldId id="679" r:id="rId6"/>
    <p:sldId id="646" r:id="rId7"/>
    <p:sldId id="645" r:id="rId8"/>
    <p:sldId id="664" r:id="rId9"/>
    <p:sldId id="665" r:id="rId10"/>
    <p:sldId id="677" r:id="rId11"/>
    <p:sldId id="618" r:id="rId12"/>
    <p:sldId id="717" r:id="rId13"/>
    <p:sldId id="428" r:id="rId14"/>
    <p:sldId id="439" r:id="rId15"/>
    <p:sldId id="451" r:id="rId16"/>
    <p:sldId id="471" r:id="rId17"/>
    <p:sldId id="472" r:id="rId18"/>
    <p:sldId id="450" r:id="rId19"/>
    <p:sldId id="468" r:id="rId20"/>
    <p:sldId id="452" r:id="rId21"/>
    <p:sldId id="489" r:id="rId22"/>
    <p:sldId id="595" r:id="rId23"/>
    <p:sldId id="500" r:id="rId24"/>
    <p:sldId id="512" r:id="rId25"/>
    <p:sldId id="617" r:id="rId26"/>
    <p:sldId id="590" r:id="rId27"/>
    <p:sldId id="588" r:id="rId28"/>
    <p:sldId id="582" r:id="rId29"/>
    <p:sldId id="583" r:id="rId30"/>
    <p:sldId id="587" r:id="rId31"/>
    <p:sldId id="584" r:id="rId32"/>
    <p:sldId id="585" r:id="rId33"/>
    <p:sldId id="586" r:id="rId34"/>
    <p:sldId id="475" r:id="rId35"/>
    <p:sldId id="589" r:id="rId36"/>
    <p:sldId id="490" r:id="rId37"/>
    <p:sldId id="461" r:id="rId38"/>
    <p:sldId id="534" r:id="rId39"/>
    <p:sldId id="466" r:id="rId40"/>
    <p:sldId id="467" r:id="rId41"/>
    <p:sldId id="491" r:id="rId42"/>
    <p:sldId id="492" r:id="rId43"/>
    <p:sldId id="493" r:id="rId44"/>
    <p:sldId id="494" r:id="rId45"/>
    <p:sldId id="495" r:id="rId46"/>
    <p:sldId id="496" r:id="rId47"/>
    <p:sldId id="498" r:id="rId48"/>
    <p:sldId id="565" r:id="rId49"/>
    <p:sldId id="478" r:id="rId50"/>
    <p:sldId id="691" r:id="rId51"/>
    <p:sldId id="483" r:id="rId52"/>
    <p:sldId id="598" r:id="rId53"/>
    <p:sldId id="501" r:id="rId54"/>
    <p:sldId id="488" r:id="rId55"/>
    <p:sldId id="502" r:id="rId56"/>
    <p:sldId id="503" r:id="rId57"/>
    <p:sldId id="504" r:id="rId58"/>
    <p:sldId id="619" r:id="rId59"/>
    <p:sldId id="481" r:id="rId60"/>
    <p:sldId id="510" r:id="rId61"/>
    <p:sldId id="508" r:id="rId62"/>
    <p:sldId id="505" r:id="rId63"/>
    <p:sldId id="548" r:id="rId64"/>
    <p:sldId id="519" r:id="rId65"/>
    <p:sldId id="524" r:id="rId66"/>
    <p:sldId id="523" r:id="rId67"/>
    <p:sldId id="520" r:id="rId68"/>
    <p:sldId id="521" r:id="rId69"/>
    <p:sldId id="522" r:id="rId70"/>
    <p:sldId id="549" r:id="rId71"/>
    <p:sldId id="551" r:id="rId72"/>
    <p:sldId id="526" r:id="rId73"/>
    <p:sldId id="527" r:id="rId74"/>
    <p:sldId id="620" r:id="rId75"/>
    <p:sldId id="682" r:id="rId76"/>
    <p:sldId id="683" r:id="rId77"/>
    <p:sldId id="625" r:id="rId78"/>
    <p:sldId id="718" r:id="rId79"/>
    <p:sldId id="687" r:id="rId80"/>
    <p:sldId id="688" r:id="rId81"/>
    <p:sldId id="689" r:id="rId82"/>
    <p:sldId id="581" r:id="rId83"/>
    <p:sldId id="531" r:id="rId84"/>
    <p:sldId id="532" r:id="rId85"/>
    <p:sldId id="530" r:id="rId86"/>
    <p:sldId id="533" r:id="rId87"/>
    <p:sldId id="613" r:id="rId88"/>
    <p:sldId id="614" r:id="rId89"/>
    <p:sldId id="535" r:id="rId90"/>
    <p:sldId id="552" r:id="rId91"/>
    <p:sldId id="543" r:id="rId92"/>
    <p:sldId id="544" r:id="rId93"/>
    <p:sldId id="545" r:id="rId94"/>
    <p:sldId id="638" r:id="rId95"/>
    <p:sldId id="639" r:id="rId96"/>
    <p:sldId id="640" r:id="rId97"/>
    <p:sldId id="641" r:id="rId98"/>
    <p:sldId id="553" r:id="rId99"/>
    <p:sldId id="556" r:id="rId100"/>
    <p:sldId id="696" r:id="rId101"/>
    <p:sldId id="695" r:id="rId102"/>
    <p:sldId id="557" r:id="rId103"/>
    <p:sldId id="563" r:id="rId104"/>
    <p:sldId id="579" r:id="rId105"/>
    <p:sldId id="566" r:id="rId106"/>
    <p:sldId id="697" r:id="rId107"/>
    <p:sldId id="698" r:id="rId108"/>
    <p:sldId id="558" r:id="rId109"/>
    <p:sldId id="570" r:id="rId110"/>
    <p:sldId id="568" r:id="rId111"/>
    <p:sldId id="569" r:id="rId112"/>
    <p:sldId id="597" r:id="rId113"/>
    <p:sldId id="612" r:id="rId114"/>
    <p:sldId id="704" r:id="rId115"/>
    <p:sldId id="571" r:id="rId116"/>
    <p:sldId id="609" r:id="rId117"/>
    <p:sldId id="599" r:id="rId118"/>
    <p:sldId id="703" r:id="rId119"/>
    <p:sldId id="594" r:id="rId120"/>
    <p:sldId id="702" r:id="rId121"/>
    <p:sldId id="715" r:id="rId122"/>
    <p:sldId id="714" r:id="rId123"/>
    <p:sldId id="705" r:id="rId124"/>
    <p:sldId id="716" r:id="rId125"/>
    <p:sldId id="630" r:id="rId126"/>
    <p:sldId id="684" r:id="rId127"/>
    <p:sldId id="685" r:id="rId128"/>
    <p:sldId id="711" r:id="rId129"/>
    <p:sldId id="712" r:id="rId130"/>
    <p:sldId id="713" r:id="rId131"/>
    <p:sldId id="602" r:id="rId132"/>
    <p:sldId id="603" r:id="rId1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mc="http://schemas.openxmlformats.org/markup-compatibility/2006" xmlns:mv="urn:schemas-microsoft-com:mac:vml"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showPr showNarration="1">
    <p:present/>
    <p:sldAll/>
    <p:penClr>
      <a:prstClr val="red"/>
    </p:penClr>
    <p:extLst>
      <p:ext uri="{EC167BDD-8182-4AB7-AECC-EB403E3ABB37}">
        <p14:laserClr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>
          <a:srgbClr val="FF0000"/>
        </p14:laserClr>
      </p:ext>
      <p:ext uri="{2FDB2607-1784-4EEB-B798-7EB5836EED8A}">
        <p14:showMediaCtrls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"/>
      </p:ext>
    </p:extLst>
  </p:showPr>
  <p:clrMru>
    <a:srgbClr val="0F3E64"/>
    <a:srgbClr val="015783"/>
    <a:srgbClr val="FFFFFF"/>
  </p:clrMru>
  <p:extLst>
    <p:ext uri="{E76CE94A-603C-4142-B9EB-6D1370010A27}">
      <p14:discardImageEditData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2767"/>
    </p:ext>
    <p:ext uri="{FD5EFAAD-0ECE-453E-9831-46B23BE46B34}">
      <p15:chartTrackingRefBased xmlns:mc="http://schemas.openxmlformats.org/markup-compatibility/2006" xmlns:mv="urn:schemas-microsoft-com:mac:vml"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showOutlineIcons="0">
    <p:restoredLeft sz="15974" autoAdjust="0"/>
    <p:restoredTop sz="95345" autoAdjust="0"/>
  </p:normalViewPr>
  <p:slideViewPr>
    <p:cSldViewPr snapToGrid="0">
      <p:cViewPr varScale="1">
        <p:scale>
          <a:sx n="97" d="100"/>
          <a:sy n="97" d="100"/>
        </p:scale>
        <p:origin x="-128" y="-4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569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120" Type="http://schemas.openxmlformats.org/officeDocument/2006/relationships/slide" Target="slides/slide119.xml"/><Relationship Id="rId121" Type="http://schemas.openxmlformats.org/officeDocument/2006/relationships/slide" Target="slides/slide120.xml"/><Relationship Id="rId122" Type="http://schemas.openxmlformats.org/officeDocument/2006/relationships/slide" Target="slides/slide121.xml"/><Relationship Id="rId123" Type="http://schemas.openxmlformats.org/officeDocument/2006/relationships/slide" Target="slides/slide122.xml"/><Relationship Id="rId124" Type="http://schemas.openxmlformats.org/officeDocument/2006/relationships/slide" Target="slides/slide123.xml"/><Relationship Id="rId125" Type="http://schemas.openxmlformats.org/officeDocument/2006/relationships/slide" Target="slides/slide124.xml"/><Relationship Id="rId126" Type="http://schemas.openxmlformats.org/officeDocument/2006/relationships/slide" Target="slides/slide125.xml"/><Relationship Id="rId127" Type="http://schemas.openxmlformats.org/officeDocument/2006/relationships/slide" Target="slides/slide126.xml"/><Relationship Id="rId128" Type="http://schemas.openxmlformats.org/officeDocument/2006/relationships/slide" Target="slides/slide127.xml"/><Relationship Id="rId129" Type="http://schemas.openxmlformats.org/officeDocument/2006/relationships/slide" Target="slides/slide1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slide" Target="slides/slide103.xml"/><Relationship Id="rId105" Type="http://schemas.openxmlformats.org/officeDocument/2006/relationships/slide" Target="slides/slide104.xml"/><Relationship Id="rId106" Type="http://schemas.openxmlformats.org/officeDocument/2006/relationships/slide" Target="slides/slide105.xml"/><Relationship Id="rId107" Type="http://schemas.openxmlformats.org/officeDocument/2006/relationships/slide" Target="slides/slide106.xml"/><Relationship Id="rId108" Type="http://schemas.openxmlformats.org/officeDocument/2006/relationships/slide" Target="slides/slide107.xml"/><Relationship Id="rId109" Type="http://schemas.openxmlformats.org/officeDocument/2006/relationships/slide" Target="slides/slide108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00" Type="http://schemas.openxmlformats.org/officeDocument/2006/relationships/slide" Target="slides/slide99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30" Type="http://schemas.openxmlformats.org/officeDocument/2006/relationships/slide" Target="slides/slide129.xml"/><Relationship Id="rId131" Type="http://schemas.openxmlformats.org/officeDocument/2006/relationships/slide" Target="slides/slide130.xml"/><Relationship Id="rId132" Type="http://schemas.openxmlformats.org/officeDocument/2006/relationships/slide" Target="slides/slide131.xml"/><Relationship Id="rId133" Type="http://schemas.openxmlformats.org/officeDocument/2006/relationships/slide" Target="slides/slide132.xml"/><Relationship Id="rId134" Type="http://schemas.openxmlformats.org/officeDocument/2006/relationships/notesMaster" Target="notesMasters/notesMaster1.xml"/><Relationship Id="rId135" Type="http://schemas.openxmlformats.org/officeDocument/2006/relationships/handoutMaster" Target="handoutMasters/handoutMaster1.xml"/><Relationship Id="rId136" Type="http://schemas.openxmlformats.org/officeDocument/2006/relationships/printerSettings" Target="printerSettings/printerSettings1.bin"/><Relationship Id="rId137" Type="http://schemas.openxmlformats.org/officeDocument/2006/relationships/presProps" Target="presProps.xml"/><Relationship Id="rId138" Type="http://schemas.openxmlformats.org/officeDocument/2006/relationships/viewProps" Target="viewProps.xml"/><Relationship Id="rId13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110" Type="http://schemas.openxmlformats.org/officeDocument/2006/relationships/slide" Target="slides/slide109.xml"/><Relationship Id="rId111" Type="http://schemas.openxmlformats.org/officeDocument/2006/relationships/slide" Target="slides/slide110.xml"/><Relationship Id="rId112" Type="http://schemas.openxmlformats.org/officeDocument/2006/relationships/slide" Target="slides/slide111.xml"/><Relationship Id="rId113" Type="http://schemas.openxmlformats.org/officeDocument/2006/relationships/slide" Target="slides/slide112.xml"/><Relationship Id="rId114" Type="http://schemas.openxmlformats.org/officeDocument/2006/relationships/slide" Target="slides/slide113.xml"/><Relationship Id="rId115" Type="http://schemas.openxmlformats.org/officeDocument/2006/relationships/slide" Target="slides/slide114.xml"/><Relationship Id="rId116" Type="http://schemas.openxmlformats.org/officeDocument/2006/relationships/slide" Target="slides/slide115.xml"/><Relationship Id="rId117" Type="http://schemas.openxmlformats.org/officeDocument/2006/relationships/slide" Target="slides/slide116.xml"/><Relationship Id="rId118" Type="http://schemas.openxmlformats.org/officeDocument/2006/relationships/slide" Target="slides/slide117.xml"/><Relationship Id="rId119" Type="http://schemas.openxmlformats.org/officeDocument/2006/relationships/slide" Target="slides/slide1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Relationship Id="rId14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pict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7.pict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B78D35-62B9-CA4A-A9AF-D4C21B94154F}" type="datetimeFigureOut">
              <a:rPr lang="en-US" smtClean="0"/>
              <a:pPr/>
              <a:t>1/29/19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AC8977-7E51-564F-AAEA-2A0827D955F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/>
            </a:lvl1pPr>
          </a:lstStyle>
          <a:p>
            <a:fld id="{10FE6D2B-902B-4D01-A612-5EAA9E5CB31A}" type="datetimeFigureOut">
              <a:rPr lang="en-US" smtClean="0"/>
              <a:pPr/>
              <a:t>1/29/19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5" rIns="91431" bIns="4571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31" tIns="45715" rIns="91431" bIns="45715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4"/>
            <a:ext cx="2971800" cy="458787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4"/>
            <a:ext cx="2971800" cy="458787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>
              <a:defRPr sz="1200"/>
            </a:lvl1pPr>
          </a:lstStyle>
          <a:p>
            <a:fld id="{9B7CE96B-130B-4AF7-B6CD-A0373A1BDD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46045921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3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5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7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8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9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2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4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5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9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0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1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2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2012 article about the details of proposals</a:t>
            </a:r>
            <a:r>
              <a:rPr lang="en-US" baseline="0" dirty="0" smtClean="0"/>
              <a:t> out west</a:t>
            </a:r>
          </a:p>
          <a:p>
            <a:r>
              <a:rPr lang="en-US" baseline="0" dirty="0" smtClean="0"/>
              <a:t>Also in materials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8546DD-6882-7D41-A830-053C9110247E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Towns know </a:t>
            </a:r>
          </a:p>
          <a:p>
            <a:r>
              <a:rPr lang="en-US" dirty="0" smtClean="0"/>
              <a:t> to slap on a percentage tax.  That doesn’t require setting up a weight station</a:t>
            </a:r>
            <a:r>
              <a:rPr lang="en-US" baseline="0" dirty="0" smtClean="0"/>
              <a:t> or a chemistry lab.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8546DD-6882-7D41-A830-053C9110247E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Towns know </a:t>
            </a:r>
          </a:p>
          <a:p>
            <a:r>
              <a:rPr lang="en-US" dirty="0" smtClean="0"/>
              <a:t> to slap on a percentage tax.  That doesn’t require setting up a weight station</a:t>
            </a:r>
            <a:r>
              <a:rPr lang="en-US" baseline="0" dirty="0" smtClean="0"/>
              <a:t> or a chemistry lab.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8546DD-6882-7D41-A830-053C9110247E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MAYBE this is a win-win.</a:t>
            </a:r>
            <a:endParaRPr lang="en-US" dirty="0" smtClean="0"/>
          </a:p>
          <a:p>
            <a:r>
              <a:rPr lang="en-US" dirty="0" smtClean="0"/>
              <a:t>If demand is</a:t>
            </a:r>
            <a:r>
              <a:rPr lang="en-US" baseline="0" dirty="0" smtClean="0"/>
              <a:t> inelastic, if the user doesn’t care how much it costs, we get revenue.</a:t>
            </a:r>
          </a:p>
          <a:p>
            <a:r>
              <a:rPr lang="en-US" baseline="0" dirty="0" smtClean="0"/>
              <a:t>With elastic demand, the user consumes less, and folks who hate marijuana use get their wish.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8546DD-6882-7D41-A830-053C9110247E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Rabbi</a:t>
            </a:r>
          </a:p>
          <a:p>
            <a:r>
              <a:rPr lang="en-US" dirty="0" smtClean="0"/>
              <a:t>John </a:t>
            </a:r>
            <a:r>
              <a:rPr lang="en-US" dirty="0" err="1" smtClean="0"/>
              <a:t>Prine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1E277B-C78B-AB47-9EB8-ED6B69F6EB46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Any consumption</a:t>
            </a:r>
            <a:r>
              <a:rPr lang="en-US" baseline="0" dirty="0" smtClean="0"/>
              <a:t> tax imposes the same dollar burden on the poor and on the rich, but it hurts the poor and doesn’t bother the rich.</a:t>
            </a:r>
          </a:p>
          <a:p>
            <a:r>
              <a:rPr lang="en-US" baseline="0" dirty="0" smtClean="0"/>
              <a:t>Another association of bad fortune with the bald man. Harmless, and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8546DD-6882-7D41-A830-053C9110247E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know liquor</a:t>
            </a:r>
            <a:r>
              <a:rPr lang="en-US" baseline="0" dirty="0" smtClean="0"/>
              <a:t> monopoly in North Carolina.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8546DD-6882-7D41-A830-053C9110247E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know liquor</a:t>
            </a:r>
            <a:r>
              <a:rPr lang="en-US" baseline="0" dirty="0" smtClean="0"/>
              <a:t> monopoly in North Carolina.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8546DD-6882-7D41-A830-053C9110247E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know liquor</a:t>
            </a:r>
            <a:r>
              <a:rPr lang="en-US" baseline="0" dirty="0" smtClean="0"/>
              <a:t> monopoly in North Carolina.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8546DD-6882-7D41-A830-053C9110247E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</a:t>
            </a:r>
            <a:r>
              <a:rPr lang="en-US" baseline="0" dirty="0" smtClean="0"/>
              <a:t> will gleefully stipulate that for some people marijuana is medicine.  I’ve heard and read too many stories of miraculous cures and healing.  God bless the patients.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8546DD-6882-7D41-A830-053C9110247E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But if</a:t>
            </a:r>
            <a:r>
              <a:rPr lang="en-US" baseline="0" dirty="0" smtClean="0"/>
              <a:t> marijuana is legal for everyone, </a:t>
            </a:r>
            <a:r>
              <a:rPr lang="en-US" dirty="0" smtClean="0"/>
              <a:t>there are arguments</a:t>
            </a:r>
            <a:r>
              <a:rPr lang="en-US" baseline="0" dirty="0" smtClean="0"/>
              <a:t> to treat the patients like everyone else.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8546DD-6882-7D41-A830-053C9110247E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Revenue is not enough of a reason</a:t>
            </a:r>
            <a:r>
              <a:rPr lang="en-US" baseline="0" dirty="0" smtClean="0"/>
              <a:t> to tax patients.  We don’t tax penicillin.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8546DD-6882-7D41-A830-053C9110247E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If folks get a tax break for lying,</a:t>
            </a:r>
            <a:r>
              <a:rPr lang="en-US" baseline="0" dirty="0" smtClean="0"/>
              <a:t> they may lie.  When the 1040 tax return form started requiring children’s </a:t>
            </a:r>
            <a:r>
              <a:rPr lang="en-US" baseline="0" dirty="0" err="1" smtClean="0"/>
              <a:t>SSNs</a:t>
            </a:r>
            <a:r>
              <a:rPr lang="en-US" baseline="0" dirty="0" smtClean="0"/>
              <a:t> to be claimed as dependents, millions of dependents disappeared from the tax rolls.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8546DD-6882-7D41-A830-053C9110247E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Who can say whether</a:t>
            </a:r>
            <a:r>
              <a:rPr lang="en-US" baseline="0" dirty="0" smtClean="0"/>
              <a:t> someone’s pain rises to these statutory thresholds?  The pain question is harder than qualification for SS disability, which requires huge numbers of lawyers.  At least the stakes aren’t as high for a tax break.  But maybe states will do like CA and give up.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8546DD-6882-7D41-A830-053C9110247E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Patients</a:t>
            </a:r>
            <a:r>
              <a:rPr lang="en-US" baseline="0" dirty="0" smtClean="0"/>
              <a:t> will pay less with full legalization – doctors’ fees and license fees will disappear.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8546DD-6882-7D41-A830-053C9110247E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Economies of scale should bring prices down.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8546DD-6882-7D41-A830-053C9110247E}" type="slidenum">
              <a:rPr lang="en-US" smtClean="0"/>
              <a:pPr/>
              <a:t>46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If we give you a benefit if</a:t>
            </a:r>
            <a:r>
              <a:rPr lang="en-US" baseline="0" dirty="0" smtClean="0"/>
              <a:t> you say you’re sick, you might not only SAY you’re sick, you might come to believe you’re sick.  Having people feel bad about themselves is not good public policy.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8546DD-6882-7D41-A830-053C9110247E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tiny tax at</a:t>
            </a:r>
            <a:r>
              <a:rPr lang="en-US" baseline="0" dirty="0" smtClean="0"/>
              <a:t> retail – enacted in referendum with 80 percent of voters saying yes.  Oakland has its fiscal troubles, and the marijuana community stepped up in a small way.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8546DD-6882-7D41-A830-053C9110247E}" type="slidenum">
              <a:rPr lang="en-US" smtClean="0"/>
              <a:pPr/>
              <a:t>52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Generally defined as quantity of THC, the primary </a:t>
            </a:r>
            <a:r>
              <a:rPr lang="en-US" dirty="0" err="1" smtClean="0"/>
              <a:t>pscychoactive</a:t>
            </a:r>
            <a:r>
              <a:rPr lang="en-US" baseline="0" dirty="0" smtClean="0"/>
              <a:t> ingredient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8546DD-6882-7D41-A830-053C9110247E}" type="slidenum">
              <a:rPr lang="en-US" smtClean="0"/>
              <a:pPr/>
              <a:t>64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Federal alcohol tax has not kept up with inflation.</a:t>
            </a:r>
            <a:r>
              <a:rPr lang="en-US" baseline="0" dirty="0" smtClean="0"/>
              <a:t>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8546DD-6882-7D41-A830-053C9110247E}" type="slidenum">
              <a:rPr lang="en-US" smtClean="0"/>
              <a:pPr/>
              <a:t>65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</a:t>
            </a:r>
            <a:r>
              <a:rPr lang="en-US" baseline="0" dirty="0" smtClean="0"/>
              <a:t> liquor, we tax only alcohol.  80 proof liquor has 80 % of the alcohol of 100 proof liquor, so it bears 80 percent of the tax.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8546DD-6882-7D41-A830-053C9110247E}" type="slidenum">
              <a:rPr lang="en-US" smtClean="0"/>
              <a:pPr/>
              <a:t>66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answer is that</a:t>
            </a:r>
            <a:r>
              <a:rPr lang="en-US" baseline="0" dirty="0" smtClean="0"/>
              <a:t> this vegetable matter is not fungible.  The </a:t>
            </a:r>
            <a:r>
              <a:rPr lang="en-US" baseline="0" dirty="0" err="1" smtClean="0"/>
              <a:t>trichomes</a:t>
            </a:r>
            <a:r>
              <a:rPr lang="en-US" baseline="0" dirty="0" smtClean="0"/>
              <a:t> have more THC than other parts of the plant, so two people picking out samples to put in the machine may pick samples with widely different amounts of THC.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8546DD-6882-7D41-A830-053C9110247E}" type="slidenum">
              <a:rPr lang="en-US" smtClean="0"/>
              <a:pPr/>
              <a:t>67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</a:t>
            </a:r>
            <a:r>
              <a:rPr lang="en-US" dirty="0" err="1" smtClean="0"/>
              <a:t>y</a:t>
            </a:r>
            <a:r>
              <a:rPr lang="en-US" baseline="0" dirty="0" smtClean="0"/>
              <a:t> axis shows TCH by weight.  Samples from the same plant sent to different labs show results from around 11 to 7 percent.  That’s not close enough for government work.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8546DD-6882-7D41-A830-053C9110247E}" type="slidenum">
              <a:rPr lang="en-US" smtClean="0"/>
              <a:pPr/>
              <a:t>68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But chemical processes can produce highly</a:t>
            </a:r>
            <a:r>
              <a:rPr lang="en-US" baseline="0" dirty="0" smtClean="0"/>
              <a:t> concentrated material that is fungible.  Its THC content can be measured reliably.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8546DD-6882-7D41-A830-053C9110247E}" type="slidenum">
              <a:rPr lang="en-US" smtClean="0"/>
              <a:pPr/>
              <a:t>69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Some highlights:  Grow lights;  Dehumidification</a:t>
            </a:r>
          </a:p>
          <a:p>
            <a:r>
              <a:rPr lang="en-US" dirty="0" smtClean="0"/>
              <a:t>Ventilation</a:t>
            </a:r>
          </a:p>
          <a:p>
            <a:r>
              <a:rPr lang="en-US" dirty="0" smtClean="0"/>
              <a:t>Last</a:t>
            </a:r>
            <a:r>
              <a:rPr lang="en-US" baseline="0" dirty="0" smtClean="0"/>
              <a:t> line:  data center like Google has in Lenoir: notoriously energy intensive.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8546DD-6882-7D41-A830-053C9110247E}" type="slidenum">
              <a:rPr lang="en-US" smtClean="0"/>
              <a:pPr/>
              <a:t>74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Put a  RFID</a:t>
            </a:r>
            <a:r>
              <a:rPr lang="en-US" baseline="0" dirty="0" smtClean="0"/>
              <a:t> zip-tie tag on each plant, and charge for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8546DD-6882-7D41-A830-053C9110247E}" type="slidenum">
              <a:rPr lang="en-US" smtClean="0"/>
              <a:pPr/>
              <a:t>83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Taxes on grow areas.  They</a:t>
            </a:r>
            <a:r>
              <a:rPr lang="en-US" baseline="0" dirty="0" smtClean="0"/>
              <a:t> can grow a lot of profitable product in a tiny area.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8546DD-6882-7D41-A830-053C9110247E}" type="slidenum">
              <a:rPr lang="en-US" smtClean="0"/>
              <a:pPr/>
              <a:t>85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Indoor</a:t>
            </a:r>
            <a:r>
              <a:rPr lang="en-US" baseline="0" dirty="0" smtClean="0"/>
              <a:t> growing – the industry standard – takes a lot of power.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8546DD-6882-7D41-A830-053C9110247E}" type="slidenum">
              <a:rPr lang="en-US" smtClean="0"/>
              <a:pPr/>
              <a:t>87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Some highlights:  Grow lights;  Dehumidification</a:t>
            </a:r>
          </a:p>
          <a:p>
            <a:r>
              <a:rPr lang="en-US" dirty="0" smtClean="0"/>
              <a:t>Ventilation</a:t>
            </a:r>
          </a:p>
          <a:p>
            <a:r>
              <a:rPr lang="en-US" dirty="0" smtClean="0"/>
              <a:t>Last</a:t>
            </a:r>
            <a:r>
              <a:rPr lang="en-US" baseline="0" dirty="0" smtClean="0"/>
              <a:t> line:  data center like Google has in Lenoir: notoriously energy intensive.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8546DD-6882-7D41-A830-053C9110247E}" type="slidenum">
              <a:rPr lang="en-US" smtClean="0"/>
              <a:pPr/>
              <a:t>88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Another way of taxing marijuana</a:t>
            </a:r>
            <a:r>
              <a:rPr lang="en-US" baseline="0" dirty="0" smtClean="0"/>
              <a:t> without using the word marijuana is to tax indoor grow operations that use a lot of electricity – In the case of Arcata, more than 6 times the average for that size building.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8546DD-6882-7D41-A830-053C9110247E}" type="slidenum">
              <a:rPr lang="en-US" smtClean="0"/>
              <a:pPr/>
              <a:t>89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I’ll let you read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8546DD-6882-7D41-A830-053C9110247E}" type="slidenum">
              <a:rPr lang="en-US" smtClean="0"/>
              <a:pPr/>
              <a:t>92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first license fee I can find was</a:t>
            </a:r>
            <a:r>
              <a:rPr lang="en-US" baseline="0" dirty="0" smtClean="0"/>
              <a:t> 5000 dollars to set up a retail store in Oakland.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8546DD-6882-7D41-A830-053C9110247E}" type="slidenum">
              <a:rPr lang="en-US" smtClean="0"/>
              <a:pPr/>
              <a:t>104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Licenses</a:t>
            </a:r>
            <a:r>
              <a:rPr lang="en-US" baseline="0" dirty="0" smtClean="0"/>
              <a:t> that patients have to pay for</a:t>
            </a:r>
          </a:p>
          <a:p>
            <a:r>
              <a:rPr lang="en-US" baseline="0" dirty="0" smtClean="0"/>
              <a:t>If time color of eyes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8546DD-6882-7D41-A830-053C9110247E}" type="slidenum">
              <a:rPr lang="en-US" smtClean="0"/>
              <a:pPr/>
              <a:t>105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You can brew 100 gallons</a:t>
            </a:r>
            <a:r>
              <a:rPr lang="en-US" baseline="0" dirty="0" smtClean="0"/>
              <a:t> tax free</a:t>
            </a:r>
          </a:p>
          <a:p>
            <a:r>
              <a:rPr lang="en-US" baseline="0" dirty="0" smtClean="0"/>
              <a:t>CO 6 plants;  WA zero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8546DD-6882-7D41-A830-053C9110247E}" type="slidenum">
              <a:rPr lang="en-US" smtClean="0"/>
              <a:pPr/>
              <a:t>109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John</a:t>
            </a:r>
            <a:r>
              <a:rPr lang="en-US" baseline="0" dirty="0" smtClean="0"/>
              <a:t> Kerrey wants to help small brewers.  Lots of folks in the marijuana community don’t want Philip Morris to dominate the industry.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8546DD-6882-7D41-A830-053C9110247E}" type="slidenum">
              <a:rPr lang="en-US" smtClean="0"/>
              <a:pPr/>
              <a:t>110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Berkeley, though, favors bigger operators</a:t>
            </a:r>
            <a:r>
              <a:rPr lang="en-US" baseline="0" dirty="0" smtClean="0"/>
              <a:t> – ones it can get its arms around to regulate and tax.  Collecting tax from a handful of businesses easier than collecting from hundreds.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8546DD-6882-7D41-A830-053C9110247E}" type="slidenum">
              <a:rPr lang="en-US" smtClean="0"/>
              <a:pPr/>
              <a:t>111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Almost-President</a:t>
            </a:r>
            <a:r>
              <a:rPr lang="en-US" baseline="0" dirty="0" smtClean="0"/>
              <a:t> John Kerry is looking out for his microbrewers by proposing a liberalization of the current tax break for small brewers.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8546DD-6882-7D41-A830-053C9110247E}" type="slidenum">
              <a:rPr lang="en-US" smtClean="0"/>
              <a:pPr/>
              <a:t>112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FFA2027F-949B-42CA-9655-B88C6F417A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5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C352A0F9-2D12-4ECD-9EF8-CEBFAFE3BC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6628E083-C9FD-47CC-8385-20DE33DAB8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14718"/>
            <a:ext cx="6943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1600" b="1" i="0" u="none" strike="noStrike" baseline="30000" smtClean="0"/>
            </a:lvl1pPr>
          </a:lstStyle>
          <a:p>
            <a:r>
              <a:rPr lang="en-US" smtClean="0"/>
              <a:t>Pat Oglesby New Revenue</a:t>
            </a:r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FEA5397D-78BE-495F-908E-B572EFB4E6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10430" y="6356350"/>
            <a:ext cx="54337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9D1059-A364-4E13-9FAA-B49F32BBDC9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92965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screenshot of a cell phone&#10;&#10;Description automatically generated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40308721-3689-4788-A2A3-C080835B58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-1" y="0"/>
            <a:ext cx="12188389" cy="685800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F0A0E33B-69E1-49EE-A1F2-2B1D3A74EB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8157" y="2689305"/>
            <a:ext cx="7623462" cy="1147756"/>
          </a:xfrm>
        </p:spPr>
        <p:txBody>
          <a:bodyPr anchor="t">
            <a:noAutofit/>
          </a:bodyPr>
          <a:lstStyle>
            <a:lvl1pPr algn="r">
              <a:lnSpc>
                <a:spcPct val="110000"/>
              </a:lnSpc>
              <a:defRPr sz="36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0B882113-EA18-4671-8942-7F3CC6D86A3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948156" y="4477551"/>
            <a:ext cx="7623462" cy="1144587"/>
          </a:xfrm>
        </p:spPr>
        <p:txBody>
          <a:bodyPr>
            <a:normAutofit/>
          </a:bodyPr>
          <a:lstStyle>
            <a:lvl1pPr marL="0" indent="0" algn="r">
              <a:spcBef>
                <a:spcPts val="600"/>
              </a:spcBef>
              <a:buNone/>
              <a:defRPr sz="1200" b="0">
                <a:solidFill>
                  <a:schemeClr val="bg1"/>
                </a:solidFill>
              </a:defRPr>
            </a:lvl1pPr>
            <a:lvl2pPr marL="457200" indent="0" algn="r">
              <a:buNone/>
              <a:defRPr/>
            </a:lvl2pPr>
            <a:lvl3pPr marL="914400" indent="0" algn="r">
              <a:buNone/>
              <a:defRPr/>
            </a:lvl3pPr>
            <a:lvl4pPr marL="1371600" indent="0" algn="r">
              <a:buNone/>
              <a:defRPr/>
            </a:lvl4pPr>
            <a:lvl5pPr marL="1828800" indent="0" algn="r"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810388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69822F46-7B55-4713-8D3F-31A0C82861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68350"/>
            <a:ext cx="9713169" cy="1209740"/>
          </a:xfrm>
          <a:solidFill>
            <a:schemeClr val="accent2"/>
          </a:solidFill>
          <a:ln w="57150">
            <a:noFill/>
          </a:ln>
        </p:spPr>
        <p:txBody>
          <a:bodyPr anchor="ctr">
            <a:normAutofit/>
          </a:bodyPr>
          <a:lstStyle>
            <a:lvl1pPr marL="548640"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5EC423FD-9D19-4410-AEBE-368B8A9F2E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5398851"/>
            <a:ext cx="10515600" cy="690799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DB8AB7FC-AC4A-4CBB-A859-F6DBC41EE9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14718"/>
            <a:ext cx="6943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1600" b="1" i="0" u="none" strike="noStrike" baseline="30000" smtClean="0"/>
            </a:lvl1pPr>
          </a:lstStyle>
          <a:p>
            <a:r>
              <a:rPr lang="en-US" smtClean="0"/>
              <a:t>Pat Oglesby New Revenue</a:t>
            </a:r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8B3302FC-18BE-4713-BDAD-B4EDDBB42C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10430" y="6356350"/>
            <a:ext cx="54337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9D1059-A364-4E13-9FAA-B49F32BBDC9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866627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C6C98775-9635-41D9-AEAD-3B9053D0D5C1}"/>
              </a:ext>
            </a:extLst>
          </p:cNvPr>
          <p:cNvSpPr/>
          <p:nvPr userDrawn="1"/>
        </p:nvSpPr>
        <p:spPr>
          <a:xfrm>
            <a:off x="838200" y="365125"/>
            <a:ext cx="10536866" cy="13255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A5D4B013-51B0-401B-9AAD-A48A69472880}"/>
              </a:ext>
            </a:extLst>
          </p:cNvPr>
          <p:cNvSpPr/>
          <p:nvPr userDrawn="1"/>
        </p:nvSpPr>
        <p:spPr>
          <a:xfrm>
            <a:off x="0" y="365125"/>
            <a:ext cx="838200" cy="13255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9E455469-23EF-4051-B7E7-6A9017EC65E1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1324772" y="365125"/>
            <a:ext cx="10050294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8B3D04B2-0E57-454C-92FF-F541D41CA25E}"/>
              </a:ext>
            </a:extLst>
          </p:cNvPr>
          <p:cNvSpPr>
            <a:spLocks noGrp="1"/>
          </p:cNvSpPr>
          <p:nvPr userDrawn="1">
            <p:ph idx="1"/>
          </p:nvPr>
        </p:nvSpPr>
        <p:spPr>
          <a:xfrm>
            <a:off x="1324772" y="1967077"/>
            <a:ext cx="10050294" cy="4245716"/>
          </a:xfrm>
        </p:spPr>
        <p:txBody>
          <a:bodyPr/>
          <a:lstStyle>
            <a:lvl1pPr>
              <a:spcBef>
                <a:spcPts val="1800"/>
              </a:spcBef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CB173434-D9AE-4890-BC83-85FE711B8A0E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4038600" y="6414718"/>
            <a:ext cx="6943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1600" b="1" i="0" u="none" strike="noStrike" baseline="30000" smtClean="0"/>
            </a:lvl1pPr>
          </a:lstStyle>
          <a:p>
            <a:r>
              <a:rPr lang="en-US" smtClean="0"/>
              <a:t>Pat Oglesby New Revenue</a:t>
            </a:r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D5ED9072-993D-4C6A-9451-D280F49332EA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0810430" y="6356350"/>
            <a:ext cx="54337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9D1059-A364-4E13-9FAA-B49F32BBDC9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00451831"/>
      </p:ext>
    </p:extLst>
  </p:cSld>
  <p:clrMapOvr>
    <a:masterClrMapping/>
  </p:clrMapOvr>
  <p:extLst mod="1">
    <p:ext uri="{DCECCB84-F9BA-43D5-87BE-67443E8EF086}">
      <p15:sldGuideLst xmlns:mc="http://schemas.openxmlformats.org/markup-compatibility/2006" xmlns:mv="urn:schemas-microsoft-com:mac:vml"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>
        <p15:guide id="1" orient="horz" pos="2160" userDrawn="1">
          <p15:clr>
            <a:srgbClr val="FBAE40"/>
          </p15:clr>
        </p15:guide>
        <p15:guide id="2" pos="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FD63ABB5-1F04-4DB7-81D8-2785A9C863E1}"/>
              </a:ext>
            </a:extLst>
          </p:cNvPr>
          <p:cNvSpPr/>
          <p:nvPr userDrawn="1"/>
        </p:nvSpPr>
        <p:spPr>
          <a:xfrm>
            <a:off x="838200" y="365125"/>
            <a:ext cx="10536866" cy="13255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8BEB4A6D-B719-4C40-9C28-0206F8D714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4475" y="365125"/>
            <a:ext cx="10099325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F172A799-CB5E-49FD-BC6E-4F644F0790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4475" y="1965960"/>
            <a:ext cx="10099325" cy="567108"/>
          </a:xfrm>
        </p:spPr>
        <p:txBody>
          <a:bodyPr anchor="t">
            <a:normAutofit/>
          </a:bodyPr>
          <a:lstStyle>
            <a:lvl1pPr marL="0" indent="0">
              <a:buNone/>
              <a:defRPr sz="28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006562D8-9EAA-4703-8E23-91E6B3A159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4475" y="2573231"/>
            <a:ext cx="10099325" cy="3684588"/>
          </a:xfrm>
        </p:spPr>
        <p:txBody>
          <a:bodyPr>
            <a:normAutofit/>
          </a:bodyPr>
          <a:lstStyle>
            <a:lvl1pPr>
              <a:spcBef>
                <a:spcPts val="1800"/>
              </a:spcBef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AF996C52-6F84-414D-8A02-1655245FEC9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038600" y="6414718"/>
            <a:ext cx="6943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1600" b="1" i="0" u="none" strike="noStrike" baseline="30000" smtClean="0"/>
            </a:lvl1pPr>
          </a:lstStyle>
          <a:p>
            <a:r>
              <a:rPr lang="en-US" smtClean="0"/>
              <a:t>Pat Oglesby New Revenue</a:t>
            </a:r>
            <a:endParaRPr lang="en-US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C86DEBE7-B262-49A5-B4E3-BFC44CF193E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810430" y="6356350"/>
            <a:ext cx="54337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9D1059-A364-4E13-9FAA-B49F32BBDC9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C8374D6E-24D0-464D-BF46-BF9577F4C0EC}"/>
              </a:ext>
            </a:extLst>
          </p:cNvPr>
          <p:cNvSpPr/>
          <p:nvPr userDrawn="1"/>
        </p:nvSpPr>
        <p:spPr>
          <a:xfrm>
            <a:off x="0" y="365125"/>
            <a:ext cx="838200" cy="13255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3144271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FD63ABB5-1F04-4DB7-81D8-2785A9C863E1}"/>
              </a:ext>
            </a:extLst>
          </p:cNvPr>
          <p:cNvSpPr/>
          <p:nvPr userDrawn="1"/>
        </p:nvSpPr>
        <p:spPr>
          <a:xfrm>
            <a:off x="838200" y="365125"/>
            <a:ext cx="10536866" cy="13255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8BEB4A6D-B719-4C40-9C28-0206F8D714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4475" y="365125"/>
            <a:ext cx="10099325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F172A799-CB5E-49FD-BC6E-4F644F0790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4475" y="1965960"/>
            <a:ext cx="10099325" cy="952338"/>
          </a:xfrm>
        </p:spPr>
        <p:txBody>
          <a:bodyPr anchor="t">
            <a:normAutofit/>
          </a:bodyPr>
          <a:lstStyle>
            <a:lvl1pPr marL="0" indent="0">
              <a:buNone/>
              <a:defRPr sz="28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006562D8-9EAA-4703-8E23-91E6B3A159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4475" y="2942886"/>
            <a:ext cx="10099325" cy="3413464"/>
          </a:xfrm>
        </p:spPr>
        <p:txBody>
          <a:bodyPr>
            <a:normAutofit/>
          </a:bodyPr>
          <a:lstStyle>
            <a:lvl1pPr>
              <a:spcBef>
                <a:spcPts val="1800"/>
              </a:spcBef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AF996C52-6F84-414D-8A02-1655245FEC9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038600" y="6414718"/>
            <a:ext cx="6943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1600" b="1" i="0" u="none" strike="noStrike" baseline="30000" smtClean="0"/>
            </a:lvl1pPr>
          </a:lstStyle>
          <a:p>
            <a:r>
              <a:rPr lang="en-US" smtClean="0"/>
              <a:t>Pat Oglesby New Revenue</a:t>
            </a:r>
            <a:endParaRPr lang="en-US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C86DEBE7-B262-49A5-B4E3-BFC44CF193E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810430" y="6356350"/>
            <a:ext cx="54337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9D1059-A364-4E13-9FAA-B49F32BBDC9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C8374D6E-24D0-464D-BF46-BF9577F4C0EC}"/>
              </a:ext>
            </a:extLst>
          </p:cNvPr>
          <p:cNvSpPr/>
          <p:nvPr userDrawn="1"/>
        </p:nvSpPr>
        <p:spPr>
          <a:xfrm>
            <a:off x="0" y="365125"/>
            <a:ext cx="838200" cy="13255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695190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FD63ABB5-1F04-4DB7-81D8-2785A9C863E1}"/>
              </a:ext>
            </a:extLst>
          </p:cNvPr>
          <p:cNvSpPr/>
          <p:nvPr userDrawn="1"/>
        </p:nvSpPr>
        <p:spPr>
          <a:xfrm>
            <a:off x="838200" y="365125"/>
            <a:ext cx="10536866" cy="13255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8BEB4A6D-B719-4C40-9C28-0206F8D714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4475" y="365125"/>
            <a:ext cx="10099325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F172A799-CB5E-49FD-BC6E-4F644F0790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4475" y="1965960"/>
            <a:ext cx="10099325" cy="558361"/>
          </a:xfrm>
        </p:spPr>
        <p:txBody>
          <a:bodyPr anchor="t">
            <a:normAutofit/>
          </a:bodyPr>
          <a:lstStyle>
            <a:lvl1pPr marL="0" indent="0">
              <a:buNone/>
              <a:defRPr sz="28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006562D8-9EAA-4703-8E23-91E6B3A159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4475" y="2607627"/>
            <a:ext cx="3300433" cy="3684588"/>
          </a:xfr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>
            <a:lvl1pPr>
              <a:spcBef>
                <a:spcPts val="1800"/>
              </a:spcBef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AF996C52-6F84-414D-8A02-1655245FEC9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038600" y="6414718"/>
            <a:ext cx="6943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1600" b="1" i="0" u="none" strike="noStrike" baseline="30000" smtClean="0"/>
            </a:lvl1pPr>
          </a:lstStyle>
          <a:p>
            <a:r>
              <a:rPr lang="en-US" smtClean="0"/>
              <a:t>Pat Oglesby New Revenue</a:t>
            </a:r>
            <a:endParaRPr lang="en-US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C86DEBE7-B262-49A5-B4E3-BFC44CF193E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810430" y="6356350"/>
            <a:ext cx="54337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9D1059-A364-4E13-9FAA-B49F32BBDC9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C8374D6E-24D0-464D-BF46-BF9577F4C0EC}"/>
              </a:ext>
            </a:extLst>
          </p:cNvPr>
          <p:cNvSpPr/>
          <p:nvPr userDrawn="1"/>
        </p:nvSpPr>
        <p:spPr>
          <a:xfrm>
            <a:off x="0" y="365125"/>
            <a:ext cx="838200" cy="13255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ontent Placeholder 3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95E38939-37C5-4338-83C1-0F35B75B71E1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8074019" y="2607627"/>
            <a:ext cx="3300433" cy="3684588"/>
          </a:xfrm>
          <a:solidFill>
            <a:schemeClr val="accent2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>
            <a:lvl1pPr>
              <a:spcBef>
                <a:spcPts val="1800"/>
              </a:spcBef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B84BC03B-B95C-4155-BD4A-309B3575D9DB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664247" y="2607627"/>
            <a:ext cx="3300433" cy="3684588"/>
          </a:xfrm>
          <a:solidFill>
            <a:schemeClr val="accent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>
            <a:lvl1pPr>
              <a:spcBef>
                <a:spcPts val="1800"/>
              </a:spcBef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581115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0525610F-4A69-49CF-8C2B-9EE6B681EE58}"/>
              </a:ext>
            </a:extLst>
          </p:cNvPr>
          <p:cNvSpPr/>
          <p:nvPr userDrawn="1"/>
        </p:nvSpPr>
        <p:spPr>
          <a:xfrm>
            <a:off x="838200" y="365124"/>
            <a:ext cx="10536866" cy="13255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5719E471-EE88-496C-9B80-BA82D957C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6701" y="365125"/>
            <a:ext cx="10100913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571E0E60-28F7-4BB5-9C91-DE6EC914C2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16701" y="1965960"/>
            <a:ext cx="4846320" cy="4351338"/>
          </a:xfrm>
        </p:spPr>
        <p:txBody>
          <a:bodyPr/>
          <a:lstStyle>
            <a:lvl1pPr>
              <a:spcBef>
                <a:spcPts val="1800"/>
              </a:spcBef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0A829C13-3B17-44D1-BC67-DAC8BA7A30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43684" y="1965960"/>
            <a:ext cx="4846320" cy="4351338"/>
          </a:xfrm>
        </p:spPr>
        <p:txBody>
          <a:bodyPr>
            <a:normAutofit/>
          </a:bodyPr>
          <a:lstStyle>
            <a:lvl1pPr>
              <a:spcBef>
                <a:spcPts val="1800"/>
              </a:spcBef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3EB46EA8-EAD4-4D4F-B8C8-5431930A33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14718"/>
            <a:ext cx="6943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1600" b="1" i="0" u="none" strike="noStrike" baseline="30000" smtClean="0"/>
            </a:lvl1pPr>
          </a:lstStyle>
          <a:p>
            <a:r>
              <a:rPr lang="en-US" smtClean="0"/>
              <a:t>Pat Oglesby New Revenue</a:t>
            </a:r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6B390A52-754D-4403-9439-F824577DAA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10430" y="6356350"/>
            <a:ext cx="54337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9D1059-A364-4E13-9FAA-B49F32BBDC9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31628EE4-C531-40E5-93A7-EE34C071C8B0}"/>
              </a:ext>
            </a:extLst>
          </p:cNvPr>
          <p:cNvSpPr/>
          <p:nvPr userDrawn="1"/>
        </p:nvSpPr>
        <p:spPr>
          <a:xfrm>
            <a:off x="0" y="365125"/>
            <a:ext cx="838200" cy="13255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578181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71AE4552-8E02-40B5-A1DA-2390560AD2B3}"/>
              </a:ext>
            </a:extLst>
          </p:cNvPr>
          <p:cNvSpPr/>
          <p:nvPr userDrawn="1"/>
        </p:nvSpPr>
        <p:spPr>
          <a:xfrm>
            <a:off x="838200" y="365125"/>
            <a:ext cx="10536866" cy="13255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8BEB4A6D-B719-4C40-9C28-0206F8D714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4475" y="365125"/>
            <a:ext cx="10099325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F172A799-CB5E-49FD-BC6E-4F644F0790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4475" y="1965960"/>
            <a:ext cx="4923041" cy="624575"/>
          </a:xfrm>
        </p:spPr>
        <p:txBody>
          <a:bodyPr anchor="t">
            <a:normAutofit/>
          </a:bodyPr>
          <a:lstStyle>
            <a:lvl1pPr marL="0" indent="0">
              <a:buNone/>
              <a:defRPr sz="28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006562D8-9EAA-4703-8E23-91E6B3A159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4475" y="2590535"/>
            <a:ext cx="4923041" cy="3684588"/>
          </a:xfrm>
        </p:spPr>
        <p:txBody>
          <a:bodyPr>
            <a:normAutofit/>
          </a:bodyPr>
          <a:lstStyle>
            <a:lvl1pPr>
              <a:spcBef>
                <a:spcPts val="1800"/>
              </a:spcBef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3F603999-AAA4-437D-A85E-D54F05010D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30759" y="1965960"/>
            <a:ext cx="4923041" cy="624575"/>
          </a:xfrm>
        </p:spPr>
        <p:txBody>
          <a:bodyPr anchor="t">
            <a:normAutofit/>
          </a:bodyPr>
          <a:lstStyle>
            <a:lvl1pPr marL="0" indent="0">
              <a:buNone/>
              <a:defRPr sz="28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749E0501-45A0-4542-BA7D-77F07F0667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30759" y="2590535"/>
            <a:ext cx="4923041" cy="3684588"/>
          </a:xfrm>
        </p:spPr>
        <p:txBody>
          <a:bodyPr>
            <a:normAutofit/>
          </a:bodyPr>
          <a:lstStyle>
            <a:lvl1pPr>
              <a:spcBef>
                <a:spcPts val="1800"/>
              </a:spcBef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AF996C52-6F84-414D-8A02-1655245FEC9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038600" y="6414718"/>
            <a:ext cx="6943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1600" b="1" i="0" u="none" strike="noStrike" baseline="30000" smtClean="0"/>
            </a:lvl1pPr>
          </a:lstStyle>
          <a:p>
            <a:r>
              <a:rPr lang="en-US" smtClean="0"/>
              <a:t>Pat Oglesby New Revenue</a:t>
            </a:r>
            <a:endParaRPr lang="en-US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C86DEBE7-B262-49A5-B4E3-BFC44CF193E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810430" y="6356350"/>
            <a:ext cx="54337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9D1059-A364-4E13-9FAA-B49F32BBDC9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3FFFDAE6-8A77-4A1F-9CFE-F088E059455C}"/>
              </a:ext>
            </a:extLst>
          </p:cNvPr>
          <p:cNvSpPr/>
          <p:nvPr userDrawn="1"/>
        </p:nvSpPr>
        <p:spPr>
          <a:xfrm>
            <a:off x="0" y="365125"/>
            <a:ext cx="838200" cy="13255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902418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E32A27FA-CC8E-4A4F-9045-3974D334D6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2A1467A8-77DD-4F75-A9A3-76202FBF46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14718"/>
            <a:ext cx="6943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1600" b="1" i="0" u="none" strike="noStrike" baseline="30000" smtClean="0"/>
            </a:lvl1pPr>
          </a:lstStyle>
          <a:p>
            <a:r>
              <a:rPr lang="en-US" smtClean="0"/>
              <a:t>Pat Oglesby New Revenue</a:t>
            </a:r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DCE33F07-51FA-41EB-9332-27B56E4B33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10430" y="6356350"/>
            <a:ext cx="54337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9D1059-A364-4E13-9FAA-B49F32BBDC9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619246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BF7018CD-3812-4754-B279-1CCA0CD251DE}"/>
              </a:ext>
            </a:extLst>
          </p:cNvPr>
          <p:cNvSpPr/>
          <p:nvPr userDrawn="1"/>
        </p:nvSpPr>
        <p:spPr>
          <a:xfrm>
            <a:off x="0" y="365125"/>
            <a:ext cx="11353800" cy="132556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DC2F377D-6FCD-44E0-9389-A32C7D53507A}"/>
              </a:ext>
            </a:extLst>
          </p:cNvPr>
          <p:cNvSpPr/>
          <p:nvPr userDrawn="1"/>
        </p:nvSpPr>
        <p:spPr>
          <a:xfrm>
            <a:off x="836612" y="1825625"/>
            <a:ext cx="4086262" cy="50323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3" name="Picture Placeholder 2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A61A499D-4B33-40AA-B7E4-1C140BD31A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825625"/>
            <a:ext cx="6172200" cy="50323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11538B10-D57E-477E-BDD2-F8FA148E1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57476"/>
            <a:ext cx="10324214" cy="1140859"/>
          </a:xfrm>
        </p:spPr>
        <p:txBody>
          <a:bodyPr anchor="ctr">
            <a:normAutofit/>
          </a:bodyPr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72E31665-0AAB-47F5-B31F-439E88145A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14718"/>
            <a:ext cx="6943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1600" b="1" i="0" u="none" strike="noStrike" baseline="30000" smtClean="0"/>
            </a:lvl1pPr>
          </a:lstStyle>
          <a:p>
            <a:r>
              <a:rPr lang="en-US" smtClean="0"/>
              <a:t>Pat Oglesby New Revenue</a:t>
            </a:r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437AA752-11AA-4AD3-B857-38E55CC839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10430" y="6356350"/>
            <a:ext cx="54337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9D1059-A364-4E13-9FAA-B49F32BBDC9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C84E3DB2-C0DA-449E-8A23-6C53C741F75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14400" y="1825625"/>
            <a:ext cx="3732028" cy="4035425"/>
          </a:xfrm>
        </p:spPr>
        <p:txBody>
          <a:bodyPr anchor="ctr">
            <a:normAutofit/>
          </a:bodyPr>
          <a:lstStyle>
            <a:lvl1pPr marL="0" indent="0" algn="l">
              <a:buNone/>
              <a:defRPr sz="2800" b="1">
                <a:solidFill>
                  <a:schemeClr val="bg1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7DC401B1-E227-4BAE-9B4F-324A5E870862}"/>
              </a:ext>
            </a:extLst>
          </p:cNvPr>
          <p:cNvSpPr/>
          <p:nvPr userDrawn="1"/>
        </p:nvSpPr>
        <p:spPr>
          <a:xfrm>
            <a:off x="0" y="365125"/>
            <a:ext cx="838200" cy="13255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E936F1AC-2DBC-4601-B743-2340FEE967D9}"/>
              </a:ext>
            </a:extLst>
          </p:cNvPr>
          <p:cNvSpPr/>
          <p:nvPr userDrawn="1"/>
        </p:nvSpPr>
        <p:spPr>
          <a:xfrm>
            <a:off x="0" y="1824274"/>
            <a:ext cx="838200" cy="5032375"/>
          </a:xfrm>
          <a:prstGeom prst="rect">
            <a:avLst/>
          </a:prstGeom>
          <a:solidFill>
            <a:srgbClr val="015783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823599524"/>
      </p:ext>
    </p:extLst>
  </p:cSld>
  <p:clrMapOvr>
    <a:masterClrMapping/>
  </p:clrMapOvr>
  <p:extLst mod="1">
    <p:ext uri="{DCECCB84-F9BA-43D5-87BE-67443E8EF086}">
      <p15:sldGuideLst xmlns:mc="http://schemas.openxmlformats.org/markup-compatibility/2006" xmlns:mv="urn:schemas-microsoft-com:mac:vml"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>
        <p15:guide id="1" orient="horz" pos="2160" userDrawn="1">
          <p15:clr>
            <a:srgbClr val="FBAE40"/>
          </p15:clr>
        </p15:guide>
        <p15:guide id="2" pos="576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008EAD1E-A900-4FD5-8D4C-9498B9538132}"/>
              </a:ext>
            </a:extLst>
          </p:cNvPr>
          <p:cNvSpPr/>
          <p:nvPr userDrawn="1"/>
        </p:nvSpPr>
        <p:spPr>
          <a:xfrm>
            <a:off x="836612" y="0"/>
            <a:ext cx="11353800" cy="55633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pic>
        <p:nvPicPr>
          <p:cNvPr id="12" name="Picture 11" descr="A view of a city&#10;&#10;Description automatically generated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A1051794-24D9-41C7-B6FF-E853ED9334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35000"/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9936" t="1162" r="9946" b="1162"/>
          <a:stretch/>
        </p:blipFill>
        <p:spPr>
          <a:xfrm>
            <a:off x="0" y="0"/>
            <a:ext cx="12190412" cy="556331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E32A27FA-CC8E-4A4F-9045-3974D334D6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988967"/>
            <a:ext cx="10515600" cy="1325563"/>
          </a:xfrm>
        </p:spPr>
        <p:txBody>
          <a:bodyPr>
            <a:normAutofit/>
          </a:bodyPr>
          <a:lstStyle>
            <a:lvl1pPr algn="ctr">
              <a:defRPr sz="5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E1D91141-3219-43E7-BE79-BEFA7A09CA4E}"/>
              </a:ext>
            </a:extLst>
          </p:cNvPr>
          <p:cNvSpPr/>
          <p:nvPr userDrawn="1"/>
        </p:nvSpPr>
        <p:spPr>
          <a:xfrm>
            <a:off x="0" y="1"/>
            <a:ext cx="838200" cy="55633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15EF4DBE-1C88-4A71-B26A-F09E51953853}"/>
              </a:ext>
            </a:extLst>
          </p:cNvPr>
          <p:cNvCxnSpPr/>
          <p:nvPr userDrawn="1"/>
        </p:nvCxnSpPr>
        <p:spPr>
          <a:xfrm>
            <a:off x="4230168" y="1998337"/>
            <a:ext cx="3768696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4" name="Picture 13" descr="A screenshot of a cell phone&#10;&#10;Description automatically generated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28E4CE44-51D3-4CC5-AC20-65C30F9BB7D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914728" y="5805063"/>
            <a:ext cx="1819927" cy="755761"/>
          </a:xfrm>
          <a:prstGeom prst="rect">
            <a:avLst/>
          </a:prstGeom>
        </p:spPr>
      </p:pic>
      <p:sp>
        <p:nvSpPr>
          <p:cNvPr id="16" name="Picture Placeholder 15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388149D2-389F-4C3D-ADEF-D40EEA70645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896172" y="5805487"/>
            <a:ext cx="2457629" cy="817503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</a:lstStyle>
          <a:p>
            <a:r>
              <a:rPr lang="en-US" dirty="0"/>
              <a:t>Logo of speakers company optional</a:t>
            </a: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8562218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New Revenue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F89C9-B226-2249-BA98-02F5B6DF17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5DE59F8F-5DA4-4EBF-B2BD-BCA4E41B36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7685395A-D6E5-48AD-854A-9342F21837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4FE4A594-1BFA-4784-A68A-1B9C78576E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14718"/>
            <a:ext cx="6943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1600" b="1" i="0" u="none" strike="noStrike" baseline="30000" smtClean="0"/>
            </a:lvl1pPr>
          </a:lstStyle>
          <a:p>
            <a:r>
              <a:rPr lang="en-US" smtClean="0"/>
              <a:t>Pat Oglesby New Revenue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30DBB6DF-0C8D-4BB6-91A0-BF145250C2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10430" y="6356350"/>
            <a:ext cx="54337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9D1059-A364-4E13-9FAA-B49F32BBDC9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300809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51" r:id="rId3"/>
    <p:sldLayoutId id="2147483650" r:id="rId4"/>
    <p:sldLayoutId id="2147483658" r:id="rId5"/>
    <p:sldLayoutId id="2147483660" r:id="rId6"/>
    <p:sldLayoutId id="2147483659" r:id="rId7"/>
    <p:sldLayoutId id="2147483652" r:id="rId8"/>
    <p:sldLayoutId id="2147483653" r:id="rId9"/>
    <p:sldLayoutId id="2147483654" r:id="rId10"/>
    <p:sldLayoutId id="2147483657" r:id="rId11"/>
    <p:sldLayoutId id="2147483661" r:id="rId12"/>
    <p:sldLayoutId id="2147483663" r:id="rId13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SzPct val="95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SzPct val="90000"/>
        <a:buFont typeface="Arial" panose="020B0604020202020204" pitchFamily="34" charset="0"/>
        <a:buChar char="‒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https://ahp.expoplanner.com/index.cfm?do=expomap.sess&amp;event_id=1&amp;session_id=236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6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7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0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1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2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3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4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5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6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1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8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https://vtdigger.org/2018/11/29/dave-silberman-governors-cannabis-advisory-commission-report-mixed-bag/" TargetMode="Externa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1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2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33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34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5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6.pn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7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4" Type="http://schemas.openxmlformats.org/officeDocument/2006/relationships/image" Target="../media/image41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3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2.pn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43.png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https://tax.nv.gov/uploadedFiles/taxnvgov/Content/Forms/Retail-Marijuana-Fair-Market-Value-Jan-1-2018.pdf" TargetMode="Externa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4" Type="http://schemas.openxmlformats.org/officeDocument/2006/relationships/oleObject" Target="!OLE_LINK1" TargetMode="External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3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http://tax.alaska.gov/programs/programs/help/faq/faq.aspx?60000" TargetMode="Externa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45.png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6.png"/><Relationship Id="rId3" Type="http://schemas.openxmlformats.org/officeDocument/2006/relationships/image" Target="../media/image47.png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8.png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9.png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4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51.png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52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hyperlink" Target="http://evan-mills.com/energy-associates/Indoor_files/420-HSU-Talk-abbreviated.pdf" TargetMode="External"/><Relationship Id="rId4" Type="http://schemas.openxmlformats.org/officeDocument/2006/relationships/image" Target="../media/image53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9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54.png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5.png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56.png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7.tiff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8.jpeg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7.tiff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9.tiff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0.tiff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61.png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4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63.png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4" Type="http://schemas.openxmlformats.org/officeDocument/2006/relationships/image" Target="../media/image65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4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66.png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67.png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68.png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69.png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70.png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71.png"/><Relationship Id="rId3" Type="http://schemas.openxmlformats.org/officeDocument/2006/relationships/image" Target="../media/image72.png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3.png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4.png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2.png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75.png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76.png"/><Relationship Id="rId3" Type="http://schemas.openxmlformats.org/officeDocument/2006/relationships/hyperlink" Target="https://twitter.com/hashtag/wealthtax?src=hash" TargetMode="Externa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mailto:po@newrevenue.org" TargetMode="Externa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13.xml"/><Relationship Id="rId3" Type="http://schemas.openxmlformats.org/officeDocument/2006/relationships/oleObject" Target="Document44!OLE_LINK3" TargetMode="Externa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1.png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4AC8F7AB-182A-445D-AF28-9EE2F2E64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8157" y="2689305"/>
            <a:ext cx="7774286" cy="1404900"/>
          </a:xfrm>
        </p:spPr>
        <p:txBody>
          <a:bodyPr/>
          <a:lstStyle/>
          <a:p>
            <a:r>
              <a:rPr lang="en-US" dirty="0" smtClean="0"/>
              <a:t>Let’s Tax Weed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8734B571-7923-42B4-9FD8-22778FB9497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000" dirty="0" smtClean="0"/>
              <a:t>Patrick Oglesby, J.D., M.B.A., Founder, Center for New Revenue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63083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4AC8F7AB-182A-445D-AF28-9EE2F2E64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8157" y="2689305"/>
            <a:ext cx="7774286" cy="1404900"/>
          </a:xfrm>
        </p:spPr>
        <p:txBody>
          <a:bodyPr/>
          <a:lstStyle/>
          <a:p>
            <a:r>
              <a:rPr lang="en-US" dirty="0" smtClean="0"/>
              <a:t>Hey Public Health People:</a:t>
            </a:r>
            <a:br>
              <a:rPr lang="en-US" dirty="0" smtClean="0"/>
            </a:br>
            <a:r>
              <a:rPr lang="en-US" dirty="0" smtClean="0"/>
              <a:t>Let’s Tax Weed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8734B571-7923-42B4-9FD8-22778FB9497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Patrick Oglesby, J.D., M.B.A., Founder, Center for New Revenue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63083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685800"/>
            <a:ext cx="10363200" cy="51054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superseded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4AC8F7AB-182A-445D-AF28-9EE2F2E64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8157" y="2689305"/>
            <a:ext cx="7774286" cy="1404900"/>
          </a:xfrm>
        </p:spPr>
        <p:txBody>
          <a:bodyPr/>
          <a:lstStyle/>
          <a:p>
            <a:r>
              <a:rPr lang="en-US" dirty="0" smtClean="0"/>
              <a:t>Public Health Criteria for Taxing Cannabis 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8734B571-7923-42B4-9FD8-22778FB9497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Patrick Oglesby, J.D., M.B.A., Founder, Center for New Revenue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63083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4AC8F7AB-182A-445D-AF28-9EE2F2E64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8157" y="2689305"/>
            <a:ext cx="7774286" cy="1404900"/>
          </a:xfrm>
        </p:spPr>
        <p:txBody>
          <a:bodyPr/>
          <a:lstStyle/>
          <a:p>
            <a:r>
              <a:rPr lang="en-US" dirty="0" smtClean="0"/>
              <a:t>How Can Revenue Serve Cannabis Policy?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8734B571-7923-42B4-9FD8-22778FB9497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Patrick Oglesby, J.D., M.B.A., Founder, Center for New Revenue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630835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California Blue Ribbon Marijuana Commission </a:t>
            </a:r>
            <a:endParaRPr lang="en-US" dirty="0"/>
          </a:p>
        </p:txBody>
      </p:sp>
      <p:pic>
        <p:nvPicPr>
          <p:cNvPr id="5" name="Content Placeholder 4" descr="gavin photo.png"/>
          <p:cNvPicPr>
            <a:picLocks noGrp="1" noChangeAspect="1"/>
          </p:cNvPicPr>
          <p:nvPr>
            <p:ph idx="1"/>
          </p:nvPr>
        </p:nvPicPr>
        <p:blipFill>
          <a:blip r:embed="rId2"/>
          <a:srcRect l="-67670" r="-67670"/>
          <a:stretch>
            <a:fillRect/>
          </a:stretch>
        </p:blipFill>
        <p:spPr/>
      </p:pic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Pat Oglesby New Revenue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U.S. Senate Finance Committee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Pat Oglesby New Revenue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4972" y="1909334"/>
            <a:ext cx="3374816" cy="427150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Joint Committee on Taxation </a:t>
            </a:r>
            <a:endParaRPr lang="en-US" dirty="0"/>
          </a:p>
        </p:txBody>
      </p:sp>
      <p:pic>
        <p:nvPicPr>
          <p:cNvPr id="5" name="Content Placeholder 4" descr="Dole and Rosty.png"/>
          <p:cNvPicPr>
            <a:picLocks noGrp="1" noChangeAspect="1"/>
          </p:cNvPicPr>
          <p:nvPr>
            <p:ph idx="1"/>
          </p:nvPr>
        </p:nvPicPr>
        <p:blipFill>
          <a:blip r:embed="rId2"/>
          <a:srcRect l="-26268" r="-26268"/>
          <a:stretch>
            <a:fillRect/>
          </a:stretch>
        </p:blipFill>
        <p:spPr>
          <a:xfrm>
            <a:off x="-196381" y="1953982"/>
            <a:ext cx="8994259" cy="4245716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Pat Oglesby New Revenue</a:t>
            </a:r>
            <a:endParaRPr lang="en-US" dirty="0"/>
          </a:p>
        </p:txBody>
      </p:sp>
      <p:pic>
        <p:nvPicPr>
          <p:cNvPr id="6" name="Picture 5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87428" y="2291516"/>
            <a:ext cx="2506345" cy="264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North Carolina </a:t>
            </a:r>
            <a:r>
              <a:rPr lang="en-US" i="1" dirty="0" smtClean="0"/>
              <a:t>Law Review</a:t>
            </a:r>
            <a:endParaRPr lang="en-US" i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Pat Oglesby New Revenue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6353" y="2074693"/>
            <a:ext cx="3898900" cy="42799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Center for New Revenue/P. Oglesby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Pat Oglesby New Revenue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2366" y="2160516"/>
            <a:ext cx="7454900" cy="414839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Pat Oglesby New Revenue</a:t>
            </a: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3624" y="228600"/>
            <a:ext cx="9517576" cy="5410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 you need to hear?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Pat Oglesby New Revenue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75FF073D-B54A-4C18-BB47-3C9C481F6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Cannabis revenue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4F391C57-7FE3-48E6-B9A7-142FE669DD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0759" y="2137299"/>
            <a:ext cx="10050294" cy="4370436"/>
          </a:xfrm>
        </p:spPr>
        <p:txBody>
          <a:bodyPr>
            <a:normAutofit/>
          </a:bodyPr>
          <a:lstStyle/>
          <a:p>
            <a:pPr marL="1200150" lvl="1" indent="-742950">
              <a:buAutoNum type="arabicPeriod"/>
            </a:pPr>
            <a:endParaRPr lang="en-US" sz="3600" dirty="0" smtClean="0"/>
          </a:p>
          <a:p>
            <a:pPr marL="1200150" lvl="1" indent="-742950">
              <a:buNone/>
            </a:pPr>
            <a:r>
              <a:rPr lang="en-US" sz="3600" dirty="0" smtClean="0"/>
              <a:t>Why?</a:t>
            </a:r>
          </a:p>
          <a:p>
            <a:pPr marL="1200150" lvl="1" indent="-742950">
              <a:buNone/>
            </a:pPr>
            <a:r>
              <a:rPr lang="en-US" sz="3600" dirty="0" smtClean="0"/>
              <a:t>What kind?</a:t>
            </a:r>
          </a:p>
          <a:p>
            <a:pPr marL="1200150" lvl="1" indent="-742950">
              <a:buNone/>
            </a:pPr>
            <a:r>
              <a:rPr lang="en-US" sz="3600" dirty="0" smtClean="0"/>
              <a:t>How much?</a:t>
            </a:r>
          </a:p>
          <a:p>
            <a:pPr marL="1200150" lvl="1" indent="-742950">
              <a:buNone/>
            </a:pPr>
            <a:endParaRPr lang="en-US" sz="3600" dirty="0" smtClean="0"/>
          </a:p>
          <a:p>
            <a:pPr marL="1200150" lvl="1" indent="-742950">
              <a:buAutoNum type="arabicPeriod" startAt="3"/>
            </a:pPr>
            <a:endParaRPr lang="en-US" sz="3600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1731743B-8AD6-4739-B203-595076C79E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Pat Oglesby New Revenue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 flipH="1" flipV="1">
            <a:off x="9143999" y="4306164"/>
            <a:ext cx="6330839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00150" lvl="1" indent="-742950">
              <a:buNone/>
            </a:pPr>
            <a:r>
              <a:rPr lang="en-US" sz="3600" dirty="0" smtClean="0"/>
              <a:t>$</a:t>
            </a:r>
          </a:p>
          <a:p>
            <a:pPr marL="1200150" lvl="1" indent="-742950">
              <a:buNone/>
            </a:pPr>
            <a:r>
              <a:rPr lang="en-US" sz="3600" dirty="0" err="1" smtClean="0"/>
              <a:t>Exernalities</a:t>
            </a:r>
            <a:endParaRPr lang="en-US" sz="3600" dirty="0" smtClean="0"/>
          </a:p>
          <a:p>
            <a:pPr marL="1200150" lvl="1" indent="-742950">
              <a:buNone/>
            </a:pPr>
            <a:r>
              <a:rPr lang="en-US" sz="3600" dirty="0" err="1" smtClean="0"/>
              <a:t>Internalites</a:t>
            </a:r>
            <a:endParaRPr lang="en-US" sz="3600" dirty="0" smtClean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322473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782762"/>
          </a:xfrm>
        </p:spPr>
        <p:txBody>
          <a:bodyPr/>
          <a:lstStyle/>
          <a:p>
            <a:r>
              <a:rPr lang="en-US" dirty="0" smtClean="0"/>
              <a:t>Why?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075187" y="2002427"/>
            <a:ext cx="10363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 </a:t>
            </a:r>
          </a:p>
          <a:p>
            <a:pPr marL="342900" indent="-342900"/>
            <a:endParaRPr lang="en-US" dirty="0" smtClean="0"/>
          </a:p>
          <a:p>
            <a:pPr marL="342900" indent="-342900">
              <a:buAutoNum type="arabicPeriod"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Pat Oglesby New Revenue</a:t>
            </a: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683877" y="1178462"/>
            <a:ext cx="6388935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strike="sngStrike" dirty="0" smtClean="0"/>
              <a:t>[Revenue]</a:t>
            </a:r>
            <a:endParaRPr lang="en-US" sz="4000" dirty="0" smtClean="0"/>
          </a:p>
          <a:p>
            <a:r>
              <a:rPr lang="en-US" sz="4000" dirty="0" smtClean="0"/>
              <a:t> What are we mad at?</a:t>
            </a:r>
          </a:p>
          <a:p>
            <a:r>
              <a:rPr lang="en-US" sz="4000" dirty="0" smtClean="0"/>
              <a:t>	Externalities?</a:t>
            </a:r>
          </a:p>
          <a:p>
            <a:r>
              <a:rPr lang="en-US" sz="4000" dirty="0" smtClean="0"/>
              <a:t>	Internalities?</a:t>
            </a:r>
          </a:p>
          <a:p>
            <a:r>
              <a:rPr lang="en-US" sz="4000" dirty="0" smtClean="0"/>
              <a:t>	Big Marijuana?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Externalities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“Dangerous”?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Pat Oglesby New Revenue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6964" y="2575467"/>
            <a:ext cx="6215908" cy="333976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Externalities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“how many people can get stoned and still have a great state or a great nation?”</a:t>
            </a:r>
          </a:p>
          <a:p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Pat Oglesby New Revenue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6705" y="2936246"/>
            <a:ext cx="3352800" cy="31623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Externalities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800" dirty="0" smtClean="0"/>
              <a:t>Kids</a:t>
            </a:r>
          </a:p>
          <a:p>
            <a:r>
              <a:rPr lang="en-US" dirty="0" smtClean="0"/>
              <a:t>Smell</a:t>
            </a:r>
          </a:p>
          <a:p>
            <a:r>
              <a:rPr lang="en-US" dirty="0" smtClean="0"/>
              <a:t>Unintended consequences of </a:t>
            </a:r>
            <a:r>
              <a:rPr lang="en-US" i="1" dirty="0" smtClean="0"/>
              <a:t>legalization</a:t>
            </a:r>
            <a:r>
              <a:rPr lang="en-US" dirty="0" smtClean="0"/>
              <a:t>, like Mexican gangs turn to harder drugs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Pat Oglesby New Revenue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Internalities?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flipV="1">
            <a:off x="-1110355" y="7660010"/>
            <a:ext cx="6661397" cy="301162"/>
          </a:xfrm>
        </p:spPr>
        <p:txBody>
          <a:bodyPr>
            <a:normAutofit fontScale="55000" lnSpcReduction="20000"/>
          </a:bodyPr>
          <a:lstStyle/>
          <a:p>
            <a:pPr lvl="1">
              <a:buNone/>
            </a:pPr>
            <a:endParaRPr lang="en-US" sz="32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Pat Oglesby New Revenue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5242" y="1505814"/>
            <a:ext cx="4785403" cy="451526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Internalities?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dirty="0" smtClean="0"/>
              <a:t>One panel here:</a:t>
            </a:r>
          </a:p>
          <a:p>
            <a:pPr lvl="1">
              <a:buNone/>
            </a:pPr>
            <a:r>
              <a:rPr lang="en-US" sz="3200" dirty="0" smtClean="0"/>
              <a:t> perception:</a:t>
            </a:r>
          </a:p>
          <a:p>
            <a:pPr lvl="1">
              <a:buNone/>
            </a:pPr>
            <a:r>
              <a:rPr lang="en-US" sz="3200" dirty="0" smtClean="0"/>
              <a:t> “lazy . .  . and stupid.” </a:t>
            </a:r>
          </a:p>
          <a:p>
            <a:pPr lvl="1">
              <a:buNone/>
            </a:pPr>
            <a:r>
              <a:rPr lang="en-US" sz="3200" dirty="0" smtClean="0">
                <a:hlinkClick r:id="rId2"/>
              </a:rPr>
              <a:t>https://ahp.expoplanner.com/index.cfm?do=expomap.sess&amp;event_id=1&amp;session_id=236</a:t>
            </a:r>
            <a:endParaRPr lang="en-US" sz="3200" dirty="0" smtClean="0"/>
          </a:p>
          <a:p>
            <a:pPr lvl="1">
              <a:buNone/>
            </a:pPr>
            <a:endParaRPr lang="en-US" sz="32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Pat Oglesby New Revenue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Internalities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 paternalism OK?</a:t>
            </a:r>
          </a:p>
          <a:p>
            <a:r>
              <a:rPr lang="en-US" dirty="0" smtClean="0"/>
              <a:t>(Special case of youth)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What about positive internalities?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Pat Oglesby New Revenue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7156" y="1911729"/>
            <a:ext cx="3737327" cy="2181536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782762"/>
          </a:xfrm>
        </p:spPr>
        <p:txBody>
          <a:bodyPr/>
          <a:lstStyle/>
          <a:p>
            <a:r>
              <a:rPr lang="en-US" dirty="0" smtClean="0"/>
              <a:t>Why?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219200" y="1792923"/>
            <a:ext cx="10363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 </a:t>
            </a:r>
          </a:p>
          <a:p>
            <a:pPr marL="342900" indent="-342900"/>
            <a:endParaRPr lang="en-US" dirty="0" smtClean="0"/>
          </a:p>
          <a:p>
            <a:pPr marL="342900" indent="-342900">
              <a:buAutoNum type="arabicPeriod"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Pat Oglesby New Revenue</a:t>
            </a: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840982" y="916581"/>
            <a:ext cx="454118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strike="sngStrike" dirty="0" smtClean="0"/>
              <a:t>[Revenue]</a:t>
            </a:r>
          </a:p>
          <a:p>
            <a:r>
              <a:rPr lang="en-US" sz="4000" dirty="0" smtClean="0"/>
              <a:t>Externalities</a:t>
            </a:r>
          </a:p>
          <a:p>
            <a:r>
              <a:rPr lang="en-US" sz="4000" dirty="0" smtClean="0"/>
              <a:t>+</a:t>
            </a:r>
          </a:p>
          <a:p>
            <a:r>
              <a:rPr lang="en-US" sz="4000" dirty="0" smtClean="0"/>
              <a:t>Internalities</a:t>
            </a:r>
          </a:p>
          <a:p>
            <a:r>
              <a:rPr lang="en-US" sz="4000" dirty="0" smtClean="0"/>
              <a:t>=</a:t>
            </a:r>
          </a:p>
          <a:p>
            <a:r>
              <a:rPr lang="en-US" sz="4000" dirty="0" smtClean="0"/>
              <a:t>Big Marijuana 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457200"/>
            <a:ext cx="109728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Will taxes discourage use?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625600" y="1295400"/>
            <a:ext cx="88392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31520"/>
            <a:r>
              <a:rPr lang="en-US" sz="3200" dirty="0" smtClean="0"/>
              <a:t>Inelastic demand:  $$$ Revenue</a:t>
            </a:r>
          </a:p>
          <a:p>
            <a:pPr marL="731520"/>
            <a:r>
              <a:rPr lang="en-US" sz="3200" dirty="0" smtClean="0"/>
              <a:t>Elastic demand:  Less consumption</a:t>
            </a:r>
          </a:p>
          <a:p>
            <a:pPr marL="731520"/>
            <a:r>
              <a:rPr lang="en-US" sz="3200" dirty="0" smtClean="0"/>
              <a:t>Win-win?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Pat Oglesby New Revenue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9648" y="1"/>
            <a:ext cx="10515600" cy="1374873"/>
          </a:xfrm>
        </p:spPr>
        <p:txBody>
          <a:bodyPr>
            <a:normAutofit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Goals of revenue tools: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2943795" y="6126164"/>
            <a:ext cx="44704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r>
              <a:rPr lang="en-US" smtClean="0"/>
              <a:t>Pat Oglesby New Revenue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212927" y="1246662"/>
            <a:ext cx="9550400" cy="4525963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3600" dirty="0" smtClean="0"/>
          </a:p>
          <a:p>
            <a:r>
              <a:rPr lang="en-US" sz="3600" dirty="0" smtClean="0"/>
              <a:t>Price – keep it up</a:t>
            </a:r>
          </a:p>
          <a:p>
            <a:r>
              <a:rPr lang="en-US" sz="3600" dirty="0" smtClean="0"/>
              <a:t>Products – nudge toward safer ones</a:t>
            </a:r>
          </a:p>
          <a:p>
            <a:r>
              <a:rPr lang="en-US" sz="3600" dirty="0" smtClean="0"/>
              <a:t>Promotion – keep it down</a:t>
            </a:r>
          </a:p>
          <a:p>
            <a:r>
              <a:rPr lang="en-US" sz="3600" dirty="0" smtClean="0"/>
              <a:t>[Revenue for programs]</a:t>
            </a:r>
          </a:p>
          <a:p>
            <a:endParaRPr lang="en-US" sz="3600" dirty="0" smtClean="0"/>
          </a:p>
          <a:p>
            <a:r>
              <a:rPr lang="en-US" sz="3600" dirty="0" smtClean="0"/>
              <a:t>BUT marginalize illegal market 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75FF073D-B54A-4C18-BB47-3C9C481F6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Other Cannabis Revenue Players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4F391C57-7FE3-48E6-B9A7-142FE669DD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0759" y="2137299"/>
            <a:ext cx="10050294" cy="4370436"/>
          </a:xfrm>
        </p:spPr>
        <p:txBody>
          <a:bodyPr>
            <a:normAutofit/>
          </a:bodyPr>
          <a:lstStyle/>
          <a:p>
            <a:pPr marL="1200150" lvl="1" indent="-742950">
              <a:buAutoNum type="arabicPeriod"/>
            </a:pPr>
            <a:endParaRPr lang="en-US" sz="3600" dirty="0" smtClean="0"/>
          </a:p>
          <a:p>
            <a:pPr marL="1200150" lvl="1" indent="-742950">
              <a:buNone/>
            </a:pPr>
            <a:r>
              <a:rPr lang="en-US" sz="3600" dirty="0" smtClean="0"/>
              <a:t>Consumers</a:t>
            </a:r>
          </a:p>
          <a:p>
            <a:pPr marL="1200150" lvl="1" indent="-742950">
              <a:buNone/>
            </a:pPr>
            <a:r>
              <a:rPr lang="en-US" sz="3600" dirty="0" smtClean="0"/>
              <a:t>Sellers</a:t>
            </a:r>
          </a:p>
          <a:p>
            <a:pPr marL="1200150" lvl="1" indent="-742950">
              <a:buNone/>
            </a:pPr>
            <a:r>
              <a:rPr lang="en-US" sz="3600" dirty="0" smtClean="0"/>
              <a:t>Public	</a:t>
            </a:r>
          </a:p>
          <a:p>
            <a:pPr marL="1200150" lvl="1" indent="-742950">
              <a:buNone/>
            </a:pPr>
            <a:r>
              <a:rPr lang="en-US" sz="3600" dirty="0" smtClean="0"/>
              <a:t>	</a:t>
            </a:r>
          </a:p>
          <a:p>
            <a:pPr marL="1200150" lvl="1" indent="-742950">
              <a:buAutoNum type="arabicPeriod" startAt="3"/>
            </a:pPr>
            <a:endParaRPr lang="en-US" sz="3600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1731743B-8AD6-4739-B203-595076C79E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Pat Oglesby New Revenue</a:t>
            </a:r>
            <a:endParaRPr lang="en-US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322473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problem with taxing cannabis?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540000" y="5029200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marL="731520"/>
            <a:r>
              <a:rPr lang="en-US" sz="4000" dirty="0" smtClean="0"/>
              <a:t>Regressivity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2400" y="1295400"/>
            <a:ext cx="5283200" cy="3783106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Pat Oglesby New Revenue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75FF073D-B54A-4C18-BB47-3C9C481F6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Cannabis revenue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4F391C57-7FE3-48E6-B9A7-142FE669DD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0759" y="2137299"/>
            <a:ext cx="10050294" cy="4370436"/>
          </a:xfrm>
        </p:spPr>
        <p:txBody>
          <a:bodyPr>
            <a:normAutofit/>
          </a:bodyPr>
          <a:lstStyle/>
          <a:p>
            <a:pPr marL="1200150" lvl="1" indent="-742950">
              <a:buAutoNum type="arabicPeriod"/>
            </a:pPr>
            <a:endParaRPr lang="en-US" sz="3600" dirty="0" smtClean="0"/>
          </a:p>
          <a:p>
            <a:pPr marL="1200150" lvl="1" indent="-742950">
              <a:buNone/>
            </a:pPr>
            <a:r>
              <a:rPr lang="en-US" sz="3600" strike="sngStrike" dirty="0" smtClean="0"/>
              <a:t>Why?</a:t>
            </a:r>
          </a:p>
          <a:p>
            <a:pPr marL="1200150" lvl="1" indent="-742950">
              <a:buNone/>
            </a:pPr>
            <a:r>
              <a:rPr lang="en-US" sz="3600" b="1" dirty="0" smtClean="0"/>
              <a:t>What kind?</a:t>
            </a:r>
          </a:p>
          <a:p>
            <a:pPr marL="1200150" lvl="1" indent="-742950">
              <a:buNone/>
            </a:pPr>
            <a:r>
              <a:rPr lang="en-US" sz="3600" dirty="0" smtClean="0"/>
              <a:t>How much?</a:t>
            </a:r>
          </a:p>
          <a:p>
            <a:pPr marL="1200150" lvl="1" indent="-742950">
              <a:buNone/>
            </a:pPr>
            <a:endParaRPr lang="en-US" sz="3600" dirty="0" smtClean="0"/>
          </a:p>
          <a:p>
            <a:pPr marL="1200150" lvl="1" indent="-742950">
              <a:buAutoNum type="arabicPeriod" startAt="3"/>
            </a:pPr>
            <a:endParaRPr lang="en-US" sz="3600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1731743B-8AD6-4739-B203-595076C79E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Pat Oglesby New Revenue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 flipH="1" flipV="1">
            <a:off x="9143999" y="4306164"/>
            <a:ext cx="6330839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00150" lvl="1" indent="-742950">
              <a:buNone/>
            </a:pPr>
            <a:r>
              <a:rPr lang="en-US" sz="3600" dirty="0" smtClean="0"/>
              <a:t>$</a:t>
            </a:r>
          </a:p>
          <a:p>
            <a:pPr marL="1200150" lvl="1" indent="-742950">
              <a:buNone/>
            </a:pPr>
            <a:r>
              <a:rPr lang="en-US" sz="3600" dirty="0" err="1" smtClean="0"/>
              <a:t>Exernalities</a:t>
            </a:r>
            <a:endParaRPr lang="en-US" sz="3600" dirty="0" smtClean="0"/>
          </a:p>
          <a:p>
            <a:pPr marL="1200150" lvl="1" indent="-742950">
              <a:buNone/>
            </a:pPr>
            <a:r>
              <a:rPr lang="en-US" sz="3600" dirty="0" err="1" smtClean="0"/>
              <a:t>Internalites</a:t>
            </a:r>
            <a:endParaRPr lang="en-US" sz="3600" dirty="0" smtClean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322473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Revenue Sources from Weed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Monopoly profits</a:t>
            </a:r>
          </a:p>
          <a:p>
            <a:r>
              <a:rPr lang="en-US" dirty="0" smtClean="0"/>
              <a:t>Excise taxes</a:t>
            </a:r>
          </a:p>
          <a:p>
            <a:pPr lvl="1"/>
            <a:r>
              <a:rPr lang="en-US" dirty="0" smtClean="0"/>
              <a:t>Medical exception?</a:t>
            </a:r>
          </a:p>
          <a:p>
            <a:r>
              <a:rPr lang="en-US" dirty="0" smtClean="0"/>
              <a:t>280E – nondeductibility of selling expenses</a:t>
            </a:r>
          </a:p>
          <a:p>
            <a:r>
              <a:rPr lang="en-US" dirty="0" smtClean="0"/>
              <a:t>General taxes</a:t>
            </a:r>
          </a:p>
          <a:p>
            <a:r>
              <a:rPr lang="en-US" dirty="0" smtClean="0"/>
              <a:t>Fines</a:t>
            </a:r>
          </a:p>
          <a:p>
            <a:r>
              <a:rPr lang="en-US" dirty="0" smtClean="0"/>
              <a:t>Fees </a:t>
            </a:r>
          </a:p>
          <a:p>
            <a:r>
              <a:rPr lang="en-US" dirty="0" smtClean="0"/>
              <a:t>[Exceptions beyond medical cannabis]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Pat Oglesby New Revenue</a:t>
            </a:r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 Just Tax:  Government Monopoly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6400" y="1752600"/>
            <a:ext cx="5977467" cy="3249612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Pat Oglesby New Revenue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3267" y="1910221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Government Monopoly = Safety + Revenue?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But</a:t>
            </a:r>
            <a:br>
              <a:rPr lang="en-US" dirty="0" smtClean="0"/>
            </a:br>
            <a:r>
              <a:rPr lang="en-US" dirty="0" smtClean="0"/>
              <a:t>	Culture</a:t>
            </a:r>
            <a:br>
              <a:rPr lang="en-US" dirty="0" smtClean="0"/>
            </a:br>
            <a:r>
              <a:rPr lang="en-US" dirty="0" smtClean="0"/>
              <a:t>	Consumer preferences</a:t>
            </a:r>
            <a:br>
              <a:rPr lang="en-US" dirty="0" smtClean="0"/>
            </a:br>
            <a:r>
              <a:rPr lang="en-US" dirty="0" smtClean="0"/>
              <a:t>	Federal law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Pat Oglesby New Revenue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371" y="1112994"/>
            <a:ext cx="10515600" cy="327506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Government Sales and Federal Legality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North Bonneville, Washington </a:t>
            </a:r>
            <a:br>
              <a:rPr lang="en-US" dirty="0" smtClean="0"/>
            </a:br>
            <a:r>
              <a:rPr lang="en-US" dirty="0" smtClean="0"/>
              <a:t>	LSU and Southern U.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Cease and desist?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Pat Oglesby New Revenue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Uruguay (hearsay)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Pat Oglesby New Revenue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746882" y="1846784"/>
            <a:ext cx="6096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200" dirty="0" smtClean="0"/>
              <a:t>$1.30 retail price per gram</a:t>
            </a:r>
          </a:p>
          <a:p>
            <a:r>
              <a:rPr lang="en-US" sz="3200" dirty="0" smtClean="0"/>
              <a:t>~ $0.90 to producer</a:t>
            </a:r>
          </a:p>
          <a:p>
            <a:r>
              <a:rPr lang="en-US" sz="3200" dirty="0" smtClean="0"/>
              <a:t>~ $0.40 to pharmacy – retailer</a:t>
            </a:r>
          </a:p>
          <a:p>
            <a:r>
              <a:rPr lang="en-US" sz="3200" dirty="0" smtClean="0"/>
              <a:t>“A small fraction goes to the government”</a:t>
            </a:r>
          </a:p>
          <a:p>
            <a:r>
              <a:rPr lang="en-US" sz="3200" dirty="0" smtClean="0"/>
              <a:t>Is government losing money?</a:t>
            </a:r>
            <a:endParaRPr lang="en-US" sz="32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Canada	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Pat Oglesby New Revenue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008724" y="1309928"/>
            <a:ext cx="6096000" cy="406265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 smtClean="0"/>
              <a:t>Government wholesalers in many provinces</a:t>
            </a:r>
          </a:p>
          <a:p>
            <a:endParaRPr lang="en-US" sz="2400" dirty="0" smtClean="0"/>
          </a:p>
          <a:p>
            <a:r>
              <a:rPr lang="en-US" sz="2400" dirty="0" smtClean="0"/>
              <a:t>Government retail stores in (?)</a:t>
            </a:r>
          </a:p>
          <a:p>
            <a:pPr marL="548640"/>
            <a:r>
              <a:rPr lang="en-US" sz="2400" dirty="0" smtClean="0"/>
              <a:t>Quebec</a:t>
            </a:r>
          </a:p>
          <a:p>
            <a:pPr marL="548640"/>
            <a:r>
              <a:rPr lang="en-US" sz="2400" dirty="0" smtClean="0"/>
              <a:t>Nova Scotia</a:t>
            </a:r>
          </a:p>
          <a:p>
            <a:pPr marL="548640"/>
            <a:r>
              <a:rPr lang="en-US" sz="2400" dirty="0" smtClean="0"/>
              <a:t>PEI</a:t>
            </a:r>
          </a:p>
          <a:p>
            <a:pPr marL="548640"/>
            <a:r>
              <a:rPr lang="en-US" sz="2400" dirty="0" smtClean="0"/>
              <a:t>New Brunswick</a:t>
            </a:r>
          </a:p>
          <a:p>
            <a:pPr marL="548640"/>
            <a:r>
              <a:rPr lang="en-US" sz="2400" dirty="0" smtClean="0"/>
              <a:t>BC (alongside private)</a:t>
            </a:r>
          </a:p>
          <a:p>
            <a:pPr marL="548640"/>
            <a:r>
              <a:rPr lang="en-US" sz="2400" dirty="0" smtClean="0"/>
              <a:t>Ontario (online government; private storefronts)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Hollenbeck (UCLA) and Uetake (Yale)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Pat Oglesby New Revenue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08724" y="1700725"/>
            <a:ext cx="6096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600" dirty="0" smtClean="0"/>
              <a:t>“An examination of  Washington’s</a:t>
            </a:r>
          </a:p>
          <a:p>
            <a:r>
              <a:rPr lang="en-US" sz="3600" dirty="0" smtClean="0"/>
              <a:t>experience even suggests</a:t>
            </a:r>
          </a:p>
          <a:p>
            <a:r>
              <a:rPr lang="en-US" sz="3600" dirty="0" smtClean="0"/>
              <a:t>state ownership of pot</a:t>
            </a:r>
          </a:p>
          <a:p>
            <a:r>
              <a:rPr lang="en-US" sz="3600" dirty="0" smtClean="0"/>
              <a:t>stores might boost the</a:t>
            </a:r>
          </a:p>
          <a:p>
            <a:r>
              <a:rPr lang="en-US" sz="3600" dirty="0" smtClean="0"/>
              <a:t>public coffers”</a:t>
            </a:r>
            <a:endParaRPr lang="en-US" sz="36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75FF073D-B54A-4C18-BB47-3C9C481F6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Medical cannabis &amp; revenue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4F391C57-7FE3-48E6-B9A7-142FE669DD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0759" y="2137299"/>
            <a:ext cx="10050294" cy="4370436"/>
          </a:xfrm>
        </p:spPr>
        <p:txBody>
          <a:bodyPr>
            <a:normAutofit/>
          </a:bodyPr>
          <a:lstStyle/>
          <a:p>
            <a:pPr marL="1200150" lvl="1" indent="-742950">
              <a:buAutoNum type="arabicPeriod"/>
            </a:pPr>
            <a:endParaRPr lang="en-US" sz="3600" dirty="0" smtClean="0"/>
          </a:p>
          <a:p>
            <a:pPr marL="1200150" lvl="1" indent="-742950">
              <a:buNone/>
            </a:pPr>
            <a:endParaRPr lang="en-US" sz="3600" dirty="0" smtClean="0"/>
          </a:p>
          <a:p>
            <a:pPr marL="1200150" lvl="1" indent="-742950">
              <a:buAutoNum type="arabicPeriod" startAt="3"/>
            </a:pPr>
            <a:endParaRPr lang="en-US" sz="3600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1731743B-8AD6-4739-B203-595076C79E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Pat Oglesby New Revenue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 flipH="1" flipV="1">
            <a:off x="9143999" y="4306164"/>
            <a:ext cx="6330839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00150" lvl="1" indent="-742950">
              <a:buNone/>
            </a:pPr>
            <a:r>
              <a:rPr lang="en-US" sz="3600" dirty="0" smtClean="0"/>
              <a:t>$</a:t>
            </a:r>
          </a:p>
          <a:p>
            <a:pPr marL="1200150" lvl="1" indent="-742950">
              <a:buNone/>
            </a:pPr>
            <a:r>
              <a:rPr lang="en-US" sz="3600" dirty="0" err="1" smtClean="0"/>
              <a:t>Exernalities</a:t>
            </a:r>
            <a:endParaRPr lang="en-US" sz="3600" dirty="0" smtClean="0"/>
          </a:p>
          <a:p>
            <a:pPr marL="1200150" lvl="1" indent="-742950">
              <a:buNone/>
            </a:pPr>
            <a:r>
              <a:rPr lang="en-US" sz="3600" dirty="0" err="1" smtClean="0"/>
              <a:t>Internalites</a:t>
            </a:r>
            <a:endParaRPr lang="en-US" sz="3600" dirty="0" smtClean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322473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Tax medical cannabis?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(Or charge more in government stores?)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Pat Oglesby New Revenue</a:t>
            </a:r>
            <a:endParaRPr 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75FF073D-B54A-4C18-BB47-3C9C481F6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Tax medical cannabis?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4F391C57-7FE3-48E6-B9A7-142FE669DD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0759" y="2137299"/>
            <a:ext cx="10050294" cy="4370436"/>
          </a:xfrm>
        </p:spPr>
        <p:txBody>
          <a:bodyPr>
            <a:normAutofit/>
          </a:bodyPr>
          <a:lstStyle/>
          <a:p>
            <a:pPr marL="1200150" lvl="1" indent="-742950">
              <a:buAutoNum type="arabicPeriod"/>
            </a:pPr>
            <a:endParaRPr lang="en-US" sz="3600" dirty="0" smtClean="0"/>
          </a:p>
          <a:p>
            <a:pPr marL="1200150" lvl="1" indent="-742950">
              <a:buNone/>
            </a:pPr>
            <a:endParaRPr lang="en-US" sz="3600" dirty="0" smtClean="0"/>
          </a:p>
          <a:p>
            <a:pPr marL="1200150" lvl="1" indent="-742950">
              <a:buAutoNum type="arabicPeriod" startAt="3"/>
            </a:pPr>
            <a:endParaRPr lang="en-US" sz="3600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1731743B-8AD6-4739-B203-595076C79E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Pat Oglesby New Revenue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 flipH="1" flipV="1">
            <a:off x="9143999" y="4306164"/>
            <a:ext cx="6330839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00150" lvl="1" indent="-742950">
              <a:buNone/>
            </a:pPr>
            <a:r>
              <a:rPr lang="en-US" sz="3600" dirty="0" smtClean="0"/>
              <a:t>$</a:t>
            </a:r>
          </a:p>
          <a:p>
            <a:pPr marL="1200150" lvl="1" indent="-742950">
              <a:buNone/>
            </a:pPr>
            <a:r>
              <a:rPr lang="en-US" sz="3600" dirty="0" err="1" smtClean="0"/>
              <a:t>Exernalities</a:t>
            </a:r>
            <a:endParaRPr lang="en-US" sz="3600" dirty="0" smtClean="0"/>
          </a:p>
          <a:p>
            <a:pPr marL="1200150" lvl="1" indent="-742950">
              <a:buNone/>
            </a:pPr>
            <a:r>
              <a:rPr lang="en-US" sz="3600" dirty="0" err="1" smtClean="0"/>
              <a:t>Internalites</a:t>
            </a:r>
            <a:endParaRPr lang="en-US" sz="3600" dirty="0" smtClean="0"/>
          </a:p>
        </p:txBody>
      </p:sp>
      <p:sp>
        <p:nvSpPr>
          <p:cNvPr id="8" name="Rectangle 7"/>
          <p:cNvSpPr/>
          <p:nvPr/>
        </p:nvSpPr>
        <p:spPr>
          <a:xfrm>
            <a:off x="3047999" y="2828836"/>
            <a:ext cx="682342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Medical:  Positive internalities</a:t>
            </a:r>
          </a:p>
          <a:p>
            <a:endParaRPr lang="en-US" sz="2800" dirty="0" smtClean="0"/>
          </a:p>
          <a:p>
            <a:r>
              <a:rPr lang="en-US" sz="2800" dirty="0" smtClean="0"/>
              <a:t>But</a:t>
            </a:r>
          </a:p>
          <a:p>
            <a:endParaRPr lang="en-US" sz="2800" dirty="0" smtClean="0"/>
          </a:p>
          <a:p>
            <a:r>
              <a:rPr lang="en-US" sz="2800" dirty="0" smtClean="0"/>
              <a:t>Recreational:  Negative externalities</a:t>
            </a:r>
            <a:endParaRPr lang="en-US" sz="2800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322473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75FF073D-B54A-4C18-BB47-3C9C481F6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Tax medical cannabis?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4F391C57-7FE3-48E6-B9A7-142FE669DD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0759" y="2137299"/>
            <a:ext cx="10050294" cy="4370436"/>
          </a:xfrm>
        </p:spPr>
        <p:txBody>
          <a:bodyPr>
            <a:normAutofit/>
          </a:bodyPr>
          <a:lstStyle/>
          <a:p>
            <a:pPr marL="1200150" lvl="1" indent="-742950">
              <a:buAutoNum type="arabicPeriod"/>
            </a:pPr>
            <a:endParaRPr lang="en-US" sz="3600" dirty="0" smtClean="0"/>
          </a:p>
          <a:p>
            <a:pPr marL="1200150" lvl="1" indent="-742950">
              <a:buNone/>
            </a:pPr>
            <a:endParaRPr lang="en-US" sz="3600" dirty="0" smtClean="0"/>
          </a:p>
          <a:p>
            <a:pPr marL="1200150" lvl="1" indent="-742950">
              <a:buAutoNum type="arabicPeriod" startAt="3"/>
            </a:pPr>
            <a:endParaRPr lang="en-US" sz="3600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1731743B-8AD6-4739-B203-595076C79E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Pat Oglesby New Revenue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 flipH="1" flipV="1">
            <a:off x="9143999" y="4306164"/>
            <a:ext cx="6330839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00150" lvl="1" indent="-742950">
              <a:buNone/>
            </a:pPr>
            <a:r>
              <a:rPr lang="en-US" sz="3600" dirty="0" smtClean="0"/>
              <a:t>$</a:t>
            </a:r>
          </a:p>
          <a:p>
            <a:pPr marL="1200150" lvl="1" indent="-742950">
              <a:buNone/>
            </a:pPr>
            <a:r>
              <a:rPr lang="en-US" sz="3600" dirty="0" err="1" smtClean="0"/>
              <a:t>Exernalities</a:t>
            </a:r>
            <a:endParaRPr lang="en-US" sz="3600" dirty="0" smtClean="0"/>
          </a:p>
          <a:p>
            <a:pPr marL="1200150" lvl="1" indent="-742950">
              <a:buNone/>
            </a:pPr>
            <a:r>
              <a:rPr lang="en-US" sz="3600" dirty="0" err="1" smtClean="0"/>
              <a:t>Internalites</a:t>
            </a:r>
            <a:endParaRPr lang="en-US" sz="3600" dirty="0" smtClean="0"/>
          </a:p>
        </p:txBody>
      </p:sp>
      <p:sp>
        <p:nvSpPr>
          <p:cNvPr id="8" name="Rectangle 7"/>
          <p:cNvSpPr/>
          <p:nvPr/>
        </p:nvSpPr>
        <p:spPr>
          <a:xfrm>
            <a:off x="1568594" y="2017006"/>
            <a:ext cx="68234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How do we know it’s medical?</a:t>
            </a:r>
          </a:p>
          <a:p>
            <a:endParaRPr lang="en-US" sz="2800" dirty="0" smtClean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4866" y="2781027"/>
            <a:ext cx="7772400" cy="3810000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322473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600" y="1828800"/>
            <a:ext cx="4064000" cy="35814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Exempt medical from tax?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064000" y="5410201"/>
            <a:ext cx="2701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!</a:t>
            </a:r>
            <a:endParaRPr lang="en-US" sz="24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294967295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Pat Oglesby New Revenue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828800"/>
            <a:ext cx="5689600" cy="32651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Federal alcohol tax exemption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“medicines, medicinal preparations, food</a:t>
            </a:r>
          </a:p>
          <a:p>
            <a:pPr>
              <a:buNone/>
            </a:pPr>
            <a:r>
              <a:rPr lang="en-US" dirty="0" smtClean="0"/>
              <a:t>products, flavors, flavoring extracts, or perfume containing</a:t>
            </a:r>
          </a:p>
          <a:p>
            <a:pPr>
              <a:buNone/>
            </a:pPr>
            <a:r>
              <a:rPr lang="en-US" dirty="0" smtClean="0"/>
              <a:t>distilled spirits, </a:t>
            </a:r>
            <a:r>
              <a:rPr lang="en-US" b="1" dirty="0" smtClean="0"/>
              <a:t>which are unfit for beverage</a:t>
            </a:r>
          </a:p>
          <a:p>
            <a:pPr>
              <a:buNone/>
            </a:pPr>
            <a:r>
              <a:rPr lang="en-US" b="1" dirty="0" smtClean="0"/>
              <a:t>purposes</a:t>
            </a:r>
            <a:r>
              <a:rPr lang="en-US" dirty="0" smtClean="0"/>
              <a:t>.’’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Pat Oglesby New Revenue</a:t>
            </a:r>
            <a:endParaRPr lang="en-US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Blumenauer bill medical</a:t>
            </a:r>
            <a:br>
              <a:rPr lang="en-US" dirty="0" smtClean="0"/>
            </a:br>
            <a:r>
              <a:rPr lang="en-US" dirty="0" smtClean="0"/>
              <a:t>tax exemption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“approved by the Food and Drug Administration for sale for therapeutic purposes </a:t>
            </a:r>
            <a:r>
              <a:rPr lang="en-US" b="1" dirty="0" smtClean="0"/>
              <a:t>and </a:t>
            </a:r>
            <a:r>
              <a:rPr lang="en-US" dirty="0" smtClean="0"/>
              <a:t>is marketed and sold solely for such purpose.</a:t>
            </a:r>
            <a:r>
              <a:rPr lang="en-US" b="1" dirty="0" smtClean="0"/>
              <a:t>”  -- </a:t>
            </a:r>
            <a:r>
              <a:rPr lang="en-US" sz="1800" dirty="0" smtClean="0"/>
              <a:t>H.R. 1823, last Congress</a:t>
            </a:r>
            <a:endParaRPr lang="en-US" sz="1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Pat Oglesby New Revenue</a:t>
            </a:r>
            <a:endParaRPr lang="en-US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85800"/>
            <a:ext cx="109728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Arguments against tax break for medical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946400" y="1828801"/>
            <a:ext cx="3775393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/>
              <a:buChar char="•"/>
            </a:pPr>
            <a:r>
              <a:rPr lang="en-US" sz="3600" dirty="0" smtClean="0"/>
              <a:t>Revenue</a:t>
            </a:r>
          </a:p>
          <a:p>
            <a:pPr>
              <a:buFont typeface="Arial"/>
              <a:buChar char="•"/>
            </a:pPr>
            <a:r>
              <a:rPr lang="en-US" sz="3600" dirty="0" smtClean="0"/>
              <a:t>Impostors</a:t>
            </a:r>
          </a:p>
          <a:p>
            <a:pPr>
              <a:buFont typeface="Arial"/>
              <a:buChar char="•"/>
            </a:pPr>
            <a:r>
              <a:rPr lang="en-US" sz="3600" dirty="0" smtClean="0"/>
              <a:t>Administrability</a:t>
            </a:r>
          </a:p>
          <a:p>
            <a:pPr>
              <a:buFont typeface="Arial"/>
              <a:buChar char="•"/>
            </a:pPr>
            <a:r>
              <a:rPr lang="en-US" sz="3600" dirty="0" smtClean="0"/>
              <a:t>Affordability</a:t>
            </a:r>
          </a:p>
          <a:p>
            <a:pPr>
              <a:buFont typeface="Arial"/>
              <a:buChar char="•"/>
            </a:pPr>
            <a:r>
              <a:rPr lang="en-US" sz="3600" dirty="0" smtClean="0"/>
              <a:t>Self-victimization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Pat Oglesby New Revenue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08000" y="273050"/>
            <a:ext cx="109728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Argument against medical tax break -- Revenue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9200" y="1416050"/>
            <a:ext cx="5283200" cy="4025900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New Revenue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09600" y="274638"/>
            <a:ext cx="109728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Argument against medical tax break -- </a:t>
            </a:r>
            <a:br>
              <a:rPr lang="en-US" dirty="0" smtClean="0"/>
            </a:br>
            <a:r>
              <a:rPr lang="en-US" dirty="0" smtClean="0"/>
              <a:t>Faking sickness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2400" y="1600200"/>
            <a:ext cx="9245600" cy="4229100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New Revenue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Argument against medical tax break -- </a:t>
            </a:r>
            <a:br>
              <a:rPr lang="en-US" dirty="0" smtClean="0"/>
            </a:br>
            <a:r>
              <a:rPr lang="en-US" dirty="0" smtClean="0"/>
              <a:t>Administrability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2867" y="1417638"/>
            <a:ext cx="2726267" cy="177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235201" y="3581401"/>
            <a:ext cx="813594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Laws To Tax, fn 213:  </a:t>
            </a:r>
            <a:r>
              <a:rPr lang="en-US" sz="2800" b="1" dirty="0" smtClean="0"/>
              <a:t>Statutory </a:t>
            </a:r>
            <a:r>
              <a:rPr lang="en-US" sz="2800" dirty="0" smtClean="0"/>
              <a:t>pain levels: “chronic,” “severe,” “severe chronic,” “debilitating,” and “intractable”</a:t>
            </a:r>
            <a:endParaRPr lang="en-US" sz="28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Pat Oglesby New Revenue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Argument against medical tax break -- affordability</a:t>
            </a:r>
            <a:br>
              <a:rPr lang="en-US" sz="2800" dirty="0" smtClean="0"/>
            </a:b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2400" y="1219200"/>
            <a:ext cx="8856133" cy="442423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759201" y="5643436"/>
            <a:ext cx="348072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And license fees</a:t>
            </a:r>
          </a:p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294967295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Pat Oglesby New Revenue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1184830"/>
            <a:ext cx="65517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/>
              <a:t>General price decrease with legalization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3149601" y="545068"/>
            <a:ext cx="53399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Argument against medical tax break -- affordability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09600" y="545068"/>
            <a:ext cx="10972800" cy="639762"/>
          </a:xfrm>
        </p:spPr>
        <p:txBody>
          <a:bodyPr>
            <a:normAutofit/>
          </a:bodyPr>
          <a:lstStyle/>
          <a:p>
            <a:r>
              <a:rPr lang="en-US" sz="1800" dirty="0" smtClean="0">
                <a:latin typeface="+mn-lt"/>
                <a:ea typeface="+mn-ea"/>
                <a:cs typeface="+mn-cs"/>
              </a:rPr>
              <a:t/>
            </a:r>
            <a:br>
              <a:rPr lang="en-US" sz="1800" dirty="0" smtClean="0">
                <a:latin typeface="+mn-lt"/>
                <a:ea typeface="+mn-ea"/>
                <a:cs typeface="+mn-cs"/>
              </a:rPr>
            </a:br>
            <a:endParaRPr lang="en-US" sz="1800" dirty="0" smtClean="0">
              <a:latin typeface="+mn-lt"/>
              <a:ea typeface="+mn-ea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7866" y="1828800"/>
            <a:ext cx="5710075" cy="4572899"/>
          </a:xfrm>
          <a:prstGeom prst="rect">
            <a:avLst/>
          </a:prstGeom>
        </p:spPr>
      </p:pic>
      <p:sp>
        <p:nvSpPr>
          <p:cNvPr id="8" name="Footer Placeholder 7"/>
          <p:cNvSpPr>
            <a:spLocks noGrp="1"/>
          </p:cNvSpPr>
          <p:nvPr>
            <p:ph type="ftr" sz="quarter" idx="4294967295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Pat Oglesby New Revenue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Argument against medical tax break -- </a:t>
            </a:r>
            <a:br>
              <a:rPr lang="en-US" dirty="0" smtClean="0"/>
            </a:br>
            <a:r>
              <a:rPr lang="en-US" dirty="0" smtClean="0"/>
              <a:t>Self-Victimization?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600" y="1417638"/>
            <a:ext cx="9550400" cy="4525962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4294967295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Pat Oglesby New Revenue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Pat Oglesby New Revenue</a:t>
            </a: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808" y="752362"/>
            <a:ext cx="9517576" cy="54102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75FF073D-B54A-4C18-BB47-3C9C481F6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to excise-tax?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4F391C57-7FE3-48E6-B9A7-142FE669DD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0759" y="2137299"/>
            <a:ext cx="10050294" cy="4370436"/>
          </a:xfrm>
        </p:spPr>
        <p:txBody>
          <a:bodyPr>
            <a:normAutofit/>
          </a:bodyPr>
          <a:lstStyle/>
          <a:p>
            <a:pPr marL="1200150" lvl="1" indent="-742950">
              <a:buAutoNum type="arabicPeriod"/>
            </a:pPr>
            <a:endParaRPr lang="en-US" sz="3600" dirty="0" smtClean="0"/>
          </a:p>
          <a:p>
            <a:pPr marL="1200150" lvl="1" indent="-742950">
              <a:buNone/>
            </a:pPr>
            <a:endParaRPr lang="en-US" sz="3600" dirty="0" smtClean="0"/>
          </a:p>
          <a:p>
            <a:pPr marL="1200150" lvl="1" indent="-742950">
              <a:buAutoNum type="arabicPeriod" startAt="3"/>
            </a:pPr>
            <a:endParaRPr lang="en-US" sz="3600" dirty="0" smtClean="0"/>
          </a:p>
          <a:p>
            <a:pPr marL="1200150" lvl="1" indent="-742950">
              <a:buAutoNum type="arabicPeriod" startAt="3"/>
            </a:pPr>
            <a:endParaRPr lang="en-US" sz="3600" dirty="0" smtClean="0"/>
          </a:p>
          <a:p>
            <a:pPr marL="1200150" lvl="1" indent="-742950">
              <a:buAutoNum type="arabicPeriod" startAt="3"/>
            </a:pPr>
            <a:endParaRPr lang="en-US" sz="3600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1731743B-8AD6-4739-B203-595076C79E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Pat Oglesby New Revenue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 flipH="1" flipV="1">
            <a:off x="9143999" y="4306164"/>
            <a:ext cx="6330839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00150" lvl="1" indent="-742950">
              <a:buNone/>
            </a:pPr>
            <a:r>
              <a:rPr lang="en-US" sz="3600" dirty="0" smtClean="0"/>
              <a:t>$</a:t>
            </a:r>
          </a:p>
          <a:p>
            <a:pPr marL="1200150" lvl="1" indent="-742950">
              <a:buNone/>
            </a:pPr>
            <a:r>
              <a:rPr lang="en-US" sz="3600" dirty="0" err="1" smtClean="0"/>
              <a:t>Exernalities</a:t>
            </a:r>
            <a:endParaRPr lang="en-US" sz="3600" dirty="0" smtClean="0"/>
          </a:p>
          <a:p>
            <a:pPr marL="1200150" lvl="1" indent="-742950">
              <a:buNone/>
            </a:pPr>
            <a:r>
              <a:rPr lang="en-US" sz="3600" dirty="0" err="1" smtClean="0"/>
              <a:t>Internalites</a:t>
            </a:r>
            <a:endParaRPr lang="en-US" sz="3600" dirty="0" smtClean="0"/>
          </a:p>
        </p:txBody>
      </p:sp>
      <p:sp>
        <p:nvSpPr>
          <p:cNvPr id="9" name="Rectangle 8"/>
          <p:cNvSpPr/>
          <p:nvPr/>
        </p:nvSpPr>
        <p:spPr>
          <a:xfrm>
            <a:off x="2966934" y="1779686"/>
            <a:ext cx="6096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00150" lvl="1" indent="-742950">
              <a:buNone/>
            </a:pPr>
            <a:r>
              <a:rPr lang="en-US" sz="3600" dirty="0" smtClean="0"/>
              <a:t>Price – “Ad valorem”?</a:t>
            </a:r>
          </a:p>
          <a:p>
            <a:pPr marL="1200150" lvl="1" indent="-742950">
              <a:buNone/>
            </a:pPr>
            <a:r>
              <a:rPr lang="en-US" sz="3600" dirty="0" smtClean="0"/>
              <a:t>THC?</a:t>
            </a:r>
          </a:p>
          <a:p>
            <a:pPr lvl="1">
              <a:buNone/>
            </a:pPr>
            <a:r>
              <a:rPr lang="en-US" sz="3600" dirty="0" smtClean="0"/>
              <a:t>Weight of plant parts?</a:t>
            </a:r>
          </a:p>
          <a:p>
            <a:pPr lvl="1">
              <a:buNone/>
            </a:pPr>
            <a:r>
              <a:rPr lang="en-US" sz="3600" dirty="0" smtClean="0"/>
              <a:t>Number of plants?	</a:t>
            </a:r>
          </a:p>
          <a:p>
            <a:pPr lvl="1">
              <a:buNone/>
            </a:pPr>
            <a:r>
              <a:rPr lang="en-US" sz="3600" dirty="0" smtClean="0"/>
              <a:t>Square feet of canopy? </a:t>
            </a:r>
          </a:p>
          <a:p>
            <a:pPr lvl="1">
              <a:buNone/>
            </a:pPr>
            <a:r>
              <a:rPr lang="en-US" sz="3600" dirty="0" smtClean="0"/>
              <a:t>Electricity used?</a:t>
            </a: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3224737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5481" y="1023138"/>
            <a:ext cx="3530787" cy="3479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4443" y="1479625"/>
            <a:ext cx="3268133" cy="2095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96000" y="2006769"/>
            <a:ext cx="63400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/>
              <a:t>+</a:t>
            </a:r>
            <a:endParaRPr lang="en-US" sz="6000" dirty="0"/>
          </a:p>
        </p:txBody>
      </p:sp>
      <p:sp>
        <p:nvSpPr>
          <p:cNvPr id="5" name="TextBox 4"/>
          <p:cNvSpPr txBox="1"/>
          <p:nvPr/>
        </p:nvSpPr>
        <p:spPr>
          <a:xfrm>
            <a:off x="6096000" y="5334000"/>
            <a:ext cx="116660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/>
              <a:t>= ?</a:t>
            </a:r>
            <a:endParaRPr lang="en-US" sz="54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New Revenue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Taxing by price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i="1" dirty="0" smtClean="0"/>
              <a:t>E.g</a:t>
            </a:r>
            <a:r>
              <a:rPr lang="en-US" dirty="0" smtClean="0"/>
              <a:t>.,15% of retail price</a:t>
            </a:r>
          </a:p>
          <a:p>
            <a:r>
              <a:rPr lang="en-US" dirty="0" smtClean="0"/>
              <a:t>Easy to start</a:t>
            </a:r>
          </a:p>
          <a:p>
            <a:r>
              <a:rPr lang="en-US" dirty="0" smtClean="0"/>
              <a:t>Sophisticated methods need pre-collection cash flow</a:t>
            </a:r>
          </a:p>
          <a:p>
            <a:r>
              <a:rPr lang="en-US" dirty="0" smtClean="0"/>
              <a:t>May piggyback on retail sales tax</a:t>
            </a:r>
          </a:p>
          <a:p>
            <a:r>
              <a:rPr lang="en-US" dirty="0" smtClean="0"/>
              <a:t>(Salience – does customer see tax amount?)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Pat Oglesby New Revenue</a:t>
            </a:r>
            <a:endParaRPr lang="en-US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2819400"/>
            <a:ext cx="6553200" cy="25908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235200" y="1794302"/>
            <a:ext cx="792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Oakland, CA, July 21, 2009: 1.8 percent of gross receipts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09600" y="651301"/>
            <a:ext cx="109728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New World’s 1st marijuana tax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0855" y="3505200"/>
            <a:ext cx="2037144" cy="838200"/>
          </a:xfrm>
          <a:prstGeom prst="rect">
            <a:avLst/>
          </a:prstGeom>
        </p:spPr>
      </p:pic>
      <p:sp>
        <p:nvSpPr>
          <p:cNvPr id="9" name="Footer Placeholder 8"/>
          <p:cNvSpPr>
            <a:spLocks noGrp="1"/>
          </p:cNvSpPr>
          <p:nvPr>
            <p:ph type="ftr" sz="quarter" idx="4294967295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Pat Oglesby New Revenue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Taxing by price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Critique of Vermont proposal – “knowingly implement a policy which is defective by design simply because any alternative would require the Vermont Department of Taxes to work a little bit harder than they’d like to.”</a:t>
            </a:r>
          </a:p>
          <a:p>
            <a:r>
              <a:rPr lang="en-US" sz="1400" dirty="0" smtClean="0">
                <a:hlinkClick r:id="rId2"/>
              </a:rPr>
              <a:t>https://vtdigger.org/2018/11/29/dave-silberman-governors-cannabis-advisory-commission-report-mixed-bag/</a:t>
            </a:r>
            <a:endParaRPr lang="en-US" sz="1400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Pat Oglesby New Revenue</a:t>
            </a:r>
            <a:endParaRPr lang="en-US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70719"/>
            <a:ext cx="10972800" cy="7921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Price (Ad valorem) Base: </a:t>
            </a:r>
            <a:r>
              <a:rPr lang="en-US" b="1" dirty="0" smtClean="0"/>
              <a:t>Problems</a:t>
            </a:r>
            <a:r>
              <a:rPr lang="en-US" dirty="0" smtClean="0"/>
              <a:t>		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Relationship &amp; quantity discounts</a:t>
            </a:r>
          </a:p>
          <a:p>
            <a:r>
              <a:rPr lang="en-US" sz="4400" dirty="0" smtClean="0"/>
              <a:t>Free pot with pipe (bundling)</a:t>
            </a:r>
          </a:p>
          <a:p>
            <a:r>
              <a:rPr lang="en-US" sz="4400" dirty="0" smtClean="0"/>
              <a:t>Predictable price collapse </a:t>
            </a:r>
          </a:p>
          <a:p>
            <a:endParaRPr lang="en-US" sz="4400" dirty="0" smtClean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endParaRPr lang="en-US" sz="4400" dirty="0" smtClean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Pat Oglesby New Revenue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70719"/>
            <a:ext cx="10972800" cy="7921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Price (Ad valorem) Base: </a:t>
            </a:r>
            <a:r>
              <a:rPr lang="en-US" b="1" dirty="0" smtClean="0"/>
              <a:t>Problems</a:t>
            </a:r>
            <a:r>
              <a:rPr lang="en-US" dirty="0" smtClean="0"/>
              <a:t>		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Relationship &amp; quantity discounts</a:t>
            </a:r>
          </a:p>
          <a:p>
            <a:pPr lvl="1"/>
            <a:r>
              <a:rPr lang="en-US" sz="4000" dirty="0" smtClean="0"/>
              <a:t> Employees, friends	</a:t>
            </a:r>
          </a:p>
          <a:p>
            <a:pPr lvl="1"/>
            <a:r>
              <a:rPr lang="en-US" sz="4000" dirty="0" smtClean="0"/>
              <a:t> But tax on 1 gallon of liquor = tax on 8 pints</a:t>
            </a:r>
          </a:p>
          <a:p>
            <a:endParaRPr lang="en-US" sz="4400" dirty="0" smtClean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endParaRPr lang="en-US" sz="4400" dirty="0" smtClean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Pat Oglesby New Revenue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70719"/>
            <a:ext cx="10972800" cy="7921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Price (Ad valorem) Base: </a:t>
            </a:r>
            <a:r>
              <a:rPr lang="en-US" b="1" dirty="0" smtClean="0"/>
              <a:t>Problems</a:t>
            </a:r>
            <a:r>
              <a:rPr lang="en-US" dirty="0" smtClean="0"/>
              <a:t>		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Bundling discounts: (Free pot with pipe or membership deals)</a:t>
            </a:r>
          </a:p>
          <a:p>
            <a:endParaRPr lang="en-US" sz="4400" dirty="0" smtClean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endParaRPr lang="en-US" sz="4400" dirty="0" smtClean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Pat Oglesby New Revenue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70719"/>
            <a:ext cx="10972800" cy="7921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Price (Ad valorem) Base: </a:t>
            </a:r>
            <a:r>
              <a:rPr lang="en-US" b="1" dirty="0" smtClean="0"/>
              <a:t>Problems</a:t>
            </a:r>
            <a:r>
              <a:rPr lang="en-US" dirty="0" smtClean="0"/>
              <a:t>		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Predictable price collapse </a:t>
            </a:r>
          </a:p>
          <a:p>
            <a:endParaRPr lang="en-US" sz="4400" dirty="0" smtClean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endParaRPr lang="en-US" sz="4400" dirty="0" smtClean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Pat Oglesby New Revenue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Pat Oglesby New Revenue</a:t>
            </a:r>
            <a:endParaRPr lang="en-US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lc="http://schemas.openxmlformats.org/drawingml/2006/lockedCanvas"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r="http://schemas.openxmlformats.org/officeDocument/2006/relationships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="http://schemas.openxmlformats.org/drawingml/2006/main" xmlns:pic="http://schemas.openxmlformats.org/drawingml/2006/picture" xmlns:a14="http://schemas.microsoft.com/office/drawing/2010/main" xmlns:ve="http://schemas.openxmlformats.org/markup-compatibility/2006" xmlns:mo="http://schemas.microsoft.com/office/mac/office/2008/main" xmlns:mv="urn:schemas-microsoft-com:mac:vml" xmlns:p="http://schemas.openxmlformats.org/presentationml/2006/main" val="0"/>
              </a:ext>
            </a:extLst>
          </a:blip>
          <a:srcRect l="-35996" r="-35996"/>
          <a:stretch>
            <a:fillRect/>
          </a:stretch>
        </p:blipFill>
        <p:spPr bwMode="auto">
          <a:xfrm>
            <a:off x="-1715063" y="526732"/>
            <a:ext cx="15147538" cy="587624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Pat Oglesby New Revenue</a:t>
            </a:r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780262"/>
            <a:ext cx="11226800" cy="5245100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Taxing by price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Correlation with potency?</a:t>
            </a:r>
          </a:p>
          <a:p>
            <a:pPr fontAlgn="base">
              <a:buNone/>
            </a:pPr>
            <a:r>
              <a:rPr lang="en-US" dirty="0" smtClean="0"/>
              <a:t>Doubling potency from 10 to 20 percent increases the price by much less than 2X.</a:t>
            </a:r>
          </a:p>
          <a:p>
            <a:pPr fontAlgn="base">
              <a:buNone/>
            </a:pPr>
            <a:r>
              <a:rPr lang="en-US" dirty="0" smtClean="0"/>
              <a:t>-- Drs. Ben Hansen, Keaton Miller, &amp; Caroline Weber:</a:t>
            </a:r>
          </a:p>
          <a:p>
            <a:pPr fontAlgn="base">
              <a:buNone/>
            </a:pPr>
            <a:endParaRPr lang="en-US" dirty="0" smtClean="0"/>
          </a:p>
          <a:p>
            <a:pPr fontAlgn="base">
              <a:buNone/>
            </a:pPr>
            <a:r>
              <a:rPr lang="en-US" dirty="0" smtClean="0"/>
              <a:t> </a:t>
            </a:r>
          </a:p>
          <a:p>
            <a:pPr>
              <a:buNone/>
            </a:pPr>
            <a:r>
              <a:rPr lang="en-US" dirty="0" smtClean="0"/>
              <a:t> 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Pat Oglesby New Revenue</a:t>
            </a:r>
            <a:endParaRPr lang="en-US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New Revenue</a:t>
            </a:r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0950" y="6350"/>
            <a:ext cx="7150100" cy="6845300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New Revenue</a:t>
            </a: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0400" y="38100"/>
            <a:ext cx="8331200" cy="6781800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Tax base – THC Potency?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Pat Oglesby New Revenue</a:t>
            </a:r>
            <a:endParaRPr lang="en-US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Tax Marijuana by Potency?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7667" y="1676400"/>
            <a:ext cx="7196667" cy="4108450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Pat Oglesby New Revenue</a:t>
            </a:r>
            <a:endParaRPr lang="en-US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1" y="846138"/>
            <a:ext cx="10972800" cy="9064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Federal liquor tax, per proof gallon -- potency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1" y="2057401"/>
          <a:ext cx="10972801" cy="1676399"/>
        </p:xfrm>
        <a:graphic>
          <a:graphicData uri="http://schemas.openxmlformats.org/drawingml/2006/table">
            <a:tbl>
              <a:tblPr/>
              <a:tblGrid>
                <a:gridCol w="1257628"/>
                <a:gridCol w="1509153"/>
                <a:gridCol w="1257628"/>
                <a:gridCol w="1257628"/>
                <a:gridCol w="1257628"/>
                <a:gridCol w="1477712"/>
                <a:gridCol w="1477712"/>
                <a:gridCol w="1477712"/>
              </a:tblGrid>
              <a:tr h="761999"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b="0" i="0" u="none" strike="noStrike">
                          <a:latin typeface="Verdana"/>
                        </a:rPr>
                        <a:t>1934</a:t>
                      </a:r>
                    </a:p>
                  </a:txBody>
                  <a:tcPr marL="16933" marR="16933" marT="1270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b="0" i="0" u="none" strike="noStrike">
                          <a:latin typeface="Verdana"/>
                        </a:rPr>
                        <a:t>1938</a:t>
                      </a:r>
                    </a:p>
                  </a:txBody>
                  <a:tcPr marL="16933" marR="16933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b="0" i="0" u="none" strike="noStrike">
                          <a:latin typeface="Verdana"/>
                        </a:rPr>
                        <a:t>1940</a:t>
                      </a:r>
                    </a:p>
                  </a:txBody>
                  <a:tcPr marL="16933" marR="16933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b="0" i="0" u="none" strike="noStrike" dirty="0">
                          <a:latin typeface="Verdana"/>
                        </a:rPr>
                        <a:t>1942</a:t>
                      </a:r>
                    </a:p>
                  </a:txBody>
                  <a:tcPr marL="16933" marR="16933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b="0" i="0" u="none" strike="noStrike" dirty="0">
                          <a:latin typeface="Verdana"/>
                        </a:rPr>
                        <a:t>1944</a:t>
                      </a:r>
                    </a:p>
                  </a:txBody>
                  <a:tcPr marL="16933" marR="16933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b="0" i="0" u="none" strike="noStrike" dirty="0">
                          <a:latin typeface="Verdana"/>
                        </a:rPr>
                        <a:t>1951</a:t>
                      </a:r>
                    </a:p>
                  </a:txBody>
                  <a:tcPr marL="16933" marR="16933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b="0" i="0" u="none" strike="noStrike">
                          <a:latin typeface="Verdana"/>
                        </a:rPr>
                        <a:t>1985</a:t>
                      </a:r>
                    </a:p>
                  </a:txBody>
                  <a:tcPr marL="16933" marR="16933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b="0" i="0" u="none" strike="noStrike">
                          <a:latin typeface="Verdana"/>
                        </a:rPr>
                        <a:t>1991</a:t>
                      </a:r>
                    </a:p>
                  </a:txBody>
                  <a:tcPr marL="16933" marR="16933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b="0" i="0" u="none" strike="noStrike">
                          <a:latin typeface="Verdana"/>
                        </a:rPr>
                        <a:t>$2.00 </a:t>
                      </a:r>
                    </a:p>
                  </a:txBody>
                  <a:tcPr marL="16933" marR="16933" marT="1270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b="0" i="0" u="none" strike="noStrike">
                          <a:latin typeface="Verdana"/>
                        </a:rPr>
                        <a:t>$2.25 </a:t>
                      </a:r>
                    </a:p>
                  </a:txBody>
                  <a:tcPr marL="16933" marR="16933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b="0" i="0" u="none" strike="noStrike">
                          <a:latin typeface="Verdana"/>
                        </a:rPr>
                        <a:t>$3.00 </a:t>
                      </a:r>
                    </a:p>
                  </a:txBody>
                  <a:tcPr marL="16933" marR="16933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b="0" i="0" u="none" strike="noStrike">
                          <a:latin typeface="Verdana"/>
                        </a:rPr>
                        <a:t>$6.00 </a:t>
                      </a:r>
                    </a:p>
                  </a:txBody>
                  <a:tcPr marL="16933" marR="16933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b="0" i="0" u="none" strike="noStrike" dirty="0">
                          <a:latin typeface="Verdana"/>
                        </a:rPr>
                        <a:t>$9.00 </a:t>
                      </a:r>
                    </a:p>
                  </a:txBody>
                  <a:tcPr marL="16933" marR="16933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b="0" i="0" u="none" strike="noStrike" dirty="0">
                          <a:latin typeface="Verdana"/>
                        </a:rPr>
                        <a:t>$10.50 </a:t>
                      </a:r>
                    </a:p>
                  </a:txBody>
                  <a:tcPr marL="16933" marR="16933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b="0" i="0" u="none" strike="noStrike">
                          <a:latin typeface="Verdana"/>
                        </a:rPr>
                        <a:t>$12.50 </a:t>
                      </a:r>
                    </a:p>
                  </a:txBody>
                  <a:tcPr marL="16933" marR="16933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b="0" i="0" u="none" strike="noStrike" dirty="0">
                          <a:latin typeface="Verdana"/>
                        </a:rPr>
                        <a:t>$13.50 </a:t>
                      </a:r>
                    </a:p>
                  </a:txBody>
                  <a:tcPr marL="16933" marR="16933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4000" y="4038601"/>
            <a:ext cx="3149600" cy="1250951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4294967295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Pat Oglesby New Revenue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Federal liquor tax -- potency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727201" y="1417638"/>
            <a:ext cx="5626260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Fifth of liquor:</a:t>
            </a:r>
          </a:p>
          <a:p>
            <a:r>
              <a:rPr lang="en-US" sz="3200" dirty="0" smtClean="0"/>
              <a:t>100 proof:  $13.50/5= $2.70</a:t>
            </a:r>
          </a:p>
          <a:p>
            <a:r>
              <a:rPr lang="en-US" sz="3200" dirty="0" smtClean="0"/>
              <a:t>80 proof : $2.70 X .80 = $2.14</a:t>
            </a:r>
          </a:p>
          <a:p>
            <a:endParaRPr lang="en-US" sz="1600" dirty="0" smtClean="0"/>
          </a:p>
          <a:p>
            <a:r>
              <a:rPr lang="en-US" sz="1600" dirty="0" smtClean="0"/>
              <a:t> </a:t>
            </a:r>
            <a:endParaRPr lang="en-US" sz="1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6000" y="2286000"/>
            <a:ext cx="2946400" cy="3161242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4294967295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Pat Oglesby New Revenue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not potency?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4400" y="2514601"/>
            <a:ext cx="7283909" cy="372683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1" y="1219200"/>
            <a:ext cx="5030905" cy="2362200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4294967295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Pat Oglesby New Revenue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200" y="331232"/>
            <a:ext cx="11176000" cy="44577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7467" y="4788932"/>
            <a:ext cx="3051733" cy="1524000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New Revenue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Fungible concentrate – Use potency?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6768" y="1417638"/>
            <a:ext cx="5893033" cy="3154362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Pat Oglesby New Revenue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Tax base – Weight of various parts of plant?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Pat Oglesby New Revenue</a:t>
            </a:r>
            <a:endParaRPr lang="en-US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Taxing by weight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Correlation with potency?</a:t>
            </a:r>
          </a:p>
          <a:p>
            <a:pPr fontAlgn="base">
              <a:buNone/>
            </a:pPr>
            <a:endParaRPr lang="en-US" dirty="0" smtClean="0"/>
          </a:p>
          <a:p>
            <a:pPr fontAlgn="base">
              <a:buNone/>
            </a:pPr>
            <a:r>
              <a:rPr lang="en-US" dirty="0" smtClean="0"/>
              <a:t> </a:t>
            </a:r>
          </a:p>
          <a:p>
            <a:pPr>
              <a:buNone/>
            </a:pPr>
            <a:r>
              <a:rPr lang="en-US" dirty="0" smtClean="0"/>
              <a:t> 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Pat Oglesby New Revenue</a:t>
            </a:r>
            <a:endParaRPr lang="en-US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12800" y="304800"/>
            <a:ext cx="10972800" cy="1504950"/>
          </a:xfrm>
        </p:spPr>
        <p:txBody>
          <a:bodyPr>
            <a:noAutofit/>
          </a:bodyPr>
          <a:lstStyle/>
          <a:p>
            <a:r>
              <a:rPr lang="en-US" sz="3600" dirty="0" smtClean="0"/>
              <a:t>Base:  Weight?</a:t>
            </a:r>
            <a:br>
              <a:rPr lang="en-US" sz="3600" dirty="0" smtClean="0"/>
            </a:br>
            <a:r>
              <a:rPr lang="en-US" sz="3600" dirty="0" smtClean="0"/>
              <a:t>CO: Bud (flowers): 25¢/gram</a:t>
            </a:r>
            <a:br>
              <a:rPr lang="en-US" sz="3600" dirty="0" smtClean="0"/>
            </a:br>
            <a:r>
              <a:rPr lang="en-US" sz="3600" dirty="0" smtClean="0"/>
              <a:t> </a:t>
            </a:r>
            <a:r>
              <a:rPr lang="en-US" sz="3600" dirty="0" err="1" smtClean="0"/>
              <a:t>v</a:t>
            </a:r>
            <a:r>
              <a:rPr lang="en-US" sz="3600" dirty="0" smtClean="0"/>
              <a:t>. Trim (leaves): 11¢/gram</a:t>
            </a:r>
            <a:endParaRPr lang="en-US" sz="3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Pat Oglesby New Revenue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0534" y="2174875"/>
            <a:ext cx="7890933" cy="4546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Base in Nevada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Flower — 75 cents a gram</a:t>
            </a:r>
            <a:br>
              <a:rPr lang="en-US" dirty="0" smtClean="0"/>
            </a:br>
            <a:r>
              <a:rPr lang="en-US" dirty="0" smtClean="0"/>
              <a:t>Trim — 20 cents a gram</a:t>
            </a:r>
            <a:br>
              <a:rPr lang="en-US" dirty="0" smtClean="0"/>
            </a:br>
            <a:r>
              <a:rPr lang="en-US" dirty="0" smtClean="0"/>
              <a:t>Small or “popcorn” bud — 50 cents a gram</a:t>
            </a:r>
            <a:br>
              <a:rPr lang="en-US" dirty="0" smtClean="0"/>
            </a:br>
            <a:r>
              <a:rPr lang="en-US" dirty="0" smtClean="0"/>
              <a:t>Wet whole plant — 7 cents a gram.</a:t>
            </a:r>
            <a:br>
              <a:rPr lang="en-US" dirty="0" smtClean="0"/>
            </a:br>
            <a:r>
              <a:rPr lang="en-US" dirty="0" smtClean="0"/>
              <a:t>NV taxes by the unit</a:t>
            </a:r>
            <a:br>
              <a:rPr lang="en-US" dirty="0" smtClean="0"/>
            </a:br>
            <a:r>
              <a:rPr lang="en-US" dirty="0" smtClean="0"/>
              <a:t>immature plants ($15)</a:t>
            </a:r>
            <a:br>
              <a:rPr lang="en-US" dirty="0" smtClean="0"/>
            </a:br>
            <a:r>
              <a:rPr lang="en-US" dirty="0" smtClean="0"/>
              <a:t>seeds (($0.90)</a:t>
            </a:r>
            <a:br>
              <a:rPr lang="en-US" dirty="0" smtClean="0"/>
            </a:br>
            <a:r>
              <a:rPr lang="en-US" dirty="0" smtClean="0"/>
              <a:t>pre-rolls ($0.75)</a:t>
            </a:r>
          </a:p>
          <a:p>
            <a:r>
              <a:rPr lang="en-US" dirty="0" smtClean="0"/>
              <a:t> </a:t>
            </a:r>
            <a:r>
              <a:rPr lang="en-US" sz="1059" u="sng" dirty="0" smtClean="0">
                <a:hlinkClick r:id="rId2"/>
              </a:rPr>
              <a:t>https://tax.nv.gov/uploadedFiles/taxnvgov/Content/Forms/Retail-Marijuana-Fair-Market-Value-Jan-1-2018.pdf</a:t>
            </a:r>
            <a:r>
              <a:rPr lang="en-US" sz="1059" dirty="0" smtClean="0"/>
              <a:t> 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Pat Oglesby New Revenue</a:t>
            </a:r>
            <a:endParaRPr lang="en-US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501825" y="6244497"/>
            <a:ext cx="6943928" cy="365125"/>
          </a:xfrm>
        </p:spPr>
        <p:txBody>
          <a:bodyPr/>
          <a:lstStyle/>
          <a:p>
            <a:r>
              <a:rPr lang="en-US" dirty="0" smtClean="0"/>
              <a:t>Pat Oglesby New Revenue</a:t>
            </a:r>
            <a:endParaRPr lang="en-US" dirty="0"/>
          </a:p>
        </p:txBody>
      </p:sp>
      <p:graphicFrame>
        <p:nvGraphicFramePr>
          <p:cNvPr id="178178" name="Object 2"/>
          <p:cNvGraphicFramePr>
            <a:graphicFrameLocks noChangeAspect="1"/>
          </p:cNvGraphicFramePr>
          <p:nvPr/>
        </p:nvGraphicFramePr>
        <p:xfrm>
          <a:off x="327302" y="274975"/>
          <a:ext cx="11272281" cy="6242580"/>
        </p:xfrm>
        <a:graphic>
          <a:graphicData uri="http://schemas.openxmlformats.org/presentationml/2006/ole">
            <p:oleObj spid="_x0000_s180226" name="Document" r:id="rId4" imgW="5486400" imgH="1016000" progId="Word.Document.12">
              <p:link updateAutomatic="1"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Alaska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dirty="0" smtClean="0"/>
              <a:t>“A new rate has been added at $25 per ounce for bud/flower that is considered immature or abnormal. This is bud/flower that didn't fully mature or develop, contains seeds, or failed testing.”  </a:t>
            </a:r>
          </a:p>
          <a:p>
            <a:r>
              <a:rPr lang="en-US" sz="1600" dirty="0" smtClean="0">
                <a:hlinkClick r:id="rId2"/>
              </a:rPr>
              <a:t>http://tax.alaska.gov/programs/programs/help/faq/faq.aspx?60000</a:t>
            </a:r>
            <a:endParaRPr lang="en-US" sz="1600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Pat Oglesby New Revenue</a:t>
            </a:r>
            <a:endParaRPr lang="en-US"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Pat Oglesby New Revenue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627" y="780747"/>
            <a:ext cx="13550900" cy="4432300"/>
          </a:xfrm>
          <a:prstGeom prst="rect">
            <a:avLst/>
          </a:prstGeom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New Revenue</a:t>
            </a:r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512" y="1131527"/>
            <a:ext cx="3289300" cy="42545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3017" y="1692692"/>
            <a:ext cx="4305300" cy="3289300"/>
          </a:xfrm>
          <a:prstGeom prst="rect">
            <a:avLst/>
          </a:prstGeom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914400" y="407988"/>
            <a:ext cx="10363200" cy="1470025"/>
          </a:xfrm>
        </p:spPr>
        <p:txBody>
          <a:bodyPr/>
          <a:lstStyle/>
          <a:p>
            <a:r>
              <a:rPr lang="en-US" dirty="0" smtClean="0"/>
              <a:t>Base:  Weight AND Price in Canada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524000" y="2057400"/>
            <a:ext cx="8534400" cy="1752600"/>
          </a:xfrm>
        </p:spPr>
        <p:txBody>
          <a:bodyPr>
            <a:normAutofit fontScale="77500" lnSpcReduction="20000"/>
          </a:bodyPr>
          <a:lstStyle/>
          <a:p>
            <a:pPr marL="742950" indent="-742950" algn="l"/>
            <a:r>
              <a:rPr lang="en-US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National tax: Greater of $1 per gram or 10% of price</a:t>
            </a:r>
          </a:p>
          <a:p>
            <a:pPr marL="742950" indent="-742950" algn="l"/>
            <a:r>
              <a:rPr lang="en-US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Some provinces: Monopoly profits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Weight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b="1" dirty="0" smtClean="0"/>
              <a:t>India Papers &gt; Medicine - Drugs &gt; Report of the Indian Hemp Drugs Commission, 1894-1895 &gt; Volume I Permanent URL: http://digital.nls.uk/74464868 [Volume 1]: Report. From: (1) Title page To: (20) Page 2 (Note: Blank pages will not be included in this PDF file.) Images and transcriptions on this page, including medium image downloads, may be used under the Creative Commons Attribution 4.0 International </a:t>
            </a:r>
            <a:r>
              <a:rPr lang="en-US" b="1" dirty="0" err="1" smtClean="0"/>
              <a:t>Licence</a:t>
            </a:r>
            <a:r>
              <a:rPr lang="en-US" b="1" dirty="0" smtClean="0"/>
              <a:t> unless otherwise stated. </a:t>
            </a:r>
          </a:p>
          <a:p>
            <a:endParaRPr lang="en-US" dirty="0" smtClean="0"/>
          </a:p>
          <a:p>
            <a:r>
              <a:rPr lang="en-US" sz="19200" dirty="0" smtClean="0"/>
              <a:t>REPORT </a:t>
            </a:r>
          </a:p>
          <a:p>
            <a:r>
              <a:rPr lang="en-US" sz="19200" dirty="0" smtClean="0"/>
              <a:t>OF THE </a:t>
            </a:r>
          </a:p>
          <a:p>
            <a:r>
              <a:rPr lang="en-US" sz="19200" dirty="0" smtClean="0"/>
              <a:t>INDIAN HEMP DRUGS COMMISSION, </a:t>
            </a:r>
          </a:p>
          <a:p>
            <a:r>
              <a:rPr lang="en-US" sz="19200" dirty="0" smtClean="0"/>
              <a:t>1893-94. volume 3 page 5</a:t>
            </a:r>
          </a:p>
          <a:p>
            <a:endParaRPr lang="en-US" dirty="0" smtClean="0"/>
          </a:p>
          <a:p>
            <a:r>
              <a:rPr lang="en-US" dirty="0" smtClean="0"/>
              <a:t>President: </a:t>
            </a:r>
          </a:p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 err="1" smtClean="0"/>
              <a:t>Hon'ble</a:t>
            </a:r>
            <a:r>
              <a:rPr lang="en-US" dirty="0" smtClean="0"/>
              <a:t> W. MACKWORTH YOUNG, M.A., C.S.I., First Financial Commissioner, Punjab. </a:t>
            </a:r>
          </a:p>
          <a:p>
            <a:endParaRPr lang="en-US" dirty="0" smtClean="0"/>
          </a:p>
          <a:p>
            <a:r>
              <a:rPr lang="en-US" dirty="0" smtClean="0"/>
              <a:t>Members: </a:t>
            </a:r>
          </a:p>
          <a:p>
            <a:endParaRPr lang="en-US" dirty="0" smtClean="0"/>
          </a:p>
          <a:p>
            <a:r>
              <a:rPr lang="en-US" dirty="0" smtClean="0"/>
              <a:t>1. Mr. H. T. OMMANNEY, Collector, </a:t>
            </a:r>
            <a:r>
              <a:rPr lang="en-US" dirty="0" err="1" smtClean="0"/>
              <a:t>Panch</a:t>
            </a:r>
            <a:r>
              <a:rPr lang="en-US" dirty="0" smtClean="0"/>
              <a:t> </a:t>
            </a:r>
            <a:r>
              <a:rPr lang="en-US" dirty="0" err="1" smtClean="0"/>
              <a:t>Mahals</a:t>
            </a:r>
            <a:r>
              <a:rPr lang="en-US" dirty="0" smtClean="0"/>
              <a:t>, Bombay. </a:t>
            </a:r>
          </a:p>
          <a:p>
            <a:r>
              <a:rPr lang="en-US" dirty="0" smtClean="0"/>
              <a:t>2. Mr. A. H. L. FRASER, M.A., Commissioner, Chhattisgarh Division, Central Provinces.. </a:t>
            </a:r>
          </a:p>
          <a:p>
            <a:r>
              <a:rPr lang="en-US" dirty="0" smtClean="0"/>
              <a:t>3. Surgeon-Major C. J. H. WARDEN, Professor of Chemistry, Medical College, and Chemical </a:t>
            </a:r>
          </a:p>
          <a:p>
            <a:pPr lvl="1"/>
            <a:r>
              <a:rPr lang="en-US" dirty="0" smtClean="0"/>
              <a:t>Examiner to Government, Calcutta; Officiating Medical Storekeeper to Government, Calcutta. </a:t>
            </a:r>
          </a:p>
          <a:p>
            <a:r>
              <a:rPr lang="en-US" dirty="0" smtClean="0"/>
              <a:t>4. Raja SOSHI SIKHARESWAR ROY, of </a:t>
            </a:r>
            <a:r>
              <a:rPr lang="en-US" dirty="0" err="1" smtClean="0"/>
              <a:t>Tahirpur</a:t>
            </a:r>
            <a:r>
              <a:rPr lang="en-US" dirty="0" smtClean="0"/>
              <a:t>, Bengal. </a:t>
            </a:r>
          </a:p>
          <a:p>
            <a:r>
              <a:rPr lang="en-US" dirty="0" smtClean="0"/>
              <a:t>5. KANWAR HARNAM SINGH, </a:t>
            </a:r>
            <a:r>
              <a:rPr lang="en-US" dirty="0" err="1" smtClean="0"/>
              <a:t>Ahluwalia</a:t>
            </a:r>
            <a:r>
              <a:rPr lang="en-US" dirty="0" smtClean="0"/>
              <a:t>, C.I.E., Punjab. </a:t>
            </a:r>
          </a:p>
          <a:p>
            <a:r>
              <a:rPr lang="en-US" dirty="0" smtClean="0"/>
              <a:t>6. LALA NIHAL CHAND, of </a:t>
            </a:r>
            <a:r>
              <a:rPr lang="en-US" dirty="0" err="1" smtClean="0"/>
              <a:t>Muzaffarnagar</a:t>
            </a:r>
            <a:r>
              <a:rPr lang="en-US" dirty="0" smtClean="0"/>
              <a:t>, North-Western Provinces. </a:t>
            </a:r>
          </a:p>
          <a:p>
            <a:pPr lvl="6"/>
            <a:r>
              <a:rPr lang="en-US" dirty="0" smtClean="0"/>
              <a:t>Secretary: </a:t>
            </a:r>
          </a:p>
          <a:p>
            <a:pPr lvl="3"/>
            <a:r>
              <a:rPr lang="en-US" dirty="0" smtClean="0"/>
              <a:t>Mr. H. J. </a:t>
            </a:r>
            <a:r>
              <a:rPr lang="en-US" dirty="0" err="1" smtClean="0"/>
              <a:t>McINTOSH</a:t>
            </a:r>
            <a:r>
              <a:rPr lang="en-US" dirty="0" smtClean="0"/>
              <a:t>, Under-Secretary to the Government of Bengal, Financial and Municipal Departments. </a:t>
            </a:r>
          </a:p>
          <a:p>
            <a:endParaRPr lang="en-US" dirty="0" smtClean="0"/>
          </a:p>
          <a:p>
            <a:r>
              <a:rPr lang="en-US" dirty="0" smtClean="0"/>
              <a:t>SIMLA|: PRINTED AT THE GOVERNMENT CENTRAL PRINTING OFFICE. </a:t>
            </a:r>
          </a:p>
          <a:p>
            <a:pPr lvl="6"/>
            <a:r>
              <a:rPr lang="en-US" dirty="0" smtClean="0"/>
              <a:t>1894. 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CONTENTS. </a:t>
            </a:r>
          </a:p>
          <a:p>
            <a:r>
              <a:rPr lang="en-US" dirty="0" smtClean="0"/>
              <a:t>CHAPTER I. INTRODUCTORY. </a:t>
            </a:r>
            <a:r>
              <a:rPr lang="en-US" sz="800" dirty="0" smtClean="0"/>
              <a:t>PARA. 	PAGE. 	</a:t>
            </a:r>
          </a:p>
          <a:p>
            <a:r>
              <a:rPr lang="en-US" sz="2000" dirty="0" smtClean="0"/>
              <a:t>1. 	</a:t>
            </a:r>
            <a:r>
              <a:rPr lang="en-US" dirty="0" smtClean="0"/>
              <a:t>Appointment of the Commission : its object 	</a:t>
            </a:r>
            <a:r>
              <a:rPr lang="en-US" sz="2000" dirty="0" smtClean="0"/>
              <a:t>1 	</a:t>
            </a:r>
          </a:p>
          <a:p>
            <a:r>
              <a:rPr lang="en-US" sz="2000" dirty="0" smtClean="0"/>
              <a:t>2. 	</a:t>
            </a:r>
            <a:r>
              <a:rPr lang="en-US" dirty="0" smtClean="0"/>
              <a:t>Constitution of the Commission 	</a:t>
            </a:r>
            <a:r>
              <a:rPr lang="en-US" i="1" dirty="0" smtClean="0"/>
              <a:t>ib. 	</a:t>
            </a:r>
          </a:p>
          <a:p>
            <a:r>
              <a:rPr lang="en-US" dirty="0" smtClean="0"/>
              <a:t>3. 	Instructions to the Commission 	</a:t>
            </a:r>
            <a:r>
              <a:rPr lang="en-US" sz="2000" dirty="0" smtClean="0"/>
              <a:t>2 	</a:t>
            </a:r>
          </a:p>
          <a:p>
            <a:r>
              <a:rPr lang="en-US" sz="2000" dirty="0" smtClean="0"/>
              <a:t>4. 	</a:t>
            </a:r>
            <a:r>
              <a:rPr lang="en-US" dirty="0" smtClean="0"/>
              <a:t>Commission's method of inquiry 	4 	</a:t>
            </a:r>
          </a:p>
          <a:p>
            <a:r>
              <a:rPr lang="en-US" sz="2000" dirty="0" smtClean="0"/>
              <a:t>5. 	</a:t>
            </a:r>
            <a:r>
              <a:rPr lang="en-US" dirty="0" smtClean="0"/>
              <a:t>Invitation to persons interested to lay their views before the </a:t>
            </a:r>
            <a:r>
              <a:rPr lang="en-US" dirty="0" err="1" smtClean="0"/>
              <a:t>Commis</a:t>
            </a:r>
            <a:r>
              <a:rPr lang="en-US" dirty="0" smtClean="0"/>
              <a:t>	</a:t>
            </a:r>
          </a:p>
          <a:p>
            <a:r>
              <a:rPr lang="en-US" dirty="0" err="1" smtClean="0"/>
              <a:t>sion</a:t>
            </a:r>
            <a:r>
              <a:rPr lang="en-US" dirty="0" smtClean="0"/>
              <a:t> 	</a:t>
            </a:r>
            <a:r>
              <a:rPr lang="en-US" i="1" dirty="0" smtClean="0"/>
              <a:t>ib. 	</a:t>
            </a:r>
          </a:p>
          <a:p>
            <a:r>
              <a:rPr lang="en-US" sz="2000" dirty="0" smtClean="0"/>
              <a:t>6. 	</a:t>
            </a:r>
            <a:r>
              <a:rPr lang="en-US" dirty="0" smtClean="0"/>
              <a:t>Selection of witnesses by Local Governments 	5 	</a:t>
            </a:r>
          </a:p>
          <a:p>
            <a:r>
              <a:rPr lang="en-US" dirty="0" smtClean="0"/>
              <a:t>7. 	Information from official and other sources 	</a:t>
            </a:r>
            <a:r>
              <a:rPr lang="en-US" sz="2000" dirty="0" smtClean="0"/>
              <a:t>6 	</a:t>
            </a:r>
          </a:p>
          <a:p>
            <a:r>
              <a:rPr lang="en-US" dirty="0" smtClean="0"/>
              <a:t>8. 	Preliminary tour : Objects and reasons of — 	</a:t>
            </a:r>
            <a:r>
              <a:rPr lang="en-US" i="1" dirty="0" smtClean="0"/>
              <a:t>ib. 	</a:t>
            </a:r>
          </a:p>
          <a:p>
            <a:r>
              <a:rPr lang="en-US" dirty="0" smtClean="0"/>
              <a:t>9. 	Lunatic asylums 	7 	</a:t>
            </a:r>
          </a:p>
          <a:p>
            <a:r>
              <a:rPr lang="en-US" sz="2000" dirty="0" smtClean="0"/>
              <a:t>10. 	</a:t>
            </a:r>
            <a:r>
              <a:rPr lang="en-US" dirty="0" smtClean="0"/>
              <a:t>Connection between hemp drugs and violent crime 	8 	</a:t>
            </a:r>
          </a:p>
          <a:p>
            <a:r>
              <a:rPr lang="en-US" sz="800" dirty="0" smtClean="0"/>
              <a:t>11. 	</a:t>
            </a:r>
            <a:r>
              <a:rPr lang="en-US" dirty="0" smtClean="0"/>
              <a:t>Native States 	</a:t>
            </a:r>
            <a:r>
              <a:rPr lang="en-US" i="1" dirty="0" smtClean="0"/>
              <a:t>ib. 	</a:t>
            </a:r>
          </a:p>
          <a:p>
            <a:r>
              <a:rPr lang="en-US" sz="2000" dirty="0" smtClean="0"/>
              <a:t>12. 	</a:t>
            </a:r>
            <a:r>
              <a:rPr lang="en-US" dirty="0" smtClean="0"/>
              <a:t>The Army 	</a:t>
            </a:r>
            <a:r>
              <a:rPr lang="en-US" i="1" dirty="0" smtClean="0"/>
              <a:t>ib. 	</a:t>
            </a:r>
          </a:p>
          <a:p>
            <a:r>
              <a:rPr lang="en-US" sz="2000" dirty="0" smtClean="0"/>
              <a:t>13. 	</a:t>
            </a:r>
            <a:r>
              <a:rPr lang="en-US" dirty="0" smtClean="0"/>
              <a:t>Sketch of the proceedings of the Commission 	</a:t>
            </a:r>
            <a:r>
              <a:rPr lang="en-US" i="1" dirty="0" smtClean="0"/>
              <a:t>ib. 	</a:t>
            </a:r>
          </a:p>
          <a:p>
            <a:r>
              <a:rPr lang="en-US" sz="2000" dirty="0" smtClean="0"/>
              <a:t>14. 	</a:t>
            </a:r>
            <a:r>
              <a:rPr lang="en-US" dirty="0" smtClean="0"/>
              <a:t>Attendance of Members 	</a:t>
            </a:r>
            <a:r>
              <a:rPr lang="en-US" sz="2000" dirty="0" smtClean="0"/>
              <a:t>11 	</a:t>
            </a:r>
          </a:p>
          <a:p>
            <a:r>
              <a:rPr lang="en-US" sz="2000" dirty="0" smtClean="0"/>
              <a:t>15. 	</a:t>
            </a:r>
            <a:r>
              <a:rPr lang="en-US" dirty="0" smtClean="0"/>
              <a:t>The witnesses 	</a:t>
            </a:r>
            <a:r>
              <a:rPr lang="en-US" i="1" dirty="0" smtClean="0"/>
              <a:t>ib. 	</a:t>
            </a:r>
          </a:p>
          <a:p>
            <a:r>
              <a:rPr lang="en-US" sz="2000" dirty="0" smtClean="0"/>
              <a:t>16. 	</a:t>
            </a:r>
            <a:r>
              <a:rPr lang="en-US" dirty="0" smtClean="0"/>
              <a:t>The evidence : Method of treatment of— 	</a:t>
            </a:r>
            <a:r>
              <a:rPr lang="en-US" sz="2000" dirty="0" smtClean="0"/>
              <a:t>13 	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Pat Oglesby New Revenue</a:t>
            </a:r>
            <a:endParaRPr lang="en-US" dirty="0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New Revenue</a:t>
            </a:r>
            <a:endParaRPr lang="en-US"/>
          </a:p>
        </p:txBody>
      </p:sp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2827" y="733266"/>
            <a:ext cx="9426298" cy="48840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New Revenue</a:t>
            </a:r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9602" y="458291"/>
            <a:ext cx="8182550" cy="5355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75FF073D-B54A-4C18-BB47-3C9C481F6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4772" y="417501"/>
            <a:ext cx="10050294" cy="1325563"/>
          </a:xfrm>
        </p:spPr>
        <p:txBody>
          <a:bodyPr>
            <a:normAutofit/>
          </a:bodyPr>
          <a:lstStyle/>
          <a:p>
            <a:r>
              <a:rPr lang="en-US" dirty="0" smtClean="0"/>
              <a:t>Other excise tax bases	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4F391C57-7FE3-48E6-B9A7-142FE669DD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0759" y="2137299"/>
            <a:ext cx="10050294" cy="4370436"/>
          </a:xfrm>
        </p:spPr>
        <p:txBody>
          <a:bodyPr>
            <a:normAutofit/>
          </a:bodyPr>
          <a:lstStyle/>
          <a:p>
            <a:pPr marL="1200150" lvl="1" indent="-742950">
              <a:buAutoNum type="arabicPeriod"/>
            </a:pPr>
            <a:endParaRPr lang="en-US" sz="3600" dirty="0" smtClean="0"/>
          </a:p>
          <a:p>
            <a:pPr marL="1200150" lvl="1" indent="-742950">
              <a:buNone/>
            </a:pPr>
            <a:r>
              <a:rPr lang="en-US" sz="3600" dirty="0" smtClean="0"/>
              <a:t>Number of plants	</a:t>
            </a:r>
          </a:p>
          <a:p>
            <a:pPr marL="1200150" lvl="1" indent="-742950">
              <a:buNone/>
            </a:pPr>
            <a:r>
              <a:rPr lang="en-US" sz="3600" dirty="0" smtClean="0"/>
              <a:t>	</a:t>
            </a:r>
          </a:p>
          <a:p>
            <a:pPr marL="1200150" lvl="1" indent="-742950">
              <a:buAutoNum type="arabicPeriod" startAt="3"/>
            </a:pPr>
            <a:endParaRPr lang="en-US" sz="3600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1731743B-8AD6-4739-B203-595076C79E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Pat Oglesby New Revenue</a:t>
            </a:r>
            <a:endParaRPr lang="en-US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3224737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 smtClean="0"/>
              <a:t>Mendocino:  $50 per plant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600200"/>
            <a:ext cx="10938933" cy="45847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49427" y="579438"/>
            <a:ext cx="2037144" cy="838200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4294967295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Pat Oglesby New Revenue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75FF073D-B54A-4C18-BB47-3C9C481F6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4772" y="417501"/>
            <a:ext cx="10050294" cy="1325563"/>
          </a:xfrm>
        </p:spPr>
        <p:txBody>
          <a:bodyPr>
            <a:normAutofit/>
          </a:bodyPr>
          <a:lstStyle/>
          <a:p>
            <a:r>
              <a:rPr lang="en-US" dirty="0" smtClean="0"/>
              <a:t>Other excise tax bases	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4F391C57-7FE3-48E6-B9A7-142FE669DD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0759" y="2137299"/>
            <a:ext cx="10050294" cy="4370436"/>
          </a:xfrm>
        </p:spPr>
        <p:txBody>
          <a:bodyPr>
            <a:normAutofit/>
          </a:bodyPr>
          <a:lstStyle/>
          <a:p>
            <a:pPr marL="1200150" lvl="1" indent="-742950">
              <a:buAutoNum type="arabicPeriod"/>
            </a:pPr>
            <a:endParaRPr lang="en-US" sz="3600" dirty="0" smtClean="0"/>
          </a:p>
          <a:p>
            <a:pPr marL="1200150" lvl="1" indent="-742950">
              <a:buNone/>
            </a:pPr>
            <a:r>
              <a:rPr lang="en-US" sz="3600" dirty="0" smtClean="0"/>
              <a:t>Canopy area	</a:t>
            </a:r>
          </a:p>
          <a:p>
            <a:pPr marL="1200150" lvl="1" indent="-742950">
              <a:buNone/>
            </a:pPr>
            <a:r>
              <a:rPr lang="en-US" sz="3600" dirty="0" smtClean="0"/>
              <a:t>	</a:t>
            </a:r>
          </a:p>
          <a:p>
            <a:pPr marL="1200150" lvl="1" indent="-742950">
              <a:buAutoNum type="arabicPeriod" startAt="3"/>
            </a:pPr>
            <a:endParaRPr lang="en-US" sz="3600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1731743B-8AD6-4739-B203-595076C79E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Pat Oglesby New Revenue</a:t>
            </a:r>
            <a:endParaRPr lang="en-US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3224737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2010 1</a:t>
            </a:r>
            <a:r>
              <a:rPr lang="en-US" baseline="30000" dirty="0" smtClean="0"/>
              <a:t>st</a:t>
            </a:r>
            <a:r>
              <a:rPr lang="en-US" dirty="0" smtClean="0"/>
              <a:t> California wave Non-price tax base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Square footage taxes from $10 to $25</a:t>
            </a:r>
          </a:p>
          <a:p>
            <a:r>
              <a:rPr lang="en-US" dirty="0" smtClean="0"/>
              <a:t>Some indexed for inflation</a:t>
            </a:r>
          </a:p>
          <a:p>
            <a:r>
              <a:rPr lang="en-US" dirty="0" smtClean="0"/>
              <a:t>Can take on Big Marijuana 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0402" y="2878745"/>
            <a:ext cx="4267199" cy="2789877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4294967295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Pat Oglesby New Revenue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75FF073D-B54A-4C18-BB47-3C9C481F6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4772" y="417501"/>
            <a:ext cx="10050294" cy="1325563"/>
          </a:xfrm>
        </p:spPr>
        <p:txBody>
          <a:bodyPr>
            <a:normAutofit/>
          </a:bodyPr>
          <a:lstStyle/>
          <a:p>
            <a:r>
              <a:rPr lang="en-US" dirty="0" smtClean="0"/>
              <a:t>Other excise tax bases	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4F391C57-7FE3-48E6-B9A7-142FE669DD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0759" y="2137299"/>
            <a:ext cx="10050294" cy="4370436"/>
          </a:xfrm>
        </p:spPr>
        <p:txBody>
          <a:bodyPr>
            <a:normAutofit/>
          </a:bodyPr>
          <a:lstStyle/>
          <a:p>
            <a:pPr marL="1200150" lvl="1" indent="-742950">
              <a:buAutoNum type="arabicPeriod"/>
            </a:pPr>
            <a:endParaRPr lang="en-US" sz="3600" dirty="0" smtClean="0"/>
          </a:p>
          <a:p>
            <a:pPr marL="1200150" lvl="1" indent="-742950">
              <a:buNone/>
            </a:pPr>
            <a:r>
              <a:rPr lang="en-US" sz="3600" dirty="0" smtClean="0"/>
              <a:t>Electricity	</a:t>
            </a:r>
          </a:p>
          <a:p>
            <a:pPr marL="1200150" lvl="1" indent="-742950">
              <a:buNone/>
            </a:pPr>
            <a:r>
              <a:rPr lang="en-US" sz="3600" dirty="0" smtClean="0"/>
              <a:t>	</a:t>
            </a:r>
          </a:p>
          <a:p>
            <a:pPr marL="1200150" lvl="1" indent="-742950">
              <a:buAutoNum type="arabicPeriod" startAt="3"/>
            </a:pPr>
            <a:endParaRPr lang="en-US" sz="3600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1731743B-8AD6-4739-B203-595076C79E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Pat Oglesby New Revenue</a:t>
            </a:r>
            <a:endParaRPr lang="en-US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3224737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3134" y="927100"/>
            <a:ext cx="9465733" cy="50927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New Revenue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33600" y="6225065"/>
            <a:ext cx="74168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hlinkClick r:id="rId3"/>
              </a:rPr>
              <a:t>http://evan-mills.com/energy-associates/Indoor_files/420-HSU-Talk-abbreviated.pdf</a:t>
            </a:r>
            <a:endParaRPr lang="en-US" sz="1200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2400" y="533400"/>
            <a:ext cx="9652000" cy="5400772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New Revenue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08000" y="846138"/>
            <a:ext cx="109728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45% tax on electricity usage over 600% of Baseline – Arcata CA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0000" y="2308225"/>
            <a:ext cx="6096000" cy="3198755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New Revenue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Revenue Sources from Weed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Excise taxes</a:t>
            </a:r>
          </a:p>
          <a:p>
            <a:r>
              <a:rPr lang="en-US" dirty="0" smtClean="0"/>
              <a:t>Monopoly profits</a:t>
            </a:r>
          </a:p>
          <a:p>
            <a:r>
              <a:rPr lang="en-US" b="1" dirty="0" smtClean="0"/>
              <a:t>280E – nondeductibility of selling expenses</a:t>
            </a:r>
          </a:p>
          <a:p>
            <a:r>
              <a:rPr lang="en-US" dirty="0" smtClean="0"/>
              <a:t>General taxes</a:t>
            </a:r>
          </a:p>
          <a:p>
            <a:r>
              <a:rPr lang="en-US" dirty="0" smtClean="0"/>
              <a:t>Fines</a:t>
            </a:r>
          </a:p>
          <a:p>
            <a:r>
              <a:rPr lang="en-US" dirty="0" smtClean="0"/>
              <a:t>Fees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Pat Oglesby New Revenue</a:t>
            </a:r>
            <a:endParaRPr lang="en-US" dirty="0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75FF073D-B54A-4C18-BB47-3C9C481F6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280E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4F391C57-7FE3-48E6-B9A7-142FE669DD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0759" y="2137299"/>
            <a:ext cx="10050294" cy="4370436"/>
          </a:xfrm>
        </p:spPr>
        <p:txBody>
          <a:bodyPr>
            <a:normAutofit/>
          </a:bodyPr>
          <a:lstStyle/>
          <a:p>
            <a:pPr marL="1200150" lvl="1" indent="-742950">
              <a:buNone/>
            </a:pPr>
            <a:r>
              <a:rPr lang="en-US" sz="3600" dirty="0" smtClean="0"/>
              <a:t>	</a:t>
            </a:r>
          </a:p>
          <a:p>
            <a:pPr marL="1200150" lvl="1" indent="-742950">
              <a:buNone/>
            </a:pPr>
            <a:r>
              <a:rPr lang="en-US" sz="3600" dirty="0" smtClean="0"/>
              <a:t>	</a:t>
            </a:r>
          </a:p>
          <a:p>
            <a:pPr marL="1200150" lvl="1" indent="-742950">
              <a:buAutoNum type="arabicPeriod" startAt="3"/>
            </a:pPr>
            <a:endParaRPr lang="en-US" sz="3600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1731743B-8AD6-4739-B203-595076C79E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Pat Oglesby New Revenue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5600" y="2466558"/>
            <a:ext cx="8940800" cy="2967466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3224737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6240" y="2057400"/>
            <a:ext cx="4520320" cy="406596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99760" y="1828801"/>
            <a:ext cx="36834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No deduction for advertising or sales function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Federal nondeductibility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294967295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Pat Oglesby New Revenue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IRC § 280E &amp; Ads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6508" y="1809637"/>
            <a:ext cx="10972800" cy="4525963"/>
          </a:xfrm>
        </p:spPr>
        <p:txBody>
          <a:bodyPr/>
          <a:lstStyle/>
          <a:p>
            <a:r>
              <a:rPr lang="en-US" dirty="0" smtClean="0"/>
              <a:t>1982: For federally illegal drugs, no income tax deduction except cost of goods sold</a:t>
            </a:r>
          </a:p>
          <a:p>
            <a:r>
              <a:rPr lang="en-US" dirty="0" smtClean="0"/>
              <a:t>Images from Lynn Silver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Pat Oglesby New Revenue</a:t>
            </a:r>
            <a:endParaRPr lang="en-US"/>
          </a:p>
        </p:txBody>
      </p:sp>
      <p:pic>
        <p:nvPicPr>
          <p:cNvPr id="7" name="Content Placeholder 3">
            <a:extLst>
              <a:ext uri="{FF2B5EF4-FFF2-40B4-BE49-F238E27FC236}">
                <a16:creationId xmlns="" xmlns:a="http://schemas.openxmlformats.org/drawingml/2006/main" xmlns:r="http://schemas.openxmlformats.org/officeDocument/2006/relationships" xmlns:p="http://schemas.openxmlformats.org/presentationml/2006/main" xmlns:a16="http://schemas.microsoft.com/office/drawing/2014/main" xmlns:mv="urn:schemas-microsoft-com:mac:vml" xmlns:mc="http://schemas.openxmlformats.org/markup-compatibility/2006" id="{10DD752D-214D-A941-ACAF-D8BAF051FD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3801" y="2295385"/>
            <a:ext cx="7188199" cy="4038854"/>
          </a:xfrm>
          <a:prstGeom prst="rect">
            <a:avLst/>
          </a:prstGeom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3" descr="A car parked in front of a sign&#10;&#10;Description automatically generated">
            <a:extLst>
              <a:ext uri="{FF2B5EF4-FFF2-40B4-BE49-F238E27FC236}">
                <a16:creationId xmlns="" xmlns:a="http://schemas.openxmlformats.org/drawingml/2006/main" xmlns:r="http://schemas.openxmlformats.org/officeDocument/2006/relationships" xmlns:p="http://schemas.openxmlformats.org/presentationml/2006/main" xmlns:a16="http://schemas.microsoft.com/office/drawing/2014/main" xmlns:mv="urn:schemas-microsoft-com:mac:vml" xmlns:mc="http://schemas.openxmlformats.org/markup-compatibility/2006" id="{4866EBDE-5EF7-D74F-81B7-60967A0B88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1655" b="3050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="" xmlns:a="http://schemas.openxmlformats.org/drawingml/2006/main" xmlns:r="http://schemas.openxmlformats.org/officeDocument/2006/relationships" xmlns:p="http://schemas.openxmlformats.org/presentationml/2006/main" xmlns:a16="http://schemas.microsoft.com/office/drawing/2014/main" xmlns:mv="urn:schemas-microsoft-com:mac:vml" xmlns:mc="http://schemas.openxmlformats.org/markup-compatibility/2006" id="{2DFE4E19-AAB5-9747-A669-802D356AD943}"/>
              </a:ext>
            </a:extLst>
          </p:cNvPr>
          <p:cNvSpPr txBox="1"/>
          <p:nvPr/>
        </p:nvSpPr>
        <p:spPr>
          <a:xfrm>
            <a:off x="128635" y="113137"/>
            <a:ext cx="2752354" cy="2709275"/>
          </a:xfrm>
          <a:prstGeom prst="ellipse">
            <a:avLst/>
          </a:prstGeom>
          <a:solidFill>
            <a:srgbClr val="231815"/>
          </a:solidFill>
          <a:ln w="174625" cmpd="thinThick">
            <a:solidFill>
              <a:srgbClr val="231815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Sex Appeal</a:t>
            </a: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4261439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="" xmlns:a="http://schemas.openxmlformats.org/drawingml/2006/main" xmlns:r="http://schemas.openxmlformats.org/officeDocument/2006/relationships" xmlns:p="http://schemas.openxmlformats.org/presentationml/2006/main" xmlns:a16="http://schemas.microsoft.com/office/drawing/2014/main" xmlns:mv="urn:schemas-microsoft-com:mac:vml" xmlns:mc="http://schemas.openxmlformats.org/markup-compatibility/2006" id="{6753252F-4873-4F63-801D-CC719279A7D5}"/>
              </a:ext>
              <a:ext uri="{C183D7F6-B498-43B3-948B-1728B52AA6E4}">
                <adec:decorative xmlns="" xmlns:a="http://schemas.openxmlformats.org/drawingml/2006/main" xmlns:r="http://schemas.openxmlformats.org/officeDocument/2006/relationships" xmlns:p="http://schemas.openxmlformats.org/presentationml/2006/main" xmlns:adec="http://schemas.microsoft.com/office/drawing/2017/decorative" xmlns:mv="urn:schemas-microsoft-com:mac:vml" xmlns:mc="http://schemas.openxmlformats.org/markup-compatibility/2006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a="http://schemas.openxmlformats.org/drawingml/2006/main" xmlns:r="http://schemas.openxmlformats.org/officeDocument/2006/relationships" xmlns:p="http://schemas.openxmlformats.org/presentationml/2006/main" xmlns:p16="http://schemas.microsoft.com/office/powerpoint/2015/main" xmlns:mv="urn:schemas-microsoft-com:mac:vml" xmlns:mc="http://schemas.openxmlformats.org/markup-compatibility/2006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="" xmlns:a="http://schemas.openxmlformats.org/drawingml/2006/main" xmlns:r="http://schemas.openxmlformats.org/officeDocument/2006/relationships" xmlns:p="http://schemas.openxmlformats.org/presentationml/2006/main" xmlns:a16="http://schemas.microsoft.com/office/drawing/2014/main" xmlns:mv="urn:schemas-microsoft-com:mac:vml" xmlns:mc="http://schemas.openxmlformats.org/markup-compatibility/2006" id="{047C8CCB-F95D-4249-92DD-651249D3535A}"/>
              </a:ext>
              <a:ext uri="{C183D7F6-B498-43B3-948B-1728B52AA6E4}">
                <adec:decorative xmlns="" xmlns:a="http://schemas.openxmlformats.org/drawingml/2006/main" xmlns:r="http://schemas.openxmlformats.org/officeDocument/2006/relationships" xmlns:p="http://schemas.openxmlformats.org/presentationml/2006/main" xmlns:adec="http://schemas.microsoft.com/office/drawing/2017/decorative" xmlns:mv="urn:schemas-microsoft-com:mac:vml" xmlns:mc="http://schemas.openxmlformats.org/markup-compatibility/2006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a="http://schemas.openxmlformats.org/drawingml/2006/main" xmlns:r="http://schemas.openxmlformats.org/officeDocument/2006/relationships" xmlns:p="http://schemas.openxmlformats.org/presentationml/2006/main" xmlns:p16="http://schemas.microsoft.com/office/powerpoint/2015/main" xmlns:mv="urn:schemas-microsoft-com:mac:vml" xmlns:mc="http://schemas.openxmlformats.org/markup-compatibility/2006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6142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="http://schemas.openxmlformats.org/drawingml/2006/main" xmlns:r="http://schemas.openxmlformats.org/officeDocument/2006/relationships" xmlns:p="http://schemas.openxmlformats.org/presentationml/2006/main" xmlns:a16="http://schemas.microsoft.com/office/drawing/2014/main" xmlns:mv="urn:schemas-microsoft-com:mac:vml" xmlns:mc="http://schemas.openxmlformats.org/markup-compatibility/2006" id="{84E220A4-614B-8F46-984B-AEE284914C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Snob Appeal</a:t>
            </a:r>
          </a:p>
        </p:txBody>
      </p:sp>
      <p:pic>
        <p:nvPicPr>
          <p:cNvPr id="7" name="Content Placeholder 3">
            <a:extLst>
              <a:ext uri="{FF2B5EF4-FFF2-40B4-BE49-F238E27FC236}">
                <a16:creationId xmlns="" xmlns:a="http://schemas.openxmlformats.org/drawingml/2006/main" xmlns:r="http://schemas.openxmlformats.org/officeDocument/2006/relationships" xmlns:p="http://schemas.openxmlformats.org/presentationml/2006/main" xmlns:a16="http://schemas.microsoft.com/office/drawing/2014/main" xmlns:mv="urn:schemas-microsoft-com:mac:vml" xmlns:mc="http://schemas.openxmlformats.org/markup-compatibility/2006" id="{10DD752D-214D-A941-ACAF-D8BAF051FD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38600" y="1407878"/>
            <a:ext cx="7188199" cy="4038854"/>
          </a:xfrm>
          <a:prstGeom prst="rect">
            <a:avLst/>
          </a:prstGeom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86906029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3">
            <a:extLst>
              <a:ext uri="{FF2B5EF4-FFF2-40B4-BE49-F238E27FC236}">
                <a16:creationId xmlns="" xmlns:a="http://schemas.openxmlformats.org/drawingml/2006/main" xmlns:r="http://schemas.openxmlformats.org/officeDocument/2006/relationships" xmlns:p="http://schemas.openxmlformats.org/presentationml/2006/main" xmlns:a16="http://schemas.microsoft.com/office/drawing/2014/main" xmlns:mv="urn:schemas-microsoft-com:mac:vml" xmlns:mc="http://schemas.openxmlformats.org/markup-compatibility/2006" id="{D7F9FCED-82C0-A34A-A1BB-87CAE389EC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="http://schemas.openxmlformats.org/drawingml/2006/main" xmlns:r="http://schemas.openxmlformats.org/officeDocument/2006/relationships" xmlns:p="http://schemas.openxmlformats.org/presentationml/2006/main" xmlns:a16="http://schemas.microsoft.com/office/drawing/2014/main" xmlns:mv="urn:schemas-microsoft-com:mac:vml" xmlns:mc="http://schemas.openxmlformats.org/markup-compatibility/2006" id="{A1B4D046-81AD-B94F-8DBD-98A070B3A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39626" y="144134"/>
            <a:ext cx="2752354" cy="2709275"/>
          </a:xfrm>
          <a:prstGeom prst="ellipse">
            <a:avLst/>
          </a:prstGeom>
          <a:solidFill>
            <a:srgbClr val="231815"/>
          </a:solidFill>
          <a:ln w="174625" cmpd="thinThick">
            <a:solidFill>
              <a:srgbClr val="231815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>
                <a:solidFill>
                  <a:srgbClr val="FFFFFF"/>
                </a:solidFill>
              </a:rPr>
              <a:t>Happiness</a:t>
            </a: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27509938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="" xmlns:a="http://schemas.openxmlformats.org/drawingml/2006/main" xmlns:r="http://schemas.openxmlformats.org/officeDocument/2006/relationships" xmlns:p="http://schemas.openxmlformats.org/presentationml/2006/main" xmlns:a16="http://schemas.microsoft.com/office/drawing/2014/main" xmlns:mv="urn:schemas-microsoft-com:mac:vml" xmlns:mc="http://schemas.openxmlformats.org/markup-compatibility/2006" id="{6753252F-4873-4F63-801D-CC719279A7D5}"/>
              </a:ext>
              <a:ext uri="{C183D7F6-B498-43B3-948B-1728B52AA6E4}">
                <adec:decorative xmlns="" xmlns:a="http://schemas.openxmlformats.org/drawingml/2006/main" xmlns:r="http://schemas.openxmlformats.org/officeDocument/2006/relationships" xmlns:p="http://schemas.openxmlformats.org/presentationml/2006/main" xmlns:adec="http://schemas.microsoft.com/office/drawing/2017/decorative" xmlns:mv="urn:schemas-microsoft-com:mac:vml" xmlns:mc="http://schemas.openxmlformats.org/markup-compatibility/2006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a="http://schemas.openxmlformats.org/drawingml/2006/main" xmlns:r="http://schemas.openxmlformats.org/officeDocument/2006/relationships" xmlns:p="http://schemas.openxmlformats.org/presentationml/2006/main" xmlns:p16="http://schemas.microsoft.com/office/powerpoint/2015/main" xmlns:mv="urn:schemas-microsoft-com:mac:vml" xmlns:mc="http://schemas.openxmlformats.org/markup-compatibility/2006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="" xmlns:a="http://schemas.openxmlformats.org/drawingml/2006/main" xmlns:r="http://schemas.openxmlformats.org/officeDocument/2006/relationships" xmlns:p="http://schemas.openxmlformats.org/presentationml/2006/main" xmlns:a16="http://schemas.microsoft.com/office/drawing/2014/main" xmlns:mv="urn:schemas-microsoft-com:mac:vml" xmlns:mc="http://schemas.openxmlformats.org/markup-compatibility/2006" id="{047C8CCB-F95D-4249-92DD-651249D3535A}"/>
              </a:ext>
              <a:ext uri="{C183D7F6-B498-43B3-948B-1728B52AA6E4}">
                <adec:decorative xmlns="" xmlns:a="http://schemas.openxmlformats.org/drawingml/2006/main" xmlns:r="http://schemas.openxmlformats.org/officeDocument/2006/relationships" xmlns:p="http://schemas.openxmlformats.org/presentationml/2006/main" xmlns:adec="http://schemas.microsoft.com/office/drawing/2017/decorative" xmlns:mv="urn:schemas-microsoft-com:mac:vml" xmlns:mc="http://schemas.openxmlformats.org/markup-compatibility/2006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a="http://schemas.openxmlformats.org/drawingml/2006/main" xmlns:r="http://schemas.openxmlformats.org/officeDocument/2006/relationships" xmlns:p="http://schemas.openxmlformats.org/presentationml/2006/main" xmlns:p16="http://schemas.microsoft.com/office/powerpoint/2015/main" xmlns:mv="urn:schemas-microsoft-com:mac:vml" xmlns:mc="http://schemas.openxmlformats.org/markup-compatibility/2006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552C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="http://schemas.openxmlformats.org/drawingml/2006/main" xmlns:r="http://schemas.openxmlformats.org/officeDocument/2006/relationships" xmlns:p="http://schemas.openxmlformats.org/presentationml/2006/main" xmlns:a16="http://schemas.microsoft.com/office/drawing/2014/main" xmlns:mv="urn:schemas-microsoft-com:mac:vml" xmlns:mc="http://schemas.openxmlformats.org/markup-compatibility/2006" id="{E0679211-BFF9-1040-9A77-C7067F2EF5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Appeal to youth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="" xmlns:a="http://schemas.openxmlformats.org/drawingml/2006/main" xmlns:r="http://schemas.openxmlformats.org/officeDocument/2006/relationships" xmlns:p="http://schemas.openxmlformats.org/presentationml/2006/main" xmlns:a16="http://schemas.microsoft.com/office/drawing/2014/main" xmlns:mv="urn:schemas-microsoft-com:mac:vml" xmlns:mc="http://schemas.openxmlformats.org/markup-compatibility/2006" id="{3F7FFD54-CF9C-5E43-BD73-D4AB3DCE0C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38600" y="1405625"/>
            <a:ext cx="7188199" cy="4043361"/>
          </a:xfrm>
          <a:prstGeom prst="rect">
            <a:avLst/>
          </a:prstGeom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68349556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75FF073D-B54A-4C18-BB47-3C9C481F6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280E tax deductions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4F391C57-7FE3-48E6-B9A7-142FE669DD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0759" y="2137299"/>
            <a:ext cx="10050294" cy="4370436"/>
          </a:xfrm>
        </p:spPr>
        <p:txBody>
          <a:bodyPr>
            <a:normAutofit/>
          </a:bodyPr>
          <a:lstStyle/>
          <a:p>
            <a:pPr marL="1200150" lvl="1" indent="-742950">
              <a:buNone/>
            </a:pPr>
            <a:r>
              <a:rPr lang="en-US" sz="3600" dirty="0" smtClean="0"/>
              <a:t>	</a:t>
            </a:r>
          </a:p>
          <a:p>
            <a:pPr marL="1200150" lvl="1" indent="-742950">
              <a:buNone/>
            </a:pPr>
            <a:r>
              <a:rPr lang="en-US" sz="3600" dirty="0" smtClean="0"/>
              <a:t>	</a:t>
            </a:r>
          </a:p>
          <a:p>
            <a:pPr marL="1200150" lvl="1" indent="-742950">
              <a:buAutoNum type="arabicPeriod" startAt="3"/>
            </a:pPr>
            <a:endParaRPr lang="en-US" sz="3600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1731743B-8AD6-4739-B203-595076C79E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Pat Oglesby New Revenue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4F391C57-7FE3-48E6-B9A7-142FE669DDD1}"/>
              </a:ext>
            </a:extLst>
          </p:cNvPr>
          <p:cNvSpPr txBox="1">
            <a:spLocks/>
          </p:cNvSpPr>
          <p:nvPr/>
        </p:nvSpPr>
        <p:spPr>
          <a:xfrm>
            <a:off x="1333159" y="2289699"/>
            <a:ext cx="10050294" cy="43704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1200150" marR="0" lvl="1" indent="-7429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ct val="90000"/>
              <a:tabLst/>
              <a:defRPr/>
            </a:pPr>
            <a:r>
              <a:rPr lang="en-US" sz="3600" dirty="0" smtClean="0"/>
              <a:t>Advertising and maybe marketing</a:t>
            </a:r>
          </a:p>
          <a:p>
            <a:pPr marL="1200150" marR="0" lvl="1" indent="-7429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ct val="90000"/>
              <a:tabLst/>
              <a:defRPr/>
            </a:pPr>
            <a:endParaRPr lang="en-US" sz="3600" dirty="0" smtClean="0"/>
          </a:p>
          <a:p>
            <a:pPr marL="1200150" marR="0" lvl="1" indent="-7429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ct val="90000"/>
              <a:tabLst/>
              <a:defRPr/>
            </a:pPr>
            <a:r>
              <a:rPr lang="en-US" sz="3600" dirty="0" smtClean="0"/>
              <a:t>But </a:t>
            </a:r>
          </a:p>
          <a:p>
            <a:pPr marL="1200150" marR="0" lvl="1" indent="-7429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ct val="90000"/>
              <a:tabLst/>
              <a:defRPr/>
            </a:pPr>
            <a:endParaRPr kumimoji="0" lang="en-US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200150" marR="0" lvl="1" indent="-7429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ct val="90000"/>
              <a:tabLst/>
              <a:defRPr/>
            </a:pPr>
            <a:r>
              <a:rPr lang="en-US" sz="3600" dirty="0" smtClean="0"/>
              <a:t>Insurance, transportation, rent, clerks’ wages</a:t>
            </a:r>
            <a:endParaRPr kumimoji="0" lang="en-US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2"/>
              </a:buClr>
              <a:buSzPct val="95000"/>
              <a:buFont typeface="Wingdings" panose="05000000000000000000" pitchFamily="2" charset="2"/>
              <a:buChar char="§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2"/>
              </a:buClr>
              <a:buSzPct val="95000"/>
              <a:buFont typeface="Wingdings" panose="05000000000000000000" pitchFamily="2" charset="2"/>
              <a:buChar char="§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3224737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Pat Oglesby New Revenue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2579" y="232754"/>
            <a:ext cx="8565758" cy="5790502"/>
          </a:xfrm>
          <a:prstGeom prst="rect">
            <a:avLst/>
          </a:prstGeom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75FF073D-B54A-4C18-BB47-3C9C481F6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Selling expenses	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4F391C57-7FE3-48E6-B9A7-142FE669DD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0759" y="2137299"/>
            <a:ext cx="10050294" cy="4370436"/>
          </a:xfrm>
        </p:spPr>
        <p:txBody>
          <a:bodyPr>
            <a:normAutofit/>
          </a:bodyPr>
          <a:lstStyle/>
          <a:p>
            <a:pPr marL="1200150" lvl="1" indent="-742950">
              <a:buNone/>
            </a:pPr>
            <a:r>
              <a:rPr lang="en-US" sz="3600" dirty="0" smtClean="0"/>
              <a:t>	</a:t>
            </a:r>
          </a:p>
          <a:p>
            <a:pPr marL="1200150" lvl="1" indent="-742950">
              <a:buNone/>
            </a:pPr>
            <a:r>
              <a:rPr lang="en-US" sz="3600" dirty="0" smtClean="0"/>
              <a:t>	</a:t>
            </a:r>
          </a:p>
          <a:p>
            <a:pPr marL="1200150" lvl="1" indent="-742950">
              <a:buAutoNum type="arabicPeriod" startAt="3"/>
            </a:pPr>
            <a:endParaRPr lang="en-US" sz="3600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1731743B-8AD6-4739-B203-595076C79E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Pat Oglesby New Revenue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4F391C57-7FE3-48E6-B9A7-142FE669DDD1}"/>
              </a:ext>
            </a:extLst>
          </p:cNvPr>
          <p:cNvSpPr txBox="1">
            <a:spLocks/>
          </p:cNvSpPr>
          <p:nvPr/>
        </p:nvSpPr>
        <p:spPr>
          <a:xfrm>
            <a:off x="1333159" y="2289699"/>
            <a:ext cx="10050294" cy="43704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1200150" marR="0" lvl="1" indent="-7429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ct val="90000"/>
              <a:tabLst/>
              <a:defRPr/>
            </a:pPr>
            <a:r>
              <a:rPr lang="en-US" sz="3600" dirty="0" smtClean="0"/>
              <a:t>Retailers – high</a:t>
            </a:r>
          </a:p>
          <a:p>
            <a:pPr marL="1200150" marR="0" lvl="1" indent="-7429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ct val="90000"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Mom &amp; Pop growers and </a:t>
            </a:r>
            <a:r>
              <a:rPr lang="en-US" sz="3600" dirty="0" smtClean="0"/>
              <a:t>processors – high</a:t>
            </a:r>
          </a:p>
          <a:p>
            <a:pPr marL="1200150" marR="0" lvl="1" indent="-7429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ct val="90000"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Big Tobacco (Big Marijuana) – high</a:t>
            </a:r>
          </a:p>
          <a:p>
            <a:pPr marL="1200150" marR="0" lvl="1" indent="-7429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ct val="90000"/>
              <a:tabLst/>
              <a:defRPr/>
            </a:pPr>
            <a:endParaRPr lang="en-US" sz="3600" dirty="0" smtClean="0"/>
          </a:p>
          <a:p>
            <a:pPr marL="1200150" marR="0" lvl="1" indent="-7429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ct val="90000"/>
              <a:tabLst/>
              <a:defRPr/>
            </a:pPr>
            <a:r>
              <a:rPr lang="en-US" sz="3600" dirty="0" smtClean="0"/>
              <a:t>So let only retailers deduct selling expenses?</a:t>
            </a:r>
          </a:p>
          <a:p>
            <a:pPr marL="1200150" marR="0" lvl="1" indent="-7429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ct val="90000"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But what about farm-to-market?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2"/>
              </a:buClr>
              <a:buSzPct val="95000"/>
              <a:buFont typeface="Wingdings" panose="05000000000000000000" pitchFamily="2" charset="2"/>
              <a:buChar char="§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2"/>
              </a:buClr>
              <a:buSzPct val="95000"/>
              <a:buFont typeface="Wingdings" panose="05000000000000000000" pitchFamily="2" charset="2"/>
              <a:buChar char="§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32247374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280E conformity and state income tax returns 	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Pat Oglesby New Revenue</a:t>
            </a:r>
            <a:endParaRPr lang="en-US" dirty="0"/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Revenue Sources from Weed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Excise taxes</a:t>
            </a:r>
          </a:p>
          <a:p>
            <a:r>
              <a:rPr lang="en-US" dirty="0" smtClean="0"/>
              <a:t>Monopoly profits</a:t>
            </a:r>
          </a:p>
          <a:p>
            <a:r>
              <a:rPr lang="en-US" dirty="0" smtClean="0"/>
              <a:t>280E – nondeductibility of selling expenses</a:t>
            </a:r>
          </a:p>
          <a:p>
            <a:r>
              <a:rPr lang="en-US" b="1" dirty="0" smtClean="0"/>
              <a:t>[General taxes]</a:t>
            </a:r>
          </a:p>
          <a:p>
            <a:r>
              <a:rPr lang="en-US" b="1" dirty="0" smtClean="0"/>
              <a:t>[Fines]</a:t>
            </a:r>
          </a:p>
          <a:p>
            <a:r>
              <a:rPr lang="en-US" b="1" dirty="0" smtClean="0"/>
              <a:t>Fees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Pat Oglesby New Revenue</a:t>
            </a:r>
            <a:endParaRPr lang="en-US" dirty="0"/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Pat Oglesby New Revenue</a:t>
            </a:r>
            <a:endParaRPr lang="en-US" dirty="0"/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0533" y="533401"/>
            <a:ext cx="109728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000" dirty="0" smtClean="0"/>
              <a:t>Oakland CA 1996 License fee:</a:t>
            </a:r>
            <a:endParaRPr lang="en-US" sz="20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534" y="1447800"/>
            <a:ext cx="10532533" cy="2438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2801" y="3886200"/>
            <a:ext cx="3765631" cy="1549400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Pat Oglesby New Revenue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274638"/>
            <a:ext cx="10972800" cy="1143000"/>
          </a:xfrm>
        </p:spPr>
        <p:txBody>
          <a:bodyPr/>
          <a:lstStyle/>
          <a:p>
            <a:pPr algn="l"/>
            <a:r>
              <a:rPr lang="en-US" dirty="0" smtClean="0"/>
              <a:t>     Patient licenses     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2001" y="2057400"/>
            <a:ext cx="8363415" cy="3429000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4294967295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Pat Oglesby New Revenue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Fees?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Pat Oglesby New Revenue</a:t>
            </a:r>
            <a:endParaRPr lang="en-US" dirty="0"/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Business license fees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barrier to entry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Pat Oglesby New Revenue</a:t>
            </a:r>
            <a:endParaRPr lang="en-US" dirty="0"/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Exceptions beyond medical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Homegrown?</a:t>
            </a:r>
          </a:p>
          <a:p>
            <a:r>
              <a:rPr lang="en-US" dirty="0" smtClean="0"/>
              <a:t>Small business?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Pat Oglesby New Revenue</a:t>
            </a:r>
            <a:endParaRPr lang="en-US" dirty="0"/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10972800" cy="1143000"/>
          </a:xfrm>
        </p:spPr>
        <p:txBody>
          <a:bodyPr/>
          <a:lstStyle/>
          <a:p>
            <a:r>
              <a:rPr lang="en-US" dirty="0" smtClean="0"/>
              <a:t>Homegrown exception?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8000" y="1904999"/>
            <a:ext cx="4148667" cy="30607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1905000"/>
            <a:ext cx="4368800" cy="298441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96001" y="5334001"/>
            <a:ext cx="26360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CO: yes;  WA: no.</a:t>
            </a:r>
            <a:endParaRPr lang="en-US" sz="240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New Revenue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5200" y="414970"/>
            <a:ext cx="7840133" cy="5147631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New Revenue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600" y="1905000"/>
            <a:ext cx="9753600" cy="1397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641600" y="762001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 smtClean="0"/>
              <a:t>Section 9.04.136 of the Berkeley CA Municipal Code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New Revenue</a:t>
            </a:r>
            <a:endParaRPr lang="en-US"/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134" y="990600"/>
            <a:ext cx="10227733" cy="46863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New Revenue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much?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Low rates ≈ Good enforcement </a:t>
            </a:r>
          </a:p>
          <a:p>
            <a:r>
              <a:rPr lang="en-US" dirty="0" smtClean="0"/>
              <a:t>What do externalities and internalities warrant?</a:t>
            </a:r>
          </a:p>
          <a:p>
            <a:r>
              <a:rPr lang="en-US" dirty="0" smtClean="0"/>
              <a:t>How do we maximize revenue (</a:t>
            </a:r>
            <a:r>
              <a:rPr lang="en-US" dirty="0" err="1" smtClean="0"/>
              <a:t>Laffer</a:t>
            </a:r>
            <a:r>
              <a:rPr lang="en-US" dirty="0" smtClean="0"/>
              <a:t> curve)?</a:t>
            </a:r>
          </a:p>
          <a:p>
            <a:r>
              <a:rPr lang="en-US" dirty="0" smtClean="0"/>
              <a:t>Adjust over time?</a:t>
            </a:r>
          </a:p>
          <a:p>
            <a:r>
              <a:rPr lang="en-US" dirty="0" smtClean="0"/>
              <a:t>Voter views</a:t>
            </a:r>
          </a:p>
          <a:p>
            <a:r>
              <a:rPr lang="en-US" dirty="0" smtClean="0"/>
              <a:t>Amounts</a:t>
            </a:r>
          </a:p>
          <a:p>
            <a:r>
              <a:rPr lang="en-US" dirty="0" smtClean="0"/>
              <a:t>Conflicting views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Pat Oglesby New Revenue</a:t>
            </a:r>
            <a:endParaRPr lang="en-US" dirty="0"/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109728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Rates depend on . . . how much enforcement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1600200"/>
            <a:ext cx="6197600" cy="3238500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Pat Oglesby New Revenue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much?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do externalities and internalities warrant?</a:t>
            </a:r>
          </a:p>
          <a:p>
            <a:r>
              <a:rPr lang="en-US" dirty="0" smtClean="0"/>
              <a:t>For alcohol, we have numbers.</a:t>
            </a:r>
          </a:p>
          <a:p>
            <a:r>
              <a:rPr lang="en-US" dirty="0" smtClean="0"/>
              <a:t>“Research question”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Pat Oglesby New Revenue</a:t>
            </a:r>
            <a:endParaRPr lang="en-US" dirty="0"/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much?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do we maximize revenue (</a:t>
            </a:r>
            <a:r>
              <a:rPr lang="en-US" dirty="0" err="1" smtClean="0"/>
              <a:t>Laffer</a:t>
            </a:r>
            <a:r>
              <a:rPr lang="en-US" dirty="0" smtClean="0"/>
              <a:t> curve)?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Pat Oglesby New Revenue</a:t>
            </a:r>
            <a:endParaRPr lang="en-US" dirty="0"/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Laffer</a:t>
            </a:r>
            <a:r>
              <a:rPr lang="en-US" dirty="0" smtClean="0"/>
              <a:t> curve: Junior Johnson’s heyday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903354" y="1718802"/>
            <a:ext cx="793952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“A gallon of whiskey [bore] $11 tax.  You could make it for 75 cents to a dollar and sell it for $3 or $4.” </a:t>
            </a:r>
            <a:r>
              <a:rPr lang="en-US" sz="3200" dirty="0" err="1" smtClean="0"/>
              <a:t>Golenbock</a:t>
            </a:r>
            <a:r>
              <a:rPr lang="en-US" sz="3200" dirty="0" smtClean="0"/>
              <a:t>, </a:t>
            </a:r>
            <a:r>
              <a:rPr lang="en-US" sz="3200" i="1" dirty="0" smtClean="0"/>
              <a:t>American Zoom</a:t>
            </a:r>
            <a:endParaRPr lang="en-US" sz="3200" i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2800" y="3581400"/>
            <a:ext cx="5181600" cy="2438400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4294967295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Pat Oglesby New Revenue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Goudy Old Style"/>
              </a:rPr>
              <a:t>Adjusting </a:t>
            </a:r>
            <a:r>
              <a:rPr lang="en-US" sz="4444" dirty="0" smtClean="0">
                <a:latin typeface="Goudy Old Style"/>
              </a:rPr>
              <a:t>rates – English tobacco tax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7200" y="1295400"/>
            <a:ext cx="6604000" cy="323056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41601" y="4648201"/>
            <a:ext cx="4257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 pence/lb. 1600, 1602, 1620</a:t>
            </a:r>
            <a:endParaRPr lang="en-US" sz="2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8000" y="2362200"/>
            <a:ext cx="3302000" cy="2349500"/>
          </a:xfrm>
          <a:prstGeom prst="rect">
            <a:avLst/>
          </a:prstGeom>
        </p:spPr>
      </p:pic>
      <p:sp>
        <p:nvSpPr>
          <p:cNvPr id="9" name="Footer Placeholder 8"/>
          <p:cNvSpPr>
            <a:spLocks noGrp="1"/>
          </p:cNvSpPr>
          <p:nvPr>
            <p:ph type="ftr" sz="quarter" idx="4294967295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Pat Oglesby New Revenue</a:t>
            </a:r>
            <a:endParaRPr lang="en-US"/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much?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conclude a retail tax rate on marijuana of 37 percent remains on the correct side of the </a:t>
            </a:r>
            <a:r>
              <a:rPr lang="en-US" dirty="0" err="1" smtClean="0"/>
              <a:t>Laffer</a:t>
            </a:r>
            <a:r>
              <a:rPr lang="en-US" dirty="0" smtClean="0"/>
              <a:t> curve.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Pat Oglesby New Revenue</a:t>
            </a:r>
            <a:endParaRPr lang="en-US" dirty="0"/>
          </a:p>
        </p:txBody>
      </p:sp>
      <p:pic>
        <p:nvPicPr>
          <p:cNvPr id="6" name="Picture 5" descr="Title of Laffer artic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8152" y="3083928"/>
            <a:ext cx="4962144" cy="2706624"/>
          </a:xfrm>
          <a:prstGeom prst="rect">
            <a:avLst/>
          </a:prstGeom>
        </p:spPr>
      </p:pic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Pat Oglesby New Revenue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72433" y="1635254"/>
            <a:ext cx="982478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/>
              <a:t>“UCLA Anderson’s Brett Hollenbeck and Yale’s Kosuke Uetake . . . suggest that around the country, states could pull more money from retail weed than their current tax structures allow.”</a:t>
            </a:r>
          </a:p>
          <a:p>
            <a:r>
              <a:rPr lang="en-US" sz="3600" dirty="0" smtClean="0"/>
              <a:t>	</a:t>
            </a:r>
            <a:r>
              <a:rPr lang="en-US" sz="2000" dirty="0" smtClean="0"/>
              <a:t>(</a:t>
            </a:r>
            <a:r>
              <a:rPr lang="en-US" sz="2000" dirty="0" err="1" smtClean="0"/>
              <a:t>Documents/sites/faculty/reviewpublications/research/wa_taxation.pdf</a:t>
            </a:r>
            <a:r>
              <a:rPr lang="en-US" sz="2000" dirty="0" smtClean="0"/>
              <a:t>)</a:t>
            </a:r>
            <a:endParaRPr lang="en-US" sz="2000" dirty="0"/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Voter views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Pat Oglesby New Revenue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898352" y="2068857"/>
            <a:ext cx="724564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/>
              <a:t>In California in 2016, every stand-alone marijuana tax increase passed, except the town of Colfax, which voted 63% for a tax measure that required a 2/3 majority.</a:t>
            </a:r>
            <a:endParaRPr lang="en-US" sz="3600" dirty="0"/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Tax receipts go up as market matures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Pat Oglesby New Revenue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4006" y="2004449"/>
            <a:ext cx="7505700" cy="4394200"/>
          </a:xfrm>
          <a:prstGeom prst="rect">
            <a:avLst/>
          </a:prstGeom>
        </p:spPr>
      </p:pic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Revenue amounts -- 2017	only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Pat Oglesby New Revenue</a:t>
            </a:r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727200" y="1600200"/>
            <a:ext cx="8026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Colorado: $217 million</a:t>
            </a:r>
          </a:p>
          <a:p>
            <a:r>
              <a:rPr lang="en-US" sz="3600" dirty="0" smtClean="0"/>
              <a:t>Washington  $314 million</a:t>
            </a:r>
          </a:p>
          <a:p>
            <a:endParaRPr lang="en-US" sz="3600" dirty="0" smtClean="0"/>
          </a:p>
          <a:p>
            <a:r>
              <a:rPr lang="en-US" sz="3600" dirty="0" smtClean="0"/>
              <a:t>Both  &gt; $43 per capita per year</a:t>
            </a:r>
          </a:p>
          <a:p>
            <a:endParaRPr lang="en-US" sz="3600" dirty="0" smtClean="0"/>
          </a:p>
          <a:p>
            <a:endParaRPr lang="en-US" sz="3600" dirty="0" smtClean="0"/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Pat Oglesby New Revenue</a:t>
            </a:r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780262"/>
            <a:ext cx="11226800" cy="5245100"/>
          </a:xfrm>
          <a:prstGeom prst="rect">
            <a:avLst/>
          </a:prstGeom>
        </p:spPr>
      </p:pic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Conflicts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Social Justice vs. Free Enterprise</a:t>
            </a:r>
          </a:p>
          <a:p>
            <a:r>
              <a:rPr lang="en-US" dirty="0" smtClean="0"/>
              <a:t>Consumers vs. Businesses</a:t>
            </a:r>
          </a:p>
          <a:p>
            <a:r>
              <a:rPr lang="en-US" dirty="0" smtClean="0"/>
              <a:t>Tax Foundation vs. Institute for Tax and Economic Policy</a:t>
            </a:r>
          </a:p>
          <a:p>
            <a:r>
              <a:rPr lang="en-US" dirty="0" smtClean="0"/>
              <a:t>Center for New Revenue vs. Misinformation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Pat Oglesby New Revenue</a:t>
            </a:r>
            <a:endParaRPr lang="en-US" dirty="0"/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New Revenue</a:t>
            </a:r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88878" y="628514"/>
            <a:ext cx="7150322" cy="497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New Revenue</a:t>
            </a:r>
            <a:endParaRPr lang="en-US"/>
          </a:p>
        </p:txBody>
      </p:sp>
      <p:pic>
        <p:nvPicPr>
          <p:cNvPr id="7" name="P 10"/>
          <p:cNvPicPr/>
          <p:nvPr/>
        </p:nvPicPr>
        <p:blipFill>
          <a:blip r:embed="rId2"/>
          <a:stretch>
            <a:fillRect/>
          </a:stretch>
        </p:blipFill>
        <p:spPr>
          <a:xfrm>
            <a:off x="7145224" y="289228"/>
            <a:ext cx="4081014" cy="538915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27301" y="1545096"/>
            <a:ext cx="7363477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smtClean="0"/>
              <a:t>“A modest </a:t>
            </a:r>
            <a:r>
              <a:rPr lang="en-US" sz="4000" dirty="0" smtClean="0">
                <a:hlinkClick r:id="rId3"/>
              </a:rPr>
              <a:t>‪#wealthtax on families with net worth of $32.2M+ could raise $1.3T by 2029.</a:t>
            </a:r>
            <a:r>
              <a:rPr lang="en-US" sz="4000" dirty="0" smtClean="0"/>
              <a:t>”</a:t>
            </a:r>
          </a:p>
          <a:p>
            <a:r>
              <a:rPr lang="en-US" sz="4000" dirty="0" smtClean="0"/>
              <a:t> 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Center for New Revenue vs. Misinformation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400" dirty="0" smtClean="0"/>
              <a:t>Cutting taxes “has been shown to actually increase overall tax revenue in other states.”  -- California tax cut sponsors</a:t>
            </a:r>
          </a:p>
          <a:p>
            <a:r>
              <a:rPr lang="en-US" sz="3600" dirty="0" smtClean="0"/>
              <a:t>Looking for pushback -- </a:t>
            </a:r>
            <a:r>
              <a:rPr lang="en-US" sz="3600" dirty="0" smtClean="0">
                <a:hlinkClick r:id="rId2"/>
              </a:rPr>
              <a:t>po@newrevenue.org</a:t>
            </a:r>
            <a:endParaRPr lang="en-US" sz="3600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Pat Oglesby New Revenue</a:t>
            </a:r>
            <a:endParaRPr lang="en-US" dirty="0"/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Pat Oglesby New Revenue</a:t>
            </a:r>
            <a:endParaRPr lang="en-US"/>
          </a:p>
        </p:txBody>
      </p:sp>
      <p:graphicFrame>
        <p:nvGraphicFramePr>
          <p:cNvPr id="368642" name="Object 2"/>
          <p:cNvGraphicFramePr>
            <a:graphicFrameLocks noChangeAspect="1"/>
          </p:cNvGraphicFramePr>
          <p:nvPr/>
        </p:nvGraphicFramePr>
        <p:xfrm>
          <a:off x="3352800" y="69850"/>
          <a:ext cx="5486400" cy="6718300"/>
        </p:xfrm>
        <a:graphic>
          <a:graphicData uri="http://schemas.openxmlformats.org/presentationml/2006/ole">
            <p:oleObj spid="_x0000_s432130" name="Document" r:id="rId3" imgW="5486400" imgH="6718300" progId="Word.Document.12">
              <p:link updateAutomatic="1"/>
            </p:oleObj>
          </a:graphicData>
        </a:graphic>
      </p:graphicFrame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Pat Oglesby New Revenue</a:t>
            </a: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3624" y="228600"/>
            <a:ext cx="9517576" cy="5410200"/>
          </a:xfrm>
          <a:prstGeom prst="rect">
            <a:avLst/>
          </a:prstGeom>
        </p:spPr>
      </p:pic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message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Law enforcement is critical.</a:t>
            </a:r>
          </a:p>
          <a:p>
            <a:pPr lvl="0"/>
            <a:r>
              <a:rPr lang="en-US" dirty="0" smtClean="0"/>
              <a:t>Federal legalization is coming slowly.</a:t>
            </a:r>
          </a:p>
          <a:p>
            <a:pPr lvl="0"/>
            <a:r>
              <a:rPr lang="en-US" dirty="0" smtClean="0"/>
              <a:t>Taxing only by price is untenable in the long run.</a:t>
            </a:r>
          </a:p>
          <a:p>
            <a:pPr lvl="0"/>
            <a:r>
              <a:rPr lang="en-US" dirty="0" smtClean="0"/>
              <a:t>Taxing flower by THC won’t happen soon.</a:t>
            </a:r>
          </a:p>
          <a:p>
            <a:r>
              <a:rPr lang="en-US" dirty="0" smtClean="0"/>
              <a:t>Cannabis’s lobbyists are lined up.  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Pat Oglesby New Revenue</a:t>
            </a:r>
            <a:endParaRPr lang="en-US" dirty="0"/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mc="http://schemas.openxmlformats.org/markup-compatibility/2006" xmlns:mv="urn:schemas-microsoft-com:mac:vml" xmlns="" xmlns:a16="http://schemas.microsoft.com/office/drawing/2014/main" xmlns:p="http://schemas.openxmlformats.org/presentationml/2006/main" xmlns:r="http://schemas.openxmlformats.org/officeDocument/2006/relationships" xmlns:a="http://schemas.openxmlformats.org/drawingml/2006/main" id="{CCFB2CCF-234F-4F21-B7C4-FD2D79587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7371184" y="2453951"/>
            <a:ext cx="310248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po@newrevenue.org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www.newrevenue.org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@OglesbyPat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034073" y="2453951"/>
            <a:ext cx="501053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Patrick Oglesby, MBA, JD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Founder and CEO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Center for New Revenue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4808487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annabisTemplate2018">
      <a:dk1>
        <a:sysClr val="windowText" lastClr="000000"/>
      </a:dk1>
      <a:lt1>
        <a:sysClr val="window" lastClr="FFFFFF"/>
      </a:lt1>
      <a:dk2>
        <a:srgbClr val="0F3E64"/>
      </a:dk2>
      <a:lt2>
        <a:srgbClr val="E7E6E6"/>
      </a:lt2>
      <a:accent1>
        <a:srgbClr val="015783"/>
      </a:accent1>
      <a:accent2>
        <a:srgbClr val="72963D"/>
      </a:accent2>
      <a:accent3>
        <a:srgbClr val="C16633"/>
      </a:accent3>
      <a:accent4>
        <a:srgbClr val="954F72"/>
      </a:accent4>
      <a:accent5>
        <a:srgbClr val="7B7B7B"/>
      </a:accent5>
      <a:accent6>
        <a:srgbClr val="567535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:a="http://schemas.openxmlformats.org/drawingml/2006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:a="http://schemas.openxmlformats.org/drawingml/2006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73747</TotalTime>
  <Words>3952</Words>
  <Application>Microsoft Office PowerPoint</Application>
  <PresentationFormat>Custom</PresentationFormat>
  <Paragraphs>664</Paragraphs>
  <Slides>132</Slides>
  <Notes>37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Links</vt:lpstr>
      </vt:variant>
      <vt:variant>
        <vt:i4>2</vt:i4>
      </vt:variant>
      <vt:variant>
        <vt:lpstr>Slide Titles</vt:lpstr>
      </vt:variant>
      <vt:variant>
        <vt:i4>132</vt:i4>
      </vt:variant>
    </vt:vector>
  </HeadingPairs>
  <TitlesOfParts>
    <vt:vector size="135" baseType="lpstr">
      <vt:lpstr>Office Theme</vt:lpstr>
      <vt:lpstr>!OLE_LINK1</vt:lpstr>
      <vt:lpstr>Document44!OLE_LINK3</vt:lpstr>
      <vt:lpstr>Let’s Tax Weed</vt:lpstr>
      <vt:lpstr>Hey Public Health People: Let’s Tax Weed</vt:lpstr>
      <vt:lpstr>Slide 3</vt:lpstr>
      <vt:lpstr>Public Health Criteria for Taxing Cannabis </vt:lpstr>
      <vt:lpstr>How Can Revenue Serve Cannabis Policy?</vt:lpstr>
      <vt:lpstr>California Blue Ribbon Marijuana Commission </vt:lpstr>
      <vt:lpstr>U.S. Senate Finance Committee </vt:lpstr>
      <vt:lpstr>Joint Committee on Taxation </vt:lpstr>
      <vt:lpstr>North Carolina Law Review</vt:lpstr>
      <vt:lpstr>Center for New Revenue/P. Oglesby</vt:lpstr>
      <vt:lpstr>Slide 11</vt:lpstr>
      <vt:lpstr>What do you need to hear?</vt:lpstr>
      <vt:lpstr>Cannabis revenue </vt:lpstr>
      <vt:lpstr>Why? </vt:lpstr>
      <vt:lpstr>Externalities </vt:lpstr>
      <vt:lpstr>Externalities </vt:lpstr>
      <vt:lpstr>Other Externalities </vt:lpstr>
      <vt:lpstr>Internalities?</vt:lpstr>
      <vt:lpstr>Internalities?</vt:lpstr>
      <vt:lpstr>Internalities </vt:lpstr>
      <vt:lpstr>Why? </vt:lpstr>
      <vt:lpstr>Will taxes discourage use?  </vt:lpstr>
      <vt:lpstr> Goals of revenue tools:</vt:lpstr>
      <vt:lpstr>Other Cannabis Revenue Players</vt:lpstr>
      <vt:lpstr>A problem with taxing cannabis?</vt:lpstr>
      <vt:lpstr>Cannabis revenue </vt:lpstr>
      <vt:lpstr>Revenue Sources from Weed</vt:lpstr>
      <vt:lpstr>Not Just Tax:  Government Monopoly</vt:lpstr>
      <vt:lpstr>Government Monopoly = Safety + Revenue?   But  Culture  Consumer preferences  Federal law</vt:lpstr>
      <vt:lpstr>Government Sales and Federal Legality   North Bonneville, Washington   LSU and Southern U.   Cease and desist?</vt:lpstr>
      <vt:lpstr>Uruguay (hearsay)</vt:lpstr>
      <vt:lpstr>Canada </vt:lpstr>
      <vt:lpstr>Hollenbeck (UCLA) and Uetake (Yale)</vt:lpstr>
      <vt:lpstr>Medical cannabis &amp; revenue </vt:lpstr>
      <vt:lpstr>Tax medical cannabis?</vt:lpstr>
      <vt:lpstr>Tax medical cannabis?</vt:lpstr>
      <vt:lpstr>Tax medical cannabis?</vt:lpstr>
      <vt:lpstr>Exempt medical from tax?</vt:lpstr>
      <vt:lpstr>Federal alcohol tax exemption</vt:lpstr>
      <vt:lpstr>Blumenauer bill medical tax exemption</vt:lpstr>
      <vt:lpstr>Arguments against tax break for medical</vt:lpstr>
      <vt:lpstr>Argument against medical tax break -- Revenue</vt:lpstr>
      <vt:lpstr>Argument against medical tax break --  Faking sickness</vt:lpstr>
      <vt:lpstr>Argument against medical tax break --  Administrability</vt:lpstr>
      <vt:lpstr>Argument against medical tax break -- affordability </vt:lpstr>
      <vt:lpstr> </vt:lpstr>
      <vt:lpstr>Argument against medical tax break --  Self-Victimization?</vt:lpstr>
      <vt:lpstr>Slide 48</vt:lpstr>
      <vt:lpstr>WHAT to excise-tax?</vt:lpstr>
      <vt:lpstr>Slide 50</vt:lpstr>
      <vt:lpstr>Taxing by price </vt:lpstr>
      <vt:lpstr>New World’s 1st marijuana tax</vt:lpstr>
      <vt:lpstr>Taxing by price </vt:lpstr>
      <vt:lpstr>Price (Ad valorem) Base: Problems  </vt:lpstr>
      <vt:lpstr>Price (Ad valorem) Base: Problems  </vt:lpstr>
      <vt:lpstr>Price (Ad valorem) Base: Problems  </vt:lpstr>
      <vt:lpstr>Price (Ad valorem) Base: Problems  </vt:lpstr>
      <vt:lpstr>Slide 58</vt:lpstr>
      <vt:lpstr>Slide 59</vt:lpstr>
      <vt:lpstr>Taxing by price</vt:lpstr>
      <vt:lpstr>Slide 61</vt:lpstr>
      <vt:lpstr>Slide 62</vt:lpstr>
      <vt:lpstr>Tax base – THC Potency?</vt:lpstr>
      <vt:lpstr>Tax Marijuana by Potency?</vt:lpstr>
      <vt:lpstr>Federal liquor tax, per proof gallon -- potency</vt:lpstr>
      <vt:lpstr>Federal liquor tax -- potency</vt:lpstr>
      <vt:lpstr>Why not potency?</vt:lpstr>
      <vt:lpstr>Slide 68</vt:lpstr>
      <vt:lpstr>Fungible concentrate – Use potency? </vt:lpstr>
      <vt:lpstr>Tax base – Weight of various parts of plant?</vt:lpstr>
      <vt:lpstr>Taxing by weight</vt:lpstr>
      <vt:lpstr>Base:  Weight? CO: Bud (flowers): 25¢/gram  v. Trim (leaves): 11¢/gram</vt:lpstr>
      <vt:lpstr>Base in Nevada</vt:lpstr>
      <vt:lpstr>Slide 74</vt:lpstr>
      <vt:lpstr>Alaska</vt:lpstr>
      <vt:lpstr>Slide 76</vt:lpstr>
      <vt:lpstr>Slide 77</vt:lpstr>
      <vt:lpstr>Base:  Weight AND Price in Canada</vt:lpstr>
      <vt:lpstr>Weight</vt:lpstr>
      <vt:lpstr>Slide 80</vt:lpstr>
      <vt:lpstr>Slide 81</vt:lpstr>
      <vt:lpstr>Other excise tax bases </vt:lpstr>
      <vt:lpstr>Mendocino:  $50 per plant</vt:lpstr>
      <vt:lpstr>Other excise tax bases </vt:lpstr>
      <vt:lpstr>2010 1st California wave Non-price tax base</vt:lpstr>
      <vt:lpstr>Other excise tax bases </vt:lpstr>
      <vt:lpstr>Slide 87</vt:lpstr>
      <vt:lpstr>Slide 88</vt:lpstr>
      <vt:lpstr>45% tax on electricity usage over 600% of Baseline – Arcata CA</vt:lpstr>
      <vt:lpstr>Revenue Sources from Weed</vt:lpstr>
      <vt:lpstr>280E</vt:lpstr>
      <vt:lpstr>Federal nondeductibility</vt:lpstr>
      <vt:lpstr>IRC § 280E &amp; Ads</vt:lpstr>
      <vt:lpstr>Slide 94</vt:lpstr>
      <vt:lpstr>Snob Appeal</vt:lpstr>
      <vt:lpstr>Happiness</vt:lpstr>
      <vt:lpstr>Appeal to youth</vt:lpstr>
      <vt:lpstr>280E tax deductions</vt:lpstr>
      <vt:lpstr>Slide 99</vt:lpstr>
      <vt:lpstr>Selling expenses </vt:lpstr>
      <vt:lpstr>280E conformity and state income tax returns  </vt:lpstr>
      <vt:lpstr>Revenue Sources from Weed</vt:lpstr>
      <vt:lpstr>Fees</vt:lpstr>
      <vt:lpstr>Slide 104</vt:lpstr>
      <vt:lpstr>     Patient licenses     </vt:lpstr>
      <vt:lpstr>Fees?</vt:lpstr>
      <vt:lpstr>Business license fees </vt:lpstr>
      <vt:lpstr>Exceptions beyond medical</vt:lpstr>
      <vt:lpstr>Homegrown exception?</vt:lpstr>
      <vt:lpstr>Slide 110</vt:lpstr>
      <vt:lpstr>Slide 111</vt:lpstr>
      <vt:lpstr>Slide 112</vt:lpstr>
      <vt:lpstr>How much?</vt:lpstr>
      <vt:lpstr>Rates depend on . . . how much enforcement </vt:lpstr>
      <vt:lpstr>How much?</vt:lpstr>
      <vt:lpstr>How much?</vt:lpstr>
      <vt:lpstr>Laffer curve: Junior Johnson’s heyday</vt:lpstr>
      <vt:lpstr>Adjusting rates – English tobacco tax </vt:lpstr>
      <vt:lpstr>How much?</vt:lpstr>
      <vt:lpstr>Slide 120</vt:lpstr>
      <vt:lpstr>Voter views</vt:lpstr>
      <vt:lpstr>Tax receipts go up as market matures</vt:lpstr>
      <vt:lpstr>Revenue amounts -- 2017 only</vt:lpstr>
      <vt:lpstr>Slide 124</vt:lpstr>
      <vt:lpstr>Conflicts</vt:lpstr>
      <vt:lpstr>Slide 126</vt:lpstr>
      <vt:lpstr>Slide 127</vt:lpstr>
      <vt:lpstr>Center for New Revenue vs. Misinformation</vt:lpstr>
      <vt:lpstr>Slide 129</vt:lpstr>
      <vt:lpstr>Slide 130</vt:lpstr>
      <vt:lpstr>Final message</vt:lpstr>
      <vt:lpstr>Slide 132</vt:lpstr>
    </vt:vector>
  </TitlesOfParts>
  <LinksUpToDate>false</LinksUpToDate>
  <SharedDoc>false</SharedDoc>
  <HyperlinksChanged>false</HyperlinksChanged>
  <AppVersion>12.0256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Debra Boisvert</dc:creator>
  <cp:lastModifiedBy>Pat Oglesby</cp:lastModifiedBy>
  <cp:revision>323</cp:revision>
  <cp:lastPrinted>2018-11-28T17:37:54Z</cp:lastPrinted>
  <dcterms:created xsi:type="dcterms:W3CDTF">2019-01-30T00:03:05Z</dcterms:created>
  <dcterms:modified xsi:type="dcterms:W3CDTF">2019-01-30T00:04:00Z</dcterms:modified>
</cp:coreProperties>
</file>