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notesSlides/notesSlide7.xml" ContentType="application/vnd.openxmlformats-officedocument.presentationml.notesSlide+xml"/>
  <Override PartName="/ppt/slides/slide44.xml" ContentType="application/vnd.openxmlformats-officedocument.presentationml.slide+xml"/>
  <Override PartName="/ppt/handoutMasters/handoutMaster1.xml" ContentType="application/vnd.openxmlformats-officedocument.presentationml.handoutMaster+xml"/>
  <Override PartName="/ppt/slides/slide27.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43.xml" ContentType="application/vnd.openxmlformats-officedocument.presentationml.slide+xml"/>
  <Override PartName="/ppt/slides/slide26.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slides/slide49.xml" ContentType="application/vnd.openxmlformats-officedocument.presentationml.slide+xml"/>
  <Override PartName="/ppt/notesSlides/notesSlide5.xml" ContentType="application/vnd.openxmlformats-officedocument.presentationml.notesSlide+xml"/>
  <Override PartName="/ppt/slides/slide42.xml" ContentType="application/vnd.openxmlformats-officedocument.presentationml.slide+xml"/>
  <Override PartName="/ppt/slideLayouts/slideLayout13.xml" ContentType="application/vnd.openxmlformats-officedocument.presentationml.slideLayout+xml"/>
  <Override PartName="/ppt/slides/slide25.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slides/slide10.xml" ContentType="application/vnd.openxmlformats-officedocument.presentationml.slide+xml"/>
  <Override PartName="/docProps/app.xml" ContentType="application/vnd.openxmlformats-officedocument.extended-properties+xml"/>
  <Override PartName="/ppt/slides/slide48.xml" ContentType="application/vnd.openxmlformats-officedocument.presentationml.slide+xml"/>
  <Override PartName="/ppt/notesSlides/notesSlide4.xml" ContentType="application/vnd.openxmlformats-officedocument.presentationml.notesSlide+xml"/>
  <Override PartName="/ppt/slides/slide41.xml" ContentType="application/vnd.openxmlformats-officedocument.presentationml.slide+xml"/>
  <Override PartName="/ppt/theme/theme3.xml" ContentType="application/vnd.openxmlformats-officedocument.theme+xml"/>
  <Override PartName="/ppt/slideLayouts/slideLayout12.xml" ContentType="application/vnd.openxmlformats-officedocument.presentationml.slideLayout+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Default Extension="jpeg" ContentType="image/jpeg"/>
  <Override PartName="/ppt/viewProps.xml" ContentType="application/vnd.openxmlformats-officedocument.presentationml.viewProps+xml"/>
  <Override PartName="/ppt/slides/slide47.xml" ContentType="application/vnd.openxmlformats-officedocument.presentationml.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slides/slide46.xml" ContentType="application/vnd.openxmlformats-officedocument.presentationml.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p:sldMasterIdLst>
    <p:sldMasterId id="2147483648" r:id="rId1"/>
  </p:sldMasterIdLst>
  <p:notesMasterIdLst>
    <p:notesMasterId r:id="rId51"/>
  </p:notesMasterIdLst>
  <p:handoutMasterIdLst>
    <p:handoutMasterId r:id="rId52"/>
  </p:handoutMasterIdLst>
  <p:sldIdLst>
    <p:sldId id="678" r:id="rId2"/>
    <p:sldId id="738" r:id="rId3"/>
    <p:sldId id="759" r:id="rId4"/>
    <p:sldId id="680" r:id="rId5"/>
    <p:sldId id="733" r:id="rId6"/>
    <p:sldId id="732" r:id="rId7"/>
    <p:sldId id="734" r:id="rId8"/>
    <p:sldId id="760" r:id="rId9"/>
    <p:sldId id="729" r:id="rId10"/>
    <p:sldId id="727" r:id="rId11"/>
    <p:sldId id="725" r:id="rId12"/>
    <p:sldId id="723" r:id="rId13"/>
    <p:sldId id="744" r:id="rId14"/>
    <p:sldId id="478" r:id="rId15"/>
    <p:sldId id="740" r:id="rId16"/>
    <p:sldId id="483" r:id="rId17"/>
    <p:sldId id="598" r:id="rId18"/>
    <p:sldId id="488" r:id="rId19"/>
    <p:sldId id="502" r:id="rId20"/>
    <p:sldId id="503" r:id="rId21"/>
    <p:sldId id="504" r:id="rId22"/>
    <p:sldId id="619" r:id="rId23"/>
    <p:sldId id="481" r:id="rId24"/>
    <p:sldId id="510" r:id="rId25"/>
    <p:sldId id="508" r:id="rId26"/>
    <p:sldId id="505" r:id="rId27"/>
    <p:sldId id="751" r:id="rId28"/>
    <p:sldId id="548" r:id="rId29"/>
    <p:sldId id="519" r:id="rId30"/>
    <p:sldId id="721" r:id="rId31"/>
    <p:sldId id="722" r:id="rId32"/>
    <p:sldId id="522" r:id="rId33"/>
    <p:sldId id="551" r:id="rId34"/>
    <p:sldId id="741" r:id="rId35"/>
    <p:sldId id="742" r:id="rId36"/>
    <p:sldId id="743" r:id="rId37"/>
    <p:sldId id="526" r:id="rId38"/>
    <p:sldId id="527" r:id="rId39"/>
    <p:sldId id="718" r:id="rId40"/>
    <p:sldId id="755" r:id="rId41"/>
    <p:sldId id="558" r:id="rId42"/>
    <p:sldId id="594" r:id="rId43"/>
    <p:sldId id="702" r:id="rId44"/>
    <p:sldId id="716" r:id="rId45"/>
    <p:sldId id="713" r:id="rId46"/>
    <p:sldId id="749" r:id="rId47"/>
    <p:sldId id="602" r:id="rId48"/>
    <p:sldId id="748" r:id="rId49"/>
    <p:sldId id="75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a:srgbClr val="FF0000"/>
        </p14:laserClr>
      </p:ext>
      <p:ext uri="{2FDB2607-1784-4EEB-B798-7EB5836EED8A}">
        <p14:showMediaCtrls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
      </p:ext>
    </p:extLst>
  </p:showPr>
  <p:clrMru>
    <a:srgbClr val="0F3E64"/>
    <a:srgbClr val="015783"/>
    <a:srgbClr val="FFFFFF"/>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767"/>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974" autoAdjust="0"/>
    <p:restoredTop sz="95345" autoAdjust="0"/>
  </p:normalViewPr>
  <p:slideViewPr>
    <p:cSldViewPr snapToGrid="0">
      <p:cViewPr varScale="1">
        <p:scale>
          <a:sx n="97" d="100"/>
          <a:sy n="97" d="100"/>
        </p:scale>
        <p:origin x="-128" y="-96"/>
      </p:cViewPr>
      <p:guideLst>
        <p:guide orient="horz" pos="2160"/>
        <p:guide pos="3840"/>
      </p:guideLst>
    </p:cSldViewPr>
  </p:slideViewPr>
  <p:notesTextViewPr>
    <p:cViewPr>
      <p:scale>
        <a:sx n="1" d="1"/>
        <a:sy n="1" d="1"/>
      </p:scale>
      <p:origin x="0" y="0"/>
    </p:cViewPr>
  </p:notesTextViewPr>
  <p:sorterViewPr>
    <p:cViewPr>
      <p:scale>
        <a:sx n="66" d="100"/>
        <a:sy n="66" d="100"/>
      </p:scale>
      <p:origin x="0" y="56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CB78D35-62B9-CA4A-A9AF-D4C21B94154F}" type="datetimeFigureOut">
              <a:rPr lang="en-US" smtClean="0"/>
              <a:pPr/>
              <a:t>5/22/19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AC8977-7E51-564F-AAEA-2A0827D955F0}"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31" tIns="45715" rIns="91431" bIns="45715"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31" tIns="45715" rIns="91431" bIns="45715" rtlCol="0"/>
          <a:lstStyle>
            <a:lvl1pPr algn="r">
              <a:defRPr sz="1200"/>
            </a:lvl1pPr>
          </a:lstStyle>
          <a:p>
            <a:fld id="{10FE6D2B-902B-4D01-A612-5EAA9E5CB31A}" type="datetimeFigureOut">
              <a:rPr lang="en-US" smtClean="0"/>
              <a:pPr/>
              <a:t>5/22/19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31" tIns="45715" rIns="91431" bIns="45715"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31" tIns="45715" rIns="91431" bIns="4571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4"/>
            <a:ext cx="2971800" cy="458787"/>
          </a:xfrm>
          <a:prstGeom prst="rect">
            <a:avLst/>
          </a:prstGeom>
        </p:spPr>
        <p:txBody>
          <a:bodyPr vert="horz" lIns="91431" tIns="45715" rIns="91431" bIns="45715"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4"/>
            <a:ext cx="2971800" cy="458787"/>
          </a:xfrm>
          <a:prstGeom prst="rect">
            <a:avLst/>
          </a:prstGeom>
        </p:spPr>
        <p:txBody>
          <a:bodyPr vert="horz" lIns="91431" tIns="45715" rIns="91431" bIns="45715" rtlCol="0" anchor="b"/>
          <a:lstStyle>
            <a:lvl1pPr algn="r">
              <a:defRPr sz="1200"/>
            </a:lvl1pPr>
          </a:lstStyle>
          <a:p>
            <a:fld id="{9B7CE96B-130B-4AF7-B6CD-A0373A1BDDF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6045921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2012 article about the details of proposals</a:t>
            </a:r>
            <a:r>
              <a:rPr lang="en-US" baseline="0" dirty="0" smtClean="0"/>
              <a:t> out west</a:t>
            </a:r>
          </a:p>
          <a:p>
            <a:r>
              <a:rPr lang="en-US" baseline="0" dirty="0" smtClean="0"/>
              <a:t>Also in materials</a:t>
            </a:r>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 amount of harm per unit. It doesn’t matter if you’re drinking Busch Lite or craft beer. Charge the same amount for the same amount of intoxicant.</a:t>
            </a:r>
          </a:p>
        </p:txBody>
      </p:sp>
      <p:sp>
        <p:nvSpPr>
          <p:cNvPr id="4" name="Slide Number Placeholder 3"/>
          <p:cNvSpPr>
            <a:spLocks noGrp="1"/>
          </p:cNvSpPr>
          <p:nvPr>
            <p:ph type="sldNum" sz="quarter" idx="5"/>
          </p:nvPr>
        </p:nvSpPr>
        <p:spPr/>
        <p:txBody>
          <a:bodyPr/>
          <a:lstStyle/>
          <a:p>
            <a:fld id="{997DDD22-8E99-4AE8-AE01-B1354FEEB9CB}" type="slidenum">
              <a:rPr lang="en-US" smtClean="0"/>
              <a:pPr/>
              <a:t>8</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20743815"/>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growth partly fueled by more states authorizing legal sales and partly by rapid growth in the early legalizer states.</a:t>
            </a:r>
          </a:p>
          <a:p>
            <a:endParaRPr lang="en-US" dirty="0"/>
          </a:p>
          <a:p>
            <a:r>
              <a:rPr lang="en-US" dirty="0"/>
              <a:t>Note that this chart excludes general sales taxes collected from cannabis sales, and the 2018 total would have been more than $1.3 billion if we had added those in.</a:t>
            </a:r>
          </a:p>
        </p:txBody>
      </p:sp>
      <p:sp>
        <p:nvSpPr>
          <p:cNvPr id="4" name="Slide Number Placeholder 3"/>
          <p:cNvSpPr>
            <a:spLocks noGrp="1"/>
          </p:cNvSpPr>
          <p:nvPr>
            <p:ph type="sldNum" sz="quarter" idx="5"/>
          </p:nvPr>
        </p:nvSpPr>
        <p:spPr/>
        <p:txBody>
          <a:bodyPr/>
          <a:lstStyle/>
          <a:p>
            <a:fld id="{997DDD22-8E99-4AE8-AE01-B1354FEEB9CB}" type="slidenum">
              <a:rPr lang="en-US" smtClean="0"/>
              <a:pPr/>
              <a:t>10</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02792883"/>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want a bit more detail, here’s the revenue experience of the first half dozen states to legalize recreational sales. The amounts here are monthly revenues and are expresses per capita, in order to make it possible to achieve comparisons across states.</a:t>
            </a:r>
          </a:p>
        </p:txBody>
      </p:sp>
      <p:sp>
        <p:nvSpPr>
          <p:cNvPr id="4" name="Slide Number Placeholder 3"/>
          <p:cNvSpPr>
            <a:spLocks noGrp="1"/>
          </p:cNvSpPr>
          <p:nvPr>
            <p:ph type="sldNum" sz="quarter" idx="5"/>
          </p:nvPr>
        </p:nvSpPr>
        <p:spPr/>
        <p:txBody>
          <a:bodyPr/>
          <a:lstStyle/>
          <a:p>
            <a:fld id="{997DDD22-8E99-4AE8-AE01-B1354FEEB9CB}" type="slidenum">
              <a:rPr lang="en-US" smtClean="0"/>
              <a:pPr/>
              <a:t>11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34557580"/>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tiny tax at</a:t>
            </a:r>
            <a:r>
              <a:rPr lang="en-US" baseline="0" dirty="0" smtClean="0"/>
              <a:t> retail – enacted in referendum with 80 percent of voters saying yes.  Oakland has its fiscal troubles, and the marijuana community stepped up in a small way.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Generally defined as quantity of THC, the primary </a:t>
            </a:r>
            <a:r>
              <a:rPr lang="en-US" dirty="0" err="1" smtClean="0"/>
              <a:t>pscychoactive</a:t>
            </a:r>
            <a:r>
              <a:rPr lang="en-US" baseline="0" dirty="0" smtClean="0"/>
              <a:t> ingredient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answer is that</a:t>
            </a:r>
            <a:r>
              <a:rPr lang="en-US" baseline="0" dirty="0" smtClean="0"/>
              <a:t> this vegetable matter is not fungible.  The </a:t>
            </a:r>
            <a:r>
              <a:rPr lang="en-US" baseline="0" dirty="0" err="1" smtClean="0"/>
              <a:t>trichomes</a:t>
            </a:r>
            <a:r>
              <a:rPr lang="en-US" baseline="0" dirty="0" smtClean="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y</a:t>
            </a:r>
            <a:r>
              <a:rPr lang="en-US" baseline="0" dirty="0" smtClean="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chemical processes can produce highly</a:t>
            </a:r>
            <a:r>
              <a:rPr lang="en-US" baseline="0" dirty="0" smtClean="0"/>
              <a:t> concentrated material that is fungible.  Its THC content can be measured reliably.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FFA2027F-949B-42CA-9655-B88C6F417ABC}"/>
              </a:ext>
            </a:extLst>
          </p:cNvPr>
          <p:cNvSpPr>
            <a:spLocks noGrp="1"/>
          </p:cNvSpPr>
          <p:nvPr>
            <p:ph type="ctrTitle"/>
          </p:nvPr>
        </p:nvSpPr>
        <p:spPr>
          <a:xfrm>
            <a:off x="1524000" y="1122363"/>
            <a:ext cx="9144000" cy="2387600"/>
          </a:xfrm>
        </p:spPr>
        <p:txBody>
          <a:bodyPr anchor="b">
            <a:normAutofit/>
          </a:bodyPr>
          <a:lstStyle>
            <a:lvl1pPr algn="ctr">
              <a:defRPr sz="5000"/>
            </a:lvl1pPr>
          </a:lstStyle>
          <a:p>
            <a:r>
              <a:rPr lang="en-US" dirty="0"/>
              <a:t>Click to edit Master title style</a:t>
            </a:r>
          </a:p>
        </p:txBody>
      </p:sp>
      <p:sp>
        <p:nvSpPr>
          <p:cNvPr id="3" name="Subtitle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352A0F9-2D12-4ECD-9EF8-CEBFAFE3BC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6628E083-C9FD-47CC-8385-20DE33DAB8E4}"/>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8"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FEA5397D-78BE-495F-908E-B572EFB4E6CF}"/>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92965891"/>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ustom Layout">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0308721-3689-4788-A2A3-C080835B5864}"/>
              </a:ext>
            </a:extLst>
          </p:cNvPr>
          <p:cNvPicPr>
            <a:picLocks noChangeAspect="1"/>
          </p:cNvPicPr>
          <p:nvPr userDrawn="1"/>
        </p:nvPicPr>
        <p:blipFill>
          <a:blip r:embed="rId2"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 y="0"/>
            <a:ext cx="12188389" cy="6858000"/>
          </a:xfrm>
          <a:prstGeom prst="rect">
            <a:avLst/>
          </a:prstGeom>
        </p:spPr>
      </p:pic>
      <p:sp>
        <p:nvSpPr>
          <p:cNvPr id="11"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F0A0E33B-69E1-49EE-A1F2-2B1D3A74EB06}"/>
              </a:ext>
            </a:extLst>
          </p:cNvPr>
          <p:cNvSpPr>
            <a:spLocks noGrp="1"/>
          </p:cNvSpPr>
          <p:nvPr>
            <p:ph type="title"/>
          </p:nvPr>
        </p:nvSpPr>
        <p:spPr>
          <a:xfrm>
            <a:off x="3948157" y="2689305"/>
            <a:ext cx="7623462" cy="1147756"/>
          </a:xfrm>
        </p:spPr>
        <p:txBody>
          <a:bodyPr anchor="t">
            <a:noAutofit/>
          </a:bodyPr>
          <a:lstStyle>
            <a:lvl1pPr algn="r">
              <a:lnSpc>
                <a:spcPct val="110000"/>
              </a:lnSpc>
              <a:defRPr sz="3600" b="1">
                <a:solidFill>
                  <a:schemeClr val="bg1"/>
                </a:solidFill>
                <a:latin typeface="+mn-lt"/>
              </a:defRPr>
            </a:lvl1pPr>
          </a:lstStyle>
          <a:p>
            <a:r>
              <a:rPr lang="en-US" dirty="0"/>
              <a:t>Click to edit Master title style</a:t>
            </a:r>
          </a:p>
        </p:txBody>
      </p:sp>
      <p:sp>
        <p:nvSpPr>
          <p:cNvPr id="13" name="Text Placeholder 1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0B882113-EA18-4671-8942-7F3CC6D86A3B}"/>
              </a:ext>
            </a:extLst>
          </p:cNvPr>
          <p:cNvSpPr>
            <a:spLocks noGrp="1"/>
          </p:cNvSpPr>
          <p:nvPr>
            <p:ph type="body" sz="quarter" idx="10"/>
          </p:nvPr>
        </p:nvSpPr>
        <p:spPr>
          <a:xfrm>
            <a:off x="3948156" y="4477551"/>
            <a:ext cx="7623462" cy="1144587"/>
          </a:xfrm>
        </p:spPr>
        <p:txBody>
          <a:bodyPr>
            <a:normAutofit/>
          </a:bodyPr>
          <a:lstStyle>
            <a:lvl1pPr marL="0" indent="0" algn="r">
              <a:spcBef>
                <a:spcPts val="600"/>
              </a:spcBef>
              <a:buNone/>
              <a:defRPr sz="1200" b="0">
                <a:solidFill>
                  <a:schemeClr val="bg1"/>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dirty="0"/>
              <a:t>Edit Master text styles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10388742"/>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69822F46-7B55-4713-8D3F-31A0C8286119}"/>
              </a:ext>
            </a:extLst>
          </p:cNvPr>
          <p:cNvSpPr>
            <a:spLocks noGrp="1"/>
          </p:cNvSpPr>
          <p:nvPr>
            <p:ph type="title"/>
          </p:nvPr>
        </p:nvSpPr>
        <p:spPr>
          <a:xfrm>
            <a:off x="0" y="768350"/>
            <a:ext cx="9713169" cy="1209740"/>
          </a:xfrm>
          <a:solidFill>
            <a:schemeClr val="accent2"/>
          </a:solidFill>
          <a:ln w="57150">
            <a:noFill/>
          </a:ln>
        </p:spPr>
        <p:txBody>
          <a:bodyPr anchor="ctr">
            <a:normAutofit/>
          </a:bodyPr>
          <a:lstStyle>
            <a:lvl1pPr marL="548640">
              <a:defRPr sz="5000">
                <a:solidFill>
                  <a:schemeClr val="bg1"/>
                </a:solidFill>
              </a:defRPr>
            </a:lvl1pPr>
          </a:lstStyle>
          <a:p>
            <a:r>
              <a:rPr lang="en-US" dirty="0"/>
              <a:t>Click to edit Master title</a:t>
            </a:r>
          </a:p>
        </p:txBody>
      </p:sp>
      <p:sp>
        <p:nvSpPr>
          <p:cNvPr id="3" name="Tex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5EC423FD-9D19-4410-AEBE-368B8A9F2E75}"/>
              </a:ext>
            </a:extLst>
          </p:cNvPr>
          <p:cNvSpPr>
            <a:spLocks noGrp="1"/>
          </p:cNvSpPr>
          <p:nvPr>
            <p:ph type="body" idx="1"/>
          </p:nvPr>
        </p:nvSpPr>
        <p:spPr>
          <a:xfrm>
            <a:off x="831850" y="5398851"/>
            <a:ext cx="10515600" cy="69079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9"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DB8AB7FC-AC4A-4CBB-A859-F6DBC41EE952}"/>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10"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8B3302FC-18BE-4713-BDAD-B4EDDBB42C02}"/>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66627181"/>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6C98775-9635-41D9-AEAD-3B9053D0D5C1}"/>
              </a:ext>
            </a:extLst>
          </p:cNvPr>
          <p:cNvSpPr/>
          <p:nvPr userDrawn="1"/>
        </p:nvSpPr>
        <p:spPr>
          <a:xfrm>
            <a:off x="838200" y="365125"/>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7" name="Rectangle 6">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A5D4B013-51B0-401B-9AAD-A48A69472880}"/>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9E455469-23EF-4051-B7E7-6A9017EC65E1}"/>
              </a:ext>
            </a:extLst>
          </p:cNvPr>
          <p:cNvSpPr>
            <a:spLocks noGrp="1"/>
          </p:cNvSpPr>
          <p:nvPr userDrawn="1">
            <p:ph type="title"/>
          </p:nvPr>
        </p:nvSpPr>
        <p:spPr>
          <a:xfrm>
            <a:off x="1324772" y="365125"/>
            <a:ext cx="10050294" cy="1325563"/>
          </a:xfrm>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8B3D04B2-0E57-454C-92FF-F541D41CA25E}"/>
              </a:ext>
            </a:extLst>
          </p:cNvPr>
          <p:cNvSpPr>
            <a:spLocks noGrp="1"/>
          </p:cNvSpPr>
          <p:nvPr userDrawn="1">
            <p:ph idx="1"/>
          </p:nvPr>
        </p:nvSpPr>
        <p:spPr>
          <a:xfrm>
            <a:off x="1324772" y="1967077"/>
            <a:ext cx="10050294" cy="4245716"/>
          </a:xfrm>
        </p:spPr>
        <p:txBody>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B173434-D9AE-4890-BC83-85FE711B8A0E}"/>
              </a:ext>
            </a:extLst>
          </p:cNvPr>
          <p:cNvSpPr>
            <a:spLocks noGrp="1"/>
          </p:cNvSpPr>
          <p:nvPr userDrawn="1">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10"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D5ED9072-993D-4C6A-9451-D280F49332EA}"/>
              </a:ext>
            </a:extLst>
          </p:cNvPr>
          <p:cNvSpPr>
            <a:spLocks noGrp="1"/>
          </p:cNvSpPr>
          <p:nvPr userDrawn="1">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451831"/>
      </p:ext>
    </p:extLst>
  </p:cSld>
  <p:clrMapOvr>
    <a:masterClrMapping/>
  </p:clrMapOvr>
  <p:extLst mod="1">
    <p:ext uri="{DCECCB84-F9BA-43D5-87BE-67443E8EF086}">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15:guide id="1" orient="horz" pos="2160" userDrawn="1">
          <p15:clr>
            <a:srgbClr val="FBAE40"/>
          </p15:clr>
        </p15:guide>
        <p15:guide id="2" pos="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FD63ABB5-1F04-4DB7-81D8-2785A9C863E1}"/>
              </a:ext>
            </a:extLst>
          </p:cNvPr>
          <p:cNvSpPr/>
          <p:nvPr userDrawn="1"/>
        </p:nvSpPr>
        <p:spPr>
          <a:xfrm>
            <a:off x="838200" y="365125"/>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8BEB4A6D-B719-4C40-9C28-0206F8D714EE}"/>
              </a:ext>
            </a:extLst>
          </p:cNvPr>
          <p:cNvSpPr>
            <a:spLocks noGrp="1"/>
          </p:cNvSpPr>
          <p:nvPr>
            <p:ph type="title"/>
          </p:nvPr>
        </p:nvSpPr>
        <p:spPr>
          <a:xfrm>
            <a:off x="1254475" y="365125"/>
            <a:ext cx="10099325"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F172A799-CB5E-49FD-BC6E-4F644F079025}"/>
              </a:ext>
            </a:extLst>
          </p:cNvPr>
          <p:cNvSpPr>
            <a:spLocks noGrp="1"/>
          </p:cNvSpPr>
          <p:nvPr>
            <p:ph type="body" idx="1"/>
          </p:nvPr>
        </p:nvSpPr>
        <p:spPr>
          <a:xfrm>
            <a:off x="1254475" y="1965960"/>
            <a:ext cx="10099325" cy="567108"/>
          </a:xfrm>
        </p:spPr>
        <p:txBody>
          <a:bodyPr anchor="t">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006562D8-9EAA-4703-8E23-91E6B3A15931}"/>
              </a:ext>
            </a:extLst>
          </p:cNvPr>
          <p:cNvSpPr>
            <a:spLocks noGrp="1"/>
          </p:cNvSpPr>
          <p:nvPr>
            <p:ph sz="half" idx="2"/>
          </p:nvPr>
        </p:nvSpPr>
        <p:spPr>
          <a:xfrm>
            <a:off x="1254475" y="2573231"/>
            <a:ext cx="10099325" cy="3684588"/>
          </a:xfrm>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AF996C52-6F84-414D-8A02-1655245FEC99}"/>
              </a:ext>
            </a:extLst>
          </p:cNvPr>
          <p:cNvSpPr>
            <a:spLocks noGrp="1"/>
          </p:cNvSpPr>
          <p:nvPr>
            <p:ph type="ftr" sz="quarter" idx="10"/>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13"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86DEBE7-B262-49A5-B4E3-BFC44CF193E6}"/>
              </a:ext>
            </a:extLst>
          </p:cNvPr>
          <p:cNvSpPr>
            <a:spLocks noGrp="1"/>
          </p:cNvSpPr>
          <p:nvPr>
            <p:ph type="sldNum" sz="quarter" idx="11"/>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9" name="Rectangle 8">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8374D6E-24D0-464D-BF46-BF9577F4C0EC}"/>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14427193"/>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3_Comparison">
    <p:spTree>
      <p:nvGrpSpPr>
        <p:cNvPr id="1" name=""/>
        <p:cNvGrpSpPr/>
        <p:nvPr/>
      </p:nvGrpSpPr>
      <p:grpSpPr>
        <a:xfrm>
          <a:off x="0" y="0"/>
          <a:ext cx="0" cy="0"/>
          <a:chOff x="0" y="0"/>
          <a:chExt cx="0" cy="0"/>
        </a:xfrm>
      </p:grpSpPr>
      <p:sp>
        <p:nvSpPr>
          <p:cNvPr id="10" name="Rectangle 9">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FD63ABB5-1F04-4DB7-81D8-2785A9C863E1}"/>
              </a:ext>
            </a:extLst>
          </p:cNvPr>
          <p:cNvSpPr/>
          <p:nvPr userDrawn="1"/>
        </p:nvSpPr>
        <p:spPr>
          <a:xfrm>
            <a:off x="838200" y="365125"/>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8BEB4A6D-B719-4C40-9C28-0206F8D714EE}"/>
              </a:ext>
            </a:extLst>
          </p:cNvPr>
          <p:cNvSpPr>
            <a:spLocks noGrp="1"/>
          </p:cNvSpPr>
          <p:nvPr>
            <p:ph type="title"/>
          </p:nvPr>
        </p:nvSpPr>
        <p:spPr>
          <a:xfrm>
            <a:off x="1254475" y="365125"/>
            <a:ext cx="10099325"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F172A799-CB5E-49FD-BC6E-4F644F079025}"/>
              </a:ext>
            </a:extLst>
          </p:cNvPr>
          <p:cNvSpPr>
            <a:spLocks noGrp="1"/>
          </p:cNvSpPr>
          <p:nvPr>
            <p:ph type="body" idx="1"/>
          </p:nvPr>
        </p:nvSpPr>
        <p:spPr>
          <a:xfrm>
            <a:off x="1254475" y="1965960"/>
            <a:ext cx="10099325" cy="952338"/>
          </a:xfrm>
        </p:spPr>
        <p:txBody>
          <a:bodyPr anchor="t">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006562D8-9EAA-4703-8E23-91E6B3A15931}"/>
              </a:ext>
            </a:extLst>
          </p:cNvPr>
          <p:cNvSpPr>
            <a:spLocks noGrp="1"/>
          </p:cNvSpPr>
          <p:nvPr>
            <p:ph sz="half" idx="2"/>
          </p:nvPr>
        </p:nvSpPr>
        <p:spPr>
          <a:xfrm>
            <a:off x="1254475" y="2942886"/>
            <a:ext cx="10099325" cy="3413464"/>
          </a:xfrm>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AF996C52-6F84-414D-8A02-1655245FEC99}"/>
              </a:ext>
            </a:extLst>
          </p:cNvPr>
          <p:cNvSpPr>
            <a:spLocks noGrp="1"/>
          </p:cNvSpPr>
          <p:nvPr>
            <p:ph type="ftr" sz="quarter" idx="10"/>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13"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86DEBE7-B262-49A5-B4E3-BFC44CF193E6}"/>
              </a:ext>
            </a:extLst>
          </p:cNvPr>
          <p:cNvSpPr>
            <a:spLocks noGrp="1"/>
          </p:cNvSpPr>
          <p:nvPr>
            <p:ph type="sldNum" sz="quarter" idx="11"/>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9" name="Rectangle 8">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8374D6E-24D0-464D-BF46-BF9577F4C0EC}"/>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5190130"/>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FD63ABB5-1F04-4DB7-81D8-2785A9C863E1}"/>
              </a:ext>
            </a:extLst>
          </p:cNvPr>
          <p:cNvSpPr/>
          <p:nvPr userDrawn="1"/>
        </p:nvSpPr>
        <p:spPr>
          <a:xfrm>
            <a:off x="838200" y="365125"/>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8BEB4A6D-B719-4C40-9C28-0206F8D714EE}"/>
              </a:ext>
            </a:extLst>
          </p:cNvPr>
          <p:cNvSpPr>
            <a:spLocks noGrp="1"/>
          </p:cNvSpPr>
          <p:nvPr>
            <p:ph type="title"/>
          </p:nvPr>
        </p:nvSpPr>
        <p:spPr>
          <a:xfrm>
            <a:off x="1254475" y="365125"/>
            <a:ext cx="10099325"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F172A799-CB5E-49FD-BC6E-4F644F079025}"/>
              </a:ext>
            </a:extLst>
          </p:cNvPr>
          <p:cNvSpPr>
            <a:spLocks noGrp="1"/>
          </p:cNvSpPr>
          <p:nvPr>
            <p:ph type="body" idx="1"/>
          </p:nvPr>
        </p:nvSpPr>
        <p:spPr>
          <a:xfrm>
            <a:off x="1254475" y="1965960"/>
            <a:ext cx="10099325" cy="558361"/>
          </a:xfrm>
        </p:spPr>
        <p:txBody>
          <a:bodyPr anchor="t">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006562D8-9EAA-4703-8E23-91E6B3A15931}"/>
              </a:ext>
            </a:extLst>
          </p:cNvPr>
          <p:cNvSpPr>
            <a:spLocks noGrp="1"/>
          </p:cNvSpPr>
          <p:nvPr>
            <p:ph sz="half" idx="2"/>
          </p:nvPr>
        </p:nvSpPr>
        <p:spPr>
          <a:xfrm>
            <a:off x="1254475" y="2607627"/>
            <a:ext cx="3300433" cy="3684588"/>
          </a:xfrm>
          <a:solidFill>
            <a:schemeClr val="accent2">
              <a:lumMod val="20000"/>
              <a:lumOff val="80000"/>
            </a:schemeClr>
          </a:solidFill>
          <a:ln>
            <a:solidFill>
              <a:schemeClr val="accent1"/>
            </a:solidFill>
          </a:ln>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AF996C52-6F84-414D-8A02-1655245FEC99}"/>
              </a:ext>
            </a:extLst>
          </p:cNvPr>
          <p:cNvSpPr>
            <a:spLocks noGrp="1"/>
          </p:cNvSpPr>
          <p:nvPr>
            <p:ph type="ftr" sz="quarter" idx="10"/>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13"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86DEBE7-B262-49A5-B4E3-BFC44CF193E6}"/>
              </a:ext>
            </a:extLst>
          </p:cNvPr>
          <p:cNvSpPr>
            <a:spLocks noGrp="1"/>
          </p:cNvSpPr>
          <p:nvPr>
            <p:ph type="sldNum" sz="quarter" idx="11"/>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9" name="Rectangle 8">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8374D6E-24D0-464D-BF46-BF9577F4C0EC}"/>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95E38939-37C5-4338-83C1-0F35B75B71E1}"/>
              </a:ext>
            </a:extLst>
          </p:cNvPr>
          <p:cNvSpPr>
            <a:spLocks noGrp="1"/>
          </p:cNvSpPr>
          <p:nvPr>
            <p:ph sz="half" idx="12"/>
          </p:nvPr>
        </p:nvSpPr>
        <p:spPr>
          <a:xfrm>
            <a:off x="8074019" y="2607627"/>
            <a:ext cx="3300433" cy="3684588"/>
          </a:xfrm>
          <a:solidFill>
            <a:schemeClr val="accent2">
              <a:lumMod val="60000"/>
              <a:lumOff val="40000"/>
            </a:schemeClr>
          </a:solidFill>
          <a:ln>
            <a:solidFill>
              <a:schemeClr val="accent1"/>
            </a:solidFill>
          </a:ln>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B84BC03B-B95C-4155-BD4A-309B3575D9DB}"/>
              </a:ext>
            </a:extLst>
          </p:cNvPr>
          <p:cNvSpPr>
            <a:spLocks noGrp="1"/>
          </p:cNvSpPr>
          <p:nvPr>
            <p:ph sz="half" idx="13"/>
          </p:nvPr>
        </p:nvSpPr>
        <p:spPr>
          <a:xfrm>
            <a:off x="4664247" y="2607627"/>
            <a:ext cx="3300433" cy="3684588"/>
          </a:xfrm>
          <a:solidFill>
            <a:schemeClr val="accent2">
              <a:lumMod val="40000"/>
              <a:lumOff val="60000"/>
            </a:schemeClr>
          </a:solidFill>
          <a:ln>
            <a:solidFill>
              <a:schemeClr val="accent1"/>
            </a:solidFill>
          </a:ln>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58111539"/>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0525610F-4A69-49CF-8C2B-9EE6B681EE58}"/>
              </a:ext>
            </a:extLst>
          </p:cNvPr>
          <p:cNvSpPr/>
          <p:nvPr userDrawn="1"/>
        </p:nvSpPr>
        <p:spPr>
          <a:xfrm>
            <a:off x="838200" y="365124"/>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5719E471-EE88-496C-9B80-BA82D957C992}"/>
              </a:ext>
            </a:extLst>
          </p:cNvPr>
          <p:cNvSpPr>
            <a:spLocks noGrp="1"/>
          </p:cNvSpPr>
          <p:nvPr>
            <p:ph type="title"/>
          </p:nvPr>
        </p:nvSpPr>
        <p:spPr>
          <a:xfrm>
            <a:off x="1316701" y="365125"/>
            <a:ext cx="10100913" cy="1325563"/>
          </a:xfrm>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571E0E60-28F7-4BB5-9C91-DE6EC914C20D}"/>
              </a:ext>
            </a:extLst>
          </p:cNvPr>
          <p:cNvSpPr>
            <a:spLocks noGrp="1"/>
          </p:cNvSpPr>
          <p:nvPr>
            <p:ph sz="half" idx="1"/>
          </p:nvPr>
        </p:nvSpPr>
        <p:spPr>
          <a:xfrm>
            <a:off x="1316701" y="1965960"/>
            <a:ext cx="4846320" cy="4351338"/>
          </a:xfrm>
        </p:spPr>
        <p:txBody>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0A829C13-3B17-44D1-BC67-DAC8BA7A3087}"/>
              </a:ext>
            </a:extLst>
          </p:cNvPr>
          <p:cNvSpPr>
            <a:spLocks noGrp="1"/>
          </p:cNvSpPr>
          <p:nvPr>
            <p:ph sz="half" idx="2"/>
          </p:nvPr>
        </p:nvSpPr>
        <p:spPr>
          <a:xfrm>
            <a:off x="6543684" y="1965960"/>
            <a:ext cx="4846320" cy="4351338"/>
          </a:xfrm>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3EB46EA8-EAD4-4D4F-B8C8-5431930A3373}"/>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11"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6B390A52-754D-4403-9439-F824577DAAFD}"/>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12" name="Rectangle 1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31628EE4-C531-40E5-93A7-EE34C071C8B0}"/>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78181846"/>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omparison">
    <p:spTree>
      <p:nvGrpSpPr>
        <p:cNvPr id="1" name=""/>
        <p:cNvGrpSpPr/>
        <p:nvPr/>
      </p:nvGrpSpPr>
      <p:grpSpPr>
        <a:xfrm>
          <a:off x="0" y="0"/>
          <a:ext cx="0" cy="0"/>
          <a:chOff x="0" y="0"/>
          <a:chExt cx="0" cy="0"/>
        </a:xfrm>
      </p:grpSpPr>
      <p:sp>
        <p:nvSpPr>
          <p:cNvPr id="11" name="Rectangle 10">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1AE4552-8E02-40B5-A1DA-2390560AD2B3}"/>
              </a:ext>
            </a:extLst>
          </p:cNvPr>
          <p:cNvSpPr/>
          <p:nvPr userDrawn="1"/>
        </p:nvSpPr>
        <p:spPr>
          <a:xfrm>
            <a:off x="838200" y="365125"/>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8BEB4A6D-B719-4C40-9C28-0206F8D714EE}"/>
              </a:ext>
            </a:extLst>
          </p:cNvPr>
          <p:cNvSpPr>
            <a:spLocks noGrp="1"/>
          </p:cNvSpPr>
          <p:nvPr>
            <p:ph type="title"/>
          </p:nvPr>
        </p:nvSpPr>
        <p:spPr>
          <a:xfrm>
            <a:off x="1254475" y="365125"/>
            <a:ext cx="10099325"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F172A799-CB5E-49FD-BC6E-4F644F079025}"/>
              </a:ext>
            </a:extLst>
          </p:cNvPr>
          <p:cNvSpPr>
            <a:spLocks noGrp="1"/>
          </p:cNvSpPr>
          <p:nvPr>
            <p:ph type="body" idx="1"/>
          </p:nvPr>
        </p:nvSpPr>
        <p:spPr>
          <a:xfrm>
            <a:off x="1254475" y="1965960"/>
            <a:ext cx="4923041" cy="624575"/>
          </a:xfrm>
        </p:spPr>
        <p:txBody>
          <a:bodyPr anchor="t">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006562D8-9EAA-4703-8E23-91E6B3A15931}"/>
              </a:ext>
            </a:extLst>
          </p:cNvPr>
          <p:cNvSpPr>
            <a:spLocks noGrp="1"/>
          </p:cNvSpPr>
          <p:nvPr>
            <p:ph sz="half" idx="2"/>
          </p:nvPr>
        </p:nvSpPr>
        <p:spPr>
          <a:xfrm>
            <a:off x="1254475" y="2590535"/>
            <a:ext cx="4923041" cy="3684588"/>
          </a:xfrm>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3F603999-AAA4-437D-A85E-D54F05010D6C}"/>
              </a:ext>
            </a:extLst>
          </p:cNvPr>
          <p:cNvSpPr>
            <a:spLocks noGrp="1"/>
          </p:cNvSpPr>
          <p:nvPr>
            <p:ph type="body" sz="quarter" idx="3"/>
          </p:nvPr>
        </p:nvSpPr>
        <p:spPr>
          <a:xfrm>
            <a:off x="6430759" y="1965960"/>
            <a:ext cx="4923041" cy="624575"/>
          </a:xfrm>
        </p:spPr>
        <p:txBody>
          <a:bodyPr anchor="t">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49E0501-45A0-4542-BA7D-77F07F06672C}"/>
              </a:ext>
            </a:extLst>
          </p:cNvPr>
          <p:cNvSpPr>
            <a:spLocks noGrp="1"/>
          </p:cNvSpPr>
          <p:nvPr>
            <p:ph sz="quarter" idx="4"/>
          </p:nvPr>
        </p:nvSpPr>
        <p:spPr>
          <a:xfrm>
            <a:off x="6430759" y="2590535"/>
            <a:ext cx="4923041" cy="3684588"/>
          </a:xfrm>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AF996C52-6F84-414D-8A02-1655245FEC99}"/>
              </a:ext>
            </a:extLst>
          </p:cNvPr>
          <p:cNvSpPr>
            <a:spLocks noGrp="1"/>
          </p:cNvSpPr>
          <p:nvPr>
            <p:ph type="ftr" sz="quarter" idx="10"/>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13"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86DEBE7-B262-49A5-B4E3-BFC44CF193E6}"/>
              </a:ext>
            </a:extLst>
          </p:cNvPr>
          <p:cNvSpPr>
            <a:spLocks noGrp="1"/>
          </p:cNvSpPr>
          <p:nvPr>
            <p:ph type="sldNum" sz="quarter" idx="11"/>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14" name="Rectangle 1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3FFFDAE6-8A77-4A1F-9CFE-F088E059455C}"/>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02418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E32A27FA-CC8E-4A4F-9045-3974D334D697}"/>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8"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2A1467A8-77DD-4F75-A9A3-76202FBF46A7}"/>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9"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DCE33F07-51FA-41EB-9332-27B56E4B33FE}"/>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19246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Picture with Caption">
    <p:spTree>
      <p:nvGrpSpPr>
        <p:cNvPr id="1" name=""/>
        <p:cNvGrpSpPr/>
        <p:nvPr/>
      </p:nvGrpSpPr>
      <p:grpSpPr>
        <a:xfrm>
          <a:off x="0" y="0"/>
          <a:ext cx="0" cy="0"/>
          <a:chOff x="0" y="0"/>
          <a:chExt cx="0" cy="0"/>
        </a:xfrm>
      </p:grpSpPr>
      <p:sp>
        <p:nvSpPr>
          <p:cNvPr id="12" name="Rectangle 1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BF7018CD-3812-4754-B279-1CCA0CD251DE}"/>
              </a:ext>
            </a:extLst>
          </p:cNvPr>
          <p:cNvSpPr/>
          <p:nvPr userDrawn="1"/>
        </p:nvSpPr>
        <p:spPr>
          <a:xfrm>
            <a:off x="0" y="365125"/>
            <a:ext cx="11353800" cy="132556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DC2F377D-6FCD-44E0-9389-A32C7D53507A}"/>
              </a:ext>
            </a:extLst>
          </p:cNvPr>
          <p:cNvSpPr/>
          <p:nvPr userDrawn="1"/>
        </p:nvSpPr>
        <p:spPr>
          <a:xfrm>
            <a:off x="836612" y="1825625"/>
            <a:ext cx="4086262" cy="5032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3" name="Picture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A61A499D-4B33-40AA-B7E4-1C140BD31ABF}"/>
              </a:ext>
            </a:extLst>
          </p:cNvPr>
          <p:cNvSpPr>
            <a:spLocks noGrp="1"/>
          </p:cNvSpPr>
          <p:nvPr>
            <p:ph type="pic" idx="1"/>
          </p:nvPr>
        </p:nvSpPr>
        <p:spPr>
          <a:xfrm>
            <a:off x="5183188" y="1825625"/>
            <a:ext cx="6172200" cy="50323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11538B10-D57E-477E-BDD2-F8FA148E1EDF}"/>
              </a:ext>
            </a:extLst>
          </p:cNvPr>
          <p:cNvSpPr>
            <a:spLocks noGrp="1"/>
          </p:cNvSpPr>
          <p:nvPr>
            <p:ph type="title"/>
          </p:nvPr>
        </p:nvSpPr>
        <p:spPr>
          <a:xfrm>
            <a:off x="914400" y="457476"/>
            <a:ext cx="10324214" cy="1140859"/>
          </a:xfrm>
        </p:spPr>
        <p:txBody>
          <a:bodyPr anchor="ctr">
            <a:normAutofit/>
          </a:bodyPr>
          <a:lstStyle>
            <a:lvl1pPr>
              <a:defRPr sz="4000">
                <a:solidFill>
                  <a:schemeClr val="tx2"/>
                </a:solidFill>
              </a:defRPr>
            </a:lvl1pPr>
          </a:lstStyle>
          <a:p>
            <a:r>
              <a:rPr lang="en-US" dirty="0"/>
              <a:t>Click to edit Master title style</a:t>
            </a:r>
          </a:p>
        </p:txBody>
      </p:sp>
      <p:sp>
        <p:nvSpPr>
          <p:cNvPr id="10"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2E31665-0AAB-47F5-B31F-439E88145A68}"/>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11"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37AA752-11AA-4AD3-B857-38E55CC83926}"/>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19" name="Text Placeholder 18">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C84E3DB2-C0DA-449E-8A23-6C53C741F752}"/>
              </a:ext>
            </a:extLst>
          </p:cNvPr>
          <p:cNvSpPr>
            <a:spLocks noGrp="1"/>
          </p:cNvSpPr>
          <p:nvPr>
            <p:ph type="body" sz="quarter" idx="10"/>
          </p:nvPr>
        </p:nvSpPr>
        <p:spPr>
          <a:xfrm>
            <a:off x="914400" y="1825625"/>
            <a:ext cx="3732028" cy="4035425"/>
          </a:xfrm>
        </p:spPr>
        <p:txBody>
          <a:bodyPr anchor="ctr">
            <a:normAutofit/>
          </a:bodyPr>
          <a:lstStyle>
            <a:lvl1pPr marL="0" indent="0" algn="l">
              <a:buNone/>
              <a:defRPr sz="2800" b="1">
                <a:solidFill>
                  <a:schemeClr val="bg1"/>
                </a:solidFill>
              </a:defRPr>
            </a:lvl1pPr>
            <a:lvl2pPr algn="l">
              <a:defRPr/>
            </a:lvl2pPr>
            <a:lvl3pPr algn="l">
              <a:defRPr/>
            </a:lvl3pPr>
            <a:lvl4pPr algn="l">
              <a:defRPr/>
            </a:lvl4pPr>
            <a:lvl5pPr algn="l">
              <a:defRPr/>
            </a:lvl5pPr>
          </a:lstStyle>
          <a:p>
            <a:pPr lvl="0"/>
            <a:r>
              <a:rPr lang="en-US" dirty="0"/>
              <a:t>Edit Master text styles</a:t>
            </a:r>
          </a:p>
        </p:txBody>
      </p:sp>
      <p:sp>
        <p:nvSpPr>
          <p:cNvPr id="9" name="Rectangle 8">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DC401B1-E227-4BAE-9B4F-324A5E870862}"/>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E936F1AC-2DBC-4601-B743-2340FEE967D9}"/>
              </a:ext>
            </a:extLst>
          </p:cNvPr>
          <p:cNvSpPr/>
          <p:nvPr userDrawn="1"/>
        </p:nvSpPr>
        <p:spPr>
          <a:xfrm>
            <a:off x="0" y="1824274"/>
            <a:ext cx="838200" cy="5032375"/>
          </a:xfrm>
          <a:prstGeom prst="rect">
            <a:avLst/>
          </a:prstGeom>
          <a:solidFill>
            <a:srgbClr val="015783">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23599524"/>
      </p:ext>
    </p:extLst>
  </p:cSld>
  <p:clrMapOvr>
    <a:masterClrMapping/>
  </p:clrMapOvr>
  <p:extLst mod="1">
    <p:ext uri="{DCECCB84-F9BA-43D5-87BE-67443E8EF086}">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15:guide id="1" orient="horz" pos="2160" userDrawn="1">
          <p15:clr>
            <a:srgbClr val="FBAE40"/>
          </p15:clr>
        </p15:guide>
        <p15:guide id="2" pos="57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008EAD1E-A900-4FD5-8D4C-9498B9538132}"/>
              </a:ext>
            </a:extLst>
          </p:cNvPr>
          <p:cNvSpPr/>
          <p:nvPr userDrawn="1"/>
        </p:nvSpPr>
        <p:spPr>
          <a:xfrm>
            <a:off x="836612" y="0"/>
            <a:ext cx="11353800" cy="556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2" name="Picture 11" descr="A view of a city&#10;&#10;Description automatically generated">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A1051794-24D9-41C7-B6FF-E853ED9334D7}"/>
              </a:ext>
            </a:extLst>
          </p:cNvPr>
          <p:cNvPicPr>
            <a:picLocks noChangeAspect="1"/>
          </p:cNvPicPr>
          <p:nvPr userDrawn="1"/>
        </p:nvPicPr>
        <p:blipFill rotWithShape="1">
          <a:blip r:embed="rId2">
            <a:alphaModFix amt="35000"/>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9936" t="1162" r="9946" b="1162"/>
          <a:stretch/>
        </p:blipFill>
        <p:spPr>
          <a:xfrm>
            <a:off x="0" y="0"/>
            <a:ext cx="12190412" cy="5563312"/>
          </a:xfrm>
          <a:prstGeom prst="rect">
            <a:avLst/>
          </a:prstGeom>
        </p:spPr>
      </p:pic>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E32A27FA-CC8E-4A4F-9045-3974D334D697}"/>
              </a:ext>
            </a:extLst>
          </p:cNvPr>
          <p:cNvSpPr>
            <a:spLocks noGrp="1"/>
          </p:cNvSpPr>
          <p:nvPr>
            <p:ph type="title" hasCustomPrompt="1"/>
          </p:nvPr>
        </p:nvSpPr>
        <p:spPr>
          <a:xfrm>
            <a:off x="838200" y="988967"/>
            <a:ext cx="10515600" cy="1325563"/>
          </a:xfrm>
        </p:spPr>
        <p:txBody>
          <a:bodyPr>
            <a:normAutofit/>
          </a:bodyPr>
          <a:lstStyle>
            <a:lvl1pPr algn="ctr">
              <a:defRPr sz="5200">
                <a:solidFill>
                  <a:schemeClr val="bg1"/>
                </a:solidFill>
              </a:defRPr>
            </a:lvl1pPr>
          </a:lstStyle>
          <a:p>
            <a:r>
              <a:rPr lang="en-US" dirty="0"/>
              <a:t>Thank You</a:t>
            </a:r>
          </a:p>
        </p:txBody>
      </p:sp>
      <p:sp>
        <p:nvSpPr>
          <p:cNvPr id="7" name="Rectangle 6">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E1D91141-3219-43E7-BE79-BEFA7A09CA4E}"/>
              </a:ext>
            </a:extLst>
          </p:cNvPr>
          <p:cNvSpPr/>
          <p:nvPr userDrawn="1"/>
        </p:nvSpPr>
        <p:spPr>
          <a:xfrm>
            <a:off x="0" y="1"/>
            <a:ext cx="838200" cy="55633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15EF4DBE-1C88-4A71-B26A-F09E51953853}"/>
              </a:ext>
            </a:extLst>
          </p:cNvPr>
          <p:cNvCxnSpPr/>
          <p:nvPr userDrawn="1"/>
        </p:nvCxnSpPr>
        <p:spPr>
          <a:xfrm>
            <a:off x="4230168" y="1998337"/>
            <a:ext cx="3768696" cy="0"/>
          </a:xfrm>
          <a:prstGeom prst="line">
            <a:avLst/>
          </a:prstGeom>
        </p:spPr>
        <p:style>
          <a:lnRef idx="1">
            <a:schemeClr val="accent2"/>
          </a:lnRef>
          <a:fillRef idx="0">
            <a:schemeClr val="accent2"/>
          </a:fillRef>
          <a:effectRef idx="0">
            <a:schemeClr val="accent2"/>
          </a:effectRef>
          <a:fontRef idx="minor">
            <a:schemeClr val="tx1"/>
          </a:fontRef>
        </p:style>
      </p:cxnSp>
      <p:pic>
        <p:nvPicPr>
          <p:cNvPr id="14" name="Picture 13" descr="A screenshot of a cell phone&#10;&#10;Description automatically generated">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28E4CE44-51D3-4CC5-AC20-65C30F9BB7D9}"/>
              </a:ext>
            </a:extLst>
          </p:cNvPr>
          <p:cNvPicPr>
            <a:picLocks noChangeAspect="1"/>
          </p:cNvPicPr>
          <p:nvPr userDrawn="1"/>
        </p:nvPicPr>
        <p:blipFill>
          <a:blip r:embed="rId3"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14728" y="5805063"/>
            <a:ext cx="1819927" cy="755761"/>
          </a:xfrm>
          <a:prstGeom prst="rect">
            <a:avLst/>
          </a:prstGeom>
        </p:spPr>
      </p:pic>
      <p:sp>
        <p:nvSpPr>
          <p:cNvPr id="16" name="Picture Placeholder 1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388149D2-389F-4C3D-ADEF-D40EEA70645C}"/>
              </a:ext>
            </a:extLst>
          </p:cNvPr>
          <p:cNvSpPr>
            <a:spLocks noGrp="1"/>
          </p:cNvSpPr>
          <p:nvPr>
            <p:ph type="pic" sz="quarter" idx="10" hasCustomPrompt="1"/>
          </p:nvPr>
        </p:nvSpPr>
        <p:spPr>
          <a:xfrm>
            <a:off x="8896172" y="5805487"/>
            <a:ext cx="2457629" cy="817503"/>
          </a:xfrm>
        </p:spPr>
        <p:txBody>
          <a:bodyPr>
            <a:normAutofit/>
          </a:bodyPr>
          <a:lstStyle>
            <a:lvl1pPr marL="0" indent="0" algn="r">
              <a:buNone/>
              <a:defRPr sz="1500"/>
            </a:lvl1pPr>
          </a:lstStyle>
          <a:p>
            <a:r>
              <a:rPr lang="en-US" dirty="0"/>
              <a:t>Logo of speakers company optional</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56221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smtClean="0"/>
              <a:t>Patrick Oglesby    NewRevenue.org</a:t>
            </a:r>
            <a:endParaRPr lang="en-US"/>
          </a:p>
        </p:txBody>
      </p:sp>
      <p:sp>
        <p:nvSpPr>
          <p:cNvPr id="4" name="Slide Number Placeholder 3"/>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5DE59F8F-5DA4-4EBF-B2BD-BCA4E41B36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685395A-D6E5-48AD-854A-9342F21837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FE4A594-1BFA-4784-A68A-1B9C78576EB8}"/>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smtClean="0"/>
              <a:t>Patrick Oglesby    NewRevenue.org</a:t>
            </a:r>
            <a:endParaRPr lang="en-US" dirty="0"/>
          </a:p>
        </p:txBody>
      </p:sp>
      <p:sp>
        <p:nvSpPr>
          <p:cNvPr id="6" name="Slide Number Placeholder 5">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30DBB6DF-0C8D-4BB6-91A0-BF145250C299}"/>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0080906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1" r:id="rId3"/>
    <p:sldLayoutId id="2147483650" r:id="rId4"/>
    <p:sldLayoutId id="2147483658" r:id="rId5"/>
    <p:sldLayoutId id="2147483660" r:id="rId6"/>
    <p:sldLayoutId id="2147483659" r:id="rId7"/>
    <p:sldLayoutId id="2147483652" r:id="rId8"/>
    <p:sldLayoutId id="2147483653" r:id="rId9"/>
    <p:sldLayoutId id="2147483654" r:id="rId10"/>
    <p:sldLayoutId id="2147483657" r:id="rId11"/>
    <p:sldLayoutId id="2147483661" r:id="rId12"/>
    <p:sldLayoutId id="2147483663" r:id="rId13"/>
  </p:sldLayoutIdLst>
  <p:hf sldNum="0" hd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SzPct val="95000"/>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newrevenue.org" TargetMode="External"/><Relationship Id="rId3" Type="http://schemas.openxmlformats.org/officeDocument/2006/relationships/hyperlink" Target="mailto:po@newrevenu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www.leafly.com/news/industry/opinion-theres-a-better-way-to-tax-legal-cannabi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newrevenue.or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digital.nls.uk/indiapapers/browse/archive/74908458"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tax.nv.gov/uploadedFiles/taxnvgov/Content/Forms/Retail-Marijuana-Fair-Market-Value-Jan-1-2018.pdf"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png"/><Relationship Id="rId3"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png"/><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Www.newrevenue.org" TargetMode="External"/><Relationship Id="rId3" Type="http://schemas.openxmlformats.org/officeDocument/2006/relationships/hyperlink" Target="mailto:po@newrevenue.org"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Www.newrevenue.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AC8F7AB-182A-445D-AF28-9EE2F2E646E9}"/>
              </a:ext>
            </a:extLst>
          </p:cNvPr>
          <p:cNvSpPr>
            <a:spLocks noGrp="1"/>
          </p:cNvSpPr>
          <p:nvPr>
            <p:ph type="ctrTitle"/>
          </p:nvPr>
        </p:nvSpPr>
        <p:spPr>
          <a:xfrm>
            <a:off x="1497816" y="520037"/>
            <a:ext cx="9144000" cy="2387600"/>
          </a:xfrm>
        </p:spPr>
        <p:txBody>
          <a:bodyPr/>
          <a:lstStyle/>
          <a:p>
            <a:r>
              <a:rPr lang="en-US" dirty="0" smtClean="0"/>
              <a:t>Follow the Cannabis Money</a:t>
            </a:r>
            <a:endParaRPr lang="en-US" dirty="0"/>
          </a:p>
        </p:txBody>
      </p:sp>
      <p:sp>
        <p:nvSpPr>
          <p:cNvPr id="5" name="Text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8734B571-7923-42B4-9FD8-22778FB9497D}"/>
              </a:ext>
            </a:extLst>
          </p:cNvPr>
          <p:cNvSpPr>
            <a:spLocks noGrp="1"/>
          </p:cNvSpPr>
          <p:nvPr>
            <p:ph type="subTitle" idx="1"/>
          </p:nvPr>
        </p:nvSpPr>
        <p:spPr/>
        <p:txBody>
          <a:bodyPr>
            <a:normAutofit fontScale="25000" lnSpcReduction="20000"/>
          </a:bodyPr>
          <a:lstStyle/>
          <a:p>
            <a:r>
              <a:rPr lang="en-US" sz="8000" dirty="0" smtClean="0"/>
              <a:t>Patrick Oglesby, J.D., M.B.A.,</a:t>
            </a:r>
            <a:r>
              <a:rPr lang="en-US" sz="8000" dirty="0" smtClean="0"/>
              <a:t> Center </a:t>
            </a:r>
            <a:r>
              <a:rPr lang="en-US" sz="8000" dirty="0" smtClean="0"/>
              <a:t>for New </a:t>
            </a:r>
            <a:r>
              <a:rPr lang="en-US" sz="8000" dirty="0" smtClean="0"/>
              <a:t>Revenue</a:t>
            </a:r>
          </a:p>
          <a:p>
            <a:r>
              <a:rPr lang="en-US" sz="8000" dirty="0" smtClean="0">
                <a:hlinkClick r:id="rId2"/>
              </a:rPr>
              <a:t>Www.newrevenue.org</a:t>
            </a:r>
            <a:endParaRPr lang="en-US" sz="8000" dirty="0" smtClean="0"/>
          </a:p>
          <a:p>
            <a:r>
              <a:rPr lang="en-US" sz="8000" dirty="0" smtClean="0">
                <a:hlinkClick r:id="rId3"/>
              </a:rPr>
              <a:t>po@newrevenue.org</a:t>
            </a:r>
            <a:endParaRPr lang="en-US" sz="8000" dirty="0" smtClean="0"/>
          </a:p>
          <a:p>
            <a:r>
              <a:rPr lang="en-US" sz="8000" dirty="0" smtClean="0"/>
              <a:t>@OglesbyPat</a:t>
            </a:r>
          </a:p>
          <a:p>
            <a:r>
              <a:rPr lang="en-US" sz="8000" dirty="0" smtClean="0"/>
              <a:t>13</a:t>
            </a:r>
            <a:r>
              <a:rPr lang="en-US" sz="8000" baseline="30000" dirty="0" smtClean="0"/>
              <a:t>th</a:t>
            </a:r>
            <a:r>
              <a:rPr lang="en-US" sz="8000" dirty="0" smtClean="0"/>
              <a:t> Conference of the International Society for the Study of Drug Policy </a:t>
            </a:r>
          </a:p>
          <a:p>
            <a:r>
              <a:rPr lang="en-US" sz="8000" dirty="0" smtClean="0"/>
              <a:t>Paris</a:t>
            </a:r>
          </a:p>
          <a:p>
            <a:r>
              <a:rPr lang="en-US" sz="8000" dirty="0" smtClean="0"/>
              <a:t>24 Mai 2019</a:t>
            </a:r>
          </a:p>
          <a:p>
            <a:r>
              <a:rPr lang="en-US" dirty="0" smtClean="0"/>
              <a:t> </a:t>
            </a:r>
          </a:p>
          <a:p>
            <a:r>
              <a:rPr lang="en-US" dirty="0" smtClean="0"/>
              <a:t> </a:t>
            </a:r>
            <a:endParaRPr lang="en-US" dirty="0" smtClean="0"/>
          </a:p>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63083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for New Revenue/</a:t>
            </a:r>
            <a:r>
              <a:rPr lang="en-US" dirty="0" smtClean="0"/>
              <a:t>Pat Oglesby</a:t>
            </a:r>
            <a:endParaRPr lang="en-US" dirty="0"/>
          </a:p>
        </p:txBody>
      </p:sp>
      <p:sp>
        <p:nvSpPr>
          <p:cNvPr id="4" name="Footer Placeholder 3"/>
          <p:cNvSpPr>
            <a:spLocks noGrp="1"/>
          </p:cNvSpPr>
          <p:nvPr>
            <p:ph type="ftr" sz="quarter" idx="3"/>
          </p:nvPr>
        </p:nvSpPr>
        <p:spPr/>
        <p:txBody>
          <a:bodyPr/>
          <a:lstStyle/>
          <a:p>
            <a:r>
              <a:rPr lang="en-US" smtClean="0"/>
              <a:t>Pat Oglesby New Revenue</a:t>
            </a:r>
            <a:endParaRPr lang="en-US" dirty="0"/>
          </a:p>
        </p:txBody>
      </p:sp>
      <p:pic>
        <p:nvPicPr>
          <p:cNvPr id="6" name="Picture 5"/>
          <p:cNvPicPr>
            <a:picLocks noChangeAspect="1"/>
          </p:cNvPicPr>
          <p:nvPr/>
        </p:nvPicPr>
        <p:blipFill>
          <a:blip r:embed="rId2"/>
          <a:stretch>
            <a:fillRect/>
          </a:stretch>
        </p:blipFill>
        <p:spPr>
          <a:xfrm>
            <a:off x="2342365" y="2068858"/>
            <a:ext cx="7643147" cy="4253152"/>
          </a:xfrm>
          <a:prstGeom prst="rect">
            <a:avLst/>
          </a:prstGeom>
        </p:spPr>
      </p:pic>
      <p:pic>
        <p:nvPicPr>
          <p:cNvPr id="5" name="Picture 4"/>
          <p:cNvPicPr/>
          <p:nvPr/>
        </p:nvPicPr>
        <p:blipFill>
          <a:blip r:embed="rId3"/>
          <a:srcRect/>
          <a:stretch>
            <a:fillRect/>
          </a:stretch>
        </p:blipFill>
        <p:spPr bwMode="auto">
          <a:xfrm>
            <a:off x="1429663" y="3247320"/>
            <a:ext cx="2995462" cy="286495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Patrick Oglesby    NewRevenue.org</a:t>
            </a:r>
            <a:endParaRPr lang="en-US"/>
          </a:p>
        </p:txBody>
      </p:sp>
      <p:pic>
        <p:nvPicPr>
          <p:cNvPr id="3" name="Picture 2"/>
          <p:cNvPicPr/>
          <p:nvPr/>
        </p:nvPicPr>
        <p:blipFill>
          <a:blip r:embed="rId2"/>
          <a:srcRect/>
          <a:stretch>
            <a:fillRect/>
          </a:stretch>
        </p:blipFill>
        <p:spPr bwMode="auto">
          <a:xfrm>
            <a:off x="5506513" y="5331277"/>
            <a:ext cx="5342255" cy="804545"/>
          </a:xfrm>
          <a:prstGeom prst="rect">
            <a:avLst/>
          </a:prstGeom>
          <a:noFill/>
          <a:ln w="9525">
            <a:noFill/>
            <a:miter lim="800000"/>
            <a:headEnd/>
            <a:tailEnd/>
          </a:ln>
        </p:spPr>
      </p:pic>
      <p:pic>
        <p:nvPicPr>
          <p:cNvPr id="4" name="Picture 3"/>
          <p:cNvPicPr/>
          <p:nvPr/>
        </p:nvPicPr>
        <p:blipFill>
          <a:blip r:embed="rId3"/>
          <a:srcRect/>
          <a:stretch>
            <a:fillRect/>
          </a:stretch>
        </p:blipFill>
        <p:spPr bwMode="auto">
          <a:xfrm>
            <a:off x="5905670" y="3356560"/>
            <a:ext cx="3784600" cy="2082800"/>
          </a:xfrm>
          <a:prstGeom prst="rect">
            <a:avLst/>
          </a:prstGeom>
          <a:noFill/>
          <a:ln w="9525">
            <a:noFill/>
            <a:miter lim="800000"/>
            <a:headEnd/>
            <a:tailEnd/>
          </a:ln>
        </p:spPr>
      </p:pic>
      <p:pic>
        <p:nvPicPr>
          <p:cNvPr id="6" name="Picture 5"/>
          <p:cNvPicPr/>
          <p:nvPr/>
        </p:nvPicPr>
        <p:blipFill>
          <a:blip r:embed="rId4"/>
          <a:srcRect/>
          <a:stretch>
            <a:fillRect/>
          </a:stretch>
        </p:blipFill>
        <p:spPr bwMode="auto">
          <a:xfrm>
            <a:off x="1179513" y="536630"/>
            <a:ext cx="8705007" cy="2671408"/>
          </a:xfrm>
          <a:prstGeom prst="rect">
            <a:avLst/>
          </a:prstGeom>
          <a:noFill/>
          <a:ln w="9525">
            <a:noFill/>
            <a:miter lim="800000"/>
            <a:headEnd/>
            <a:tailEnd/>
          </a:ln>
        </p:spPr>
      </p:pic>
      <p:pic>
        <p:nvPicPr>
          <p:cNvPr id="7" name="Picture 6"/>
          <p:cNvPicPr/>
          <p:nvPr/>
        </p:nvPicPr>
        <p:blipFill>
          <a:blip r:embed="rId5"/>
          <a:srcRect/>
          <a:stretch>
            <a:fillRect/>
          </a:stretch>
        </p:blipFill>
        <p:spPr bwMode="auto">
          <a:xfrm>
            <a:off x="1235274" y="3684303"/>
            <a:ext cx="3437255" cy="21082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49003" y="659612"/>
            <a:ext cx="10363200" cy="5105400"/>
          </a:xfrm>
          <a:prstGeom prst="rect">
            <a:avLst/>
          </a:prstGeom>
        </p:spPr>
      </p:pic>
      <p:sp>
        <p:nvSpPr>
          <p:cNvPr id="3" name="Footer Placeholder 2"/>
          <p:cNvSpPr>
            <a:spLocks noGrp="1"/>
          </p:cNvSpPr>
          <p:nvPr>
            <p:ph type="ftr" sz="quarter" idx="11"/>
          </p:nvPr>
        </p:nvSpPr>
        <p:spPr/>
        <p:txBody>
          <a:bodyPr/>
          <a:lstStyle/>
          <a:p>
            <a:r>
              <a:rPr lang="en-US" smtClean="0"/>
              <a:t>Patrick Oglesby    NewRevenue.org</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Footer Placeholder 2"/>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sp>
        <p:nvSpPr>
          <p:cNvPr id="4" name="TextBox 3"/>
          <p:cNvSpPr txBox="1"/>
          <p:nvPr/>
        </p:nvSpPr>
        <p:spPr>
          <a:xfrm>
            <a:off x="1139011" y="1600200"/>
            <a:ext cx="9387022" cy="4524316"/>
          </a:xfrm>
          <a:prstGeom prst="rect">
            <a:avLst/>
          </a:prstGeom>
          <a:noFill/>
        </p:spPr>
        <p:txBody>
          <a:bodyPr wrap="square" rtlCol="0">
            <a:spAutoFit/>
          </a:bodyPr>
          <a:lstStyle/>
          <a:p>
            <a:r>
              <a:rPr lang="en-US" sz="3600" dirty="0" smtClean="0"/>
              <a:t>How Can Revenue Serve Drug Policy?</a:t>
            </a:r>
          </a:p>
          <a:p>
            <a:r>
              <a:rPr lang="en-US" sz="3600" dirty="0" smtClean="0"/>
              <a:t>State of Play in USA</a:t>
            </a:r>
          </a:p>
          <a:p>
            <a:r>
              <a:rPr lang="en-US" sz="3600" dirty="0" smtClean="0"/>
              <a:t>What </a:t>
            </a:r>
            <a:r>
              <a:rPr lang="en-US" sz="3600" dirty="0" smtClean="0"/>
              <a:t>to</a:t>
            </a:r>
            <a:r>
              <a:rPr lang="en-US" sz="3600" dirty="0" smtClean="0"/>
              <a:t> Measure </a:t>
            </a:r>
            <a:r>
              <a:rPr lang="en-US" sz="3600" dirty="0" smtClean="0"/>
              <a:t>and </a:t>
            </a:r>
            <a:r>
              <a:rPr lang="en-US" sz="3600" dirty="0" smtClean="0"/>
              <a:t>Tax?</a:t>
            </a:r>
          </a:p>
          <a:p>
            <a:r>
              <a:rPr lang="en-US" sz="3600" dirty="0" smtClean="0"/>
              <a:t>	(Price, Potency, or Pounds?)</a:t>
            </a:r>
          </a:p>
          <a:p>
            <a:r>
              <a:rPr lang="en-US" sz="3600" dirty="0" smtClean="0"/>
              <a:t>Wrap</a:t>
            </a:r>
            <a:r>
              <a:rPr lang="en-US" sz="3600" smtClean="0"/>
              <a:t>-up</a:t>
            </a:r>
          </a:p>
          <a:p>
            <a:endParaRPr lang="en-US" sz="3600" dirty="0" smtClean="0"/>
          </a:p>
          <a:p>
            <a:endParaRPr lang="en-US" sz="3600" dirty="0" smtClean="0"/>
          </a:p>
          <a:p>
            <a:endParaRPr lang="en-US" sz="36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1419263" y="0"/>
            <a:ext cx="9144000" cy="2387600"/>
          </a:xfrm>
        </p:spPr>
        <p:txBody>
          <a:bodyPr/>
          <a:lstStyle/>
          <a:p>
            <a:r>
              <a:rPr lang="en-US" dirty="0" smtClean="0"/>
              <a:t>Drug Policy Goal:</a:t>
            </a:r>
            <a:br>
              <a:rPr lang="en-US" dirty="0" smtClean="0"/>
            </a:br>
            <a:r>
              <a:rPr lang="en-US" dirty="0" smtClean="0"/>
              <a:t>Final after-tax consumer price?</a:t>
            </a:r>
            <a:endParaRPr lang="en-US" dirty="0"/>
          </a:p>
        </p:txBody>
      </p:sp>
      <p:sp>
        <p:nvSpPr>
          <p:cNvPr id="5" name="Subtitle 4"/>
          <p:cNvSpPr>
            <a:spLocks noGrp="1"/>
          </p:cNvSpPr>
          <p:nvPr>
            <p:ph type="subTitle" idx="1"/>
          </p:nvPr>
        </p:nvSpPr>
        <p:spPr>
          <a:xfrm>
            <a:off x="1754339" y="2947336"/>
            <a:ext cx="9463529" cy="2277183"/>
          </a:xfrm>
        </p:spPr>
        <p:txBody>
          <a:bodyPr>
            <a:normAutofit fontScale="92500" lnSpcReduction="20000"/>
          </a:bodyPr>
          <a:lstStyle/>
          <a:p>
            <a:pPr algn="l"/>
            <a:r>
              <a:rPr lang="en-US" sz="3000" dirty="0" smtClean="0"/>
              <a:t>-</a:t>
            </a:r>
            <a:r>
              <a:rPr lang="en-US" sz="3243" dirty="0" smtClean="0"/>
              <a:t>- Too low – Kids and problem-users use too much. </a:t>
            </a:r>
          </a:p>
          <a:p>
            <a:pPr algn="l"/>
            <a:r>
              <a:rPr lang="en-US" sz="3243" dirty="0" smtClean="0"/>
              <a:t>	(But Externalities &lt; Alcohol.)</a:t>
            </a:r>
          </a:p>
          <a:p>
            <a:pPr algn="l"/>
            <a:endParaRPr lang="en-US" sz="3243" dirty="0" smtClean="0"/>
          </a:p>
          <a:p>
            <a:pPr algn="l"/>
            <a:r>
              <a:rPr lang="en-US" sz="3243" dirty="0" smtClean="0"/>
              <a:t>-- Too high – Black market prevails IF enforcement is weak.</a:t>
            </a:r>
          </a:p>
          <a:p>
            <a:pPr algn="l"/>
            <a:endParaRPr lang="en-US" sz="36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of Play in the USA</a:t>
            </a:r>
            <a:endParaRPr lang="en-US" dirty="0"/>
          </a:p>
        </p:txBody>
      </p:sp>
      <p:sp>
        <p:nvSpPr>
          <p:cNvPr id="3" name="Footer Placeholder 2"/>
          <p:cNvSpPr>
            <a:spLocks noGrp="1"/>
          </p:cNvSpPr>
          <p:nvPr>
            <p:ph type="ftr" sz="quarter" idx="3"/>
          </p:nvPr>
        </p:nvSpPr>
        <p:spPr/>
        <p:txBody>
          <a:bodyPr/>
          <a:lstStyle/>
          <a:p>
            <a:r>
              <a:rPr lang="en-US" smtClean="0"/>
              <a:t>Patrick Oglesby    NewRevenue.org</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5CE914AE-AA9A-4688-B6BA-9F7029600EF0}"/>
              </a:ext>
            </a:extLst>
          </p:cNvPr>
          <p:cNvSpPr>
            <a:spLocks noGrp="1"/>
          </p:cNvSpPr>
          <p:nvPr>
            <p:ph type="title"/>
          </p:nvPr>
        </p:nvSpPr>
        <p:spPr>
          <a:xfrm>
            <a:off x="1285495" y="0"/>
            <a:ext cx="10050294" cy="3065512"/>
          </a:xfrm>
        </p:spPr>
        <p:txBody>
          <a:bodyPr>
            <a:normAutofit/>
          </a:bodyPr>
          <a:lstStyle/>
          <a:p>
            <a:r>
              <a:rPr lang="en-US" b="1" dirty="0" smtClean="0"/>
              <a:t>US state taxes – ITEP (federal, too)</a:t>
            </a:r>
            <a:br>
              <a:rPr lang="en-US" b="1" dirty="0" smtClean="0"/>
            </a:br>
            <a:endParaRPr lang="en-US" b="1" dirty="0"/>
          </a:p>
        </p:txBody>
      </p:sp>
      <p:sp>
        <p:nvSpPr>
          <p:cNvPr id="3" name="Content Placeholder 2">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3869503D-1AC9-45D9-9BD3-924208467364}"/>
              </a:ext>
            </a:extLst>
          </p:cNvPr>
          <p:cNvSpPr>
            <a:spLocks noGrp="1"/>
          </p:cNvSpPr>
          <p:nvPr>
            <p:ph idx="1"/>
          </p:nvPr>
        </p:nvSpPr>
        <p:spPr>
          <a:xfrm>
            <a:off x="694186" y="1994665"/>
            <a:ext cx="10515600" cy="4351338"/>
          </a:xfrm>
        </p:spPr>
        <p:txBody>
          <a:bodyPr>
            <a:normAutofit fontScale="92500" lnSpcReduction="20000"/>
          </a:bodyPr>
          <a:lstStyle/>
          <a:p>
            <a:pPr lvl="1"/>
            <a:r>
              <a:rPr lang="en-US" dirty="0"/>
              <a:t>50 out of 50 states tax cigarettes per pack</a:t>
            </a:r>
          </a:p>
          <a:p>
            <a:pPr lvl="1"/>
            <a:endParaRPr lang="en-US" dirty="0"/>
          </a:p>
          <a:p>
            <a:pPr lvl="1"/>
            <a:r>
              <a:rPr lang="en-US" dirty="0"/>
              <a:t>50 out of 50 states tax motor fuel per gallon</a:t>
            </a:r>
          </a:p>
          <a:p>
            <a:pPr lvl="1"/>
            <a:endParaRPr lang="en-US" dirty="0"/>
          </a:p>
          <a:p>
            <a:pPr lvl="1"/>
            <a:r>
              <a:rPr lang="en-US" dirty="0"/>
              <a:t>50 out of 50 states tax beer per gallon</a:t>
            </a:r>
          </a:p>
          <a:p>
            <a:pPr lvl="1"/>
            <a:endParaRPr lang="en-US" dirty="0"/>
          </a:p>
          <a:p>
            <a:pPr lvl="1"/>
            <a:r>
              <a:rPr lang="en-US" dirty="0"/>
              <a:t>47 out of 47 states tax wine per gallon</a:t>
            </a:r>
          </a:p>
          <a:p>
            <a:pPr lvl="2"/>
            <a:r>
              <a:rPr lang="en-US" dirty="0"/>
              <a:t>Three states sell wine through state stores instead of taxing private sales</a:t>
            </a:r>
          </a:p>
          <a:p>
            <a:pPr lvl="1"/>
            <a:endParaRPr lang="en-US" dirty="0"/>
          </a:p>
          <a:p>
            <a:pPr lvl="1"/>
            <a:r>
              <a:rPr lang="en-US" dirty="0"/>
              <a:t>33 out of 33 states tax liquor per gallon</a:t>
            </a:r>
          </a:p>
          <a:p>
            <a:pPr lvl="2"/>
            <a:r>
              <a:rPr lang="en-US" dirty="0"/>
              <a:t>17 states sell through state stores instead of taxing private sales</a:t>
            </a:r>
          </a:p>
          <a:p>
            <a:pPr lvl="2"/>
            <a:endParaRPr lang="en-US" dirty="0"/>
          </a:p>
          <a:p>
            <a:pPr lvl="1"/>
            <a:r>
              <a:rPr lang="en-US" dirty="0"/>
              <a:t>Sometimes these states add price-based taxes on top of their quantity-based taxes. But quantity-based tax rates form the foundation of their excise tax systems.</a:t>
            </a:r>
          </a:p>
          <a:p>
            <a:pPr lvl="1"/>
            <a:endParaRPr lang="en-US" dirty="0"/>
          </a:p>
          <a:p>
            <a:pPr lvl="1"/>
            <a:endParaRPr lang="en-US" dirty="0"/>
          </a:p>
        </p:txBody>
      </p:sp>
      <p:pic>
        <p:nvPicPr>
          <p:cNvPr id="5" name="Picture 4" descr="A glass of orange juice&#10;&#10;Description automatically generated">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15474096-D9AC-4181-A26D-3E76E0F655FB}"/>
              </a:ext>
            </a:extLst>
          </p:cNvPr>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338945" y="1709223"/>
            <a:ext cx="3642251" cy="2048766"/>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92838648"/>
      </p:ext>
    </p:extLst>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pic>
        <p:nvPicPr>
          <p:cNvPr id="4" name="Picture 3"/>
          <p:cNvPicPr>
            <a:picLocks noChangeAspect="1"/>
          </p:cNvPicPr>
          <p:nvPr/>
        </p:nvPicPr>
        <p:blipFill>
          <a:blip r:embed="rId2"/>
          <a:stretch>
            <a:fillRect/>
          </a:stretch>
        </p:blipFill>
        <p:spPr>
          <a:xfrm>
            <a:off x="1353624" y="228600"/>
            <a:ext cx="9517576" cy="54102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6" name="Text Placeholder 5"/>
          <p:cNvSpPr>
            <a:spLocks noGrp="1"/>
          </p:cNvSpPr>
          <p:nvPr>
            <p:ph type="body" idx="1"/>
          </p:nvPr>
        </p:nvSpPr>
        <p:spPr>
          <a:xfrm>
            <a:off x="844942" y="5844048"/>
            <a:ext cx="10515600" cy="690799"/>
          </a:xfrm>
        </p:spPr>
        <p:txBody>
          <a:bodyPr/>
          <a:lstStyle/>
          <a:p>
            <a:r>
              <a:rPr lang="en-US" dirty="0" smtClean="0"/>
              <a:t>Slide source:  Institute for Taxation and Economic Policy, Washington DC</a:t>
            </a:r>
            <a:endParaRPr lang="en-US" dirty="0"/>
          </a:p>
        </p:txBody>
      </p:sp>
      <p:pic>
        <p:nvPicPr>
          <p:cNvPr id="5" name="Content Placeholder 4" descr="A screenshot of a cell phone&#10;&#10;Description automatically generated">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17B663CD-5AD6-4129-A3C6-0F137A8F13F1}"/>
              </a:ext>
            </a:extLst>
          </p:cNvPr>
          <p:cNvPicPr>
            <a:picLocks noGrp="1" noChangeAspect="1"/>
          </p:cNvPicPr>
          <p:nvPr>
            <p:ph idx="4294967295"/>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247650"/>
            <a:ext cx="9721850" cy="5662613"/>
          </a:xfrm>
        </p:spPr>
      </p:pic>
      <p:sp>
        <p:nvSpPr>
          <p:cNvPr id="8" name="Footer Placeholder 7"/>
          <p:cNvSpPr>
            <a:spLocks noGrp="1"/>
          </p:cNvSpPr>
          <p:nvPr>
            <p:ph type="ftr" sz="quarter" idx="3"/>
          </p:nvPr>
        </p:nvSpPr>
        <p:spPr/>
        <p:txBody>
          <a:bodyPr/>
          <a:lstStyle/>
          <a:p>
            <a:r>
              <a:rPr lang="en-US" smtClean="0"/>
              <a:t>Patrick Oglesby    NewRevenue.org</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11926987"/>
      </p:ext>
    </p:extLst>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A close up of a map&#10;&#10;Description automatically generated">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BFFDBEF4-D702-44B7-8C7C-37F163D2DD2C}"/>
              </a:ext>
            </a:extLst>
          </p:cNvPr>
          <p:cNvPicPr>
            <a:picLocks noGrp="1" noChangeAspect="1"/>
          </p:cNvPicPr>
          <p:nvPr>
            <p:ph idx="1"/>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204532" y="142875"/>
            <a:ext cx="9782936" cy="5700713"/>
          </a:xfrm>
        </p:spPr>
      </p:pic>
      <p:sp>
        <p:nvSpPr>
          <p:cNvPr id="3" name="Footer Placeholder 2"/>
          <p:cNvSpPr>
            <a:spLocks noGrp="1"/>
          </p:cNvSpPr>
          <p:nvPr>
            <p:ph type="ftr" sz="quarter" idx="3"/>
          </p:nvPr>
        </p:nvSpPr>
        <p:spPr/>
        <p:txBody>
          <a:bodyPr/>
          <a:lstStyle/>
          <a:p>
            <a:r>
              <a:rPr lang="en-US" smtClean="0"/>
              <a:t>Patrick Oglesby    NewRevenue.org</a:t>
            </a:r>
            <a:endParaRPr lang="en-US" dirty="0"/>
          </a:p>
        </p:txBody>
      </p:sp>
      <p:sp>
        <p:nvSpPr>
          <p:cNvPr id="4" name="Rectangle 3"/>
          <p:cNvSpPr/>
          <p:nvPr/>
        </p:nvSpPr>
        <p:spPr>
          <a:xfrm>
            <a:off x="1924537" y="5881770"/>
            <a:ext cx="8352746" cy="369332"/>
          </a:xfrm>
          <a:prstGeom prst="rect">
            <a:avLst/>
          </a:prstGeom>
        </p:spPr>
        <p:txBody>
          <a:bodyPr wrap="square">
            <a:spAutoFit/>
          </a:bodyPr>
          <a:lstStyle/>
          <a:p>
            <a:r>
              <a:rPr lang="en-US" dirty="0" smtClean="0"/>
              <a:t>Slide source</a:t>
            </a:r>
            <a:r>
              <a:rPr lang="en-US" dirty="0" smtClean="0"/>
              <a:t>:  Institute for Taxation and Economic Policy, Washington DC</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57242821"/>
      </p:ext>
    </p:extLst>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pic>
        <p:nvPicPr>
          <p:cNvPr id="5" name="Picture 4"/>
          <p:cNvPicPr>
            <a:picLocks noChangeAspect="1"/>
          </p:cNvPicPr>
          <p:nvPr/>
        </p:nvPicPr>
        <p:blipFill>
          <a:blip r:embed="rId2"/>
          <a:stretch>
            <a:fillRect/>
          </a:stretch>
        </p:blipFill>
        <p:spPr>
          <a:xfrm>
            <a:off x="482600" y="780262"/>
            <a:ext cx="11226800" cy="52451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 Voter Views</a:t>
            </a:r>
            <a:endParaRPr lang="en-US" dirty="0"/>
          </a:p>
        </p:txBody>
      </p:sp>
      <p:sp>
        <p:nvSpPr>
          <p:cNvPr id="5" name="Footer Placeholder 4"/>
          <p:cNvSpPr>
            <a:spLocks noGrp="1"/>
          </p:cNvSpPr>
          <p:nvPr>
            <p:ph type="ftr" sz="quarter" idx="3"/>
          </p:nvPr>
        </p:nvSpPr>
        <p:spPr/>
        <p:txBody>
          <a:bodyPr/>
          <a:lstStyle/>
          <a:p>
            <a:r>
              <a:rPr lang="en-US" smtClean="0"/>
              <a:t>Patrick Oglesby    NewRevenue.org</a:t>
            </a:r>
            <a:endParaRPr lang="en-US" dirty="0"/>
          </a:p>
        </p:txBody>
      </p:sp>
      <p:sp>
        <p:nvSpPr>
          <p:cNvPr id="7" name="Rectangle 6"/>
          <p:cNvSpPr/>
          <p:nvPr/>
        </p:nvSpPr>
        <p:spPr>
          <a:xfrm>
            <a:off x="1898352" y="2068857"/>
            <a:ext cx="7245648" cy="4062651"/>
          </a:xfrm>
          <a:prstGeom prst="rect">
            <a:avLst/>
          </a:prstGeom>
        </p:spPr>
        <p:txBody>
          <a:bodyPr wrap="square">
            <a:spAutoFit/>
          </a:bodyPr>
          <a:lstStyle/>
          <a:p>
            <a:r>
              <a:rPr lang="en-US" sz="2800" dirty="0" smtClean="0"/>
              <a:t>“Initiatives </a:t>
            </a:r>
            <a:r>
              <a:rPr lang="en-US" sz="2800" dirty="0" smtClean="0"/>
              <a:t>to legalize and tax cannabis tend to max out at around 57% of the vote, if they pass at all. Standalone cannabis tax initiatives, meanwhile, routinely get 75% to 80%</a:t>
            </a:r>
            <a:r>
              <a:rPr lang="en-US" sz="2800" dirty="0" smtClean="0"/>
              <a:t>.” </a:t>
            </a:r>
          </a:p>
          <a:p>
            <a:r>
              <a:rPr lang="en-US" dirty="0" smtClean="0">
                <a:hlinkClick r:id="rId2"/>
              </a:rPr>
              <a:t>https://www.leafly.com/news/industry/opinion-theres-a-better-way-to-tax-legal-</a:t>
            </a:r>
            <a:r>
              <a:rPr lang="en-US" dirty="0" smtClean="0">
                <a:hlinkClick r:id="rId2"/>
              </a:rPr>
              <a:t>cannabis</a:t>
            </a:r>
            <a:endParaRPr lang="en-US" dirty="0" smtClean="0"/>
          </a:p>
          <a:p>
            <a:endParaRPr lang="en-US" dirty="0" smtClean="0"/>
          </a:p>
          <a:p>
            <a:r>
              <a:rPr lang="en-US" sz="2800" dirty="0" smtClean="0"/>
              <a:t>But to spend on what</a:t>
            </a:r>
            <a:r>
              <a:rPr lang="en-US" sz="2800" dirty="0" smtClean="0"/>
              <a:t>?  Equity?  Schools?</a:t>
            </a:r>
          </a:p>
          <a:p>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75FF073D-B54A-4C18-BB47-3C9C481F6245}"/>
              </a:ext>
            </a:extLst>
          </p:cNvPr>
          <p:cNvSpPr>
            <a:spLocks noGrp="1"/>
          </p:cNvSpPr>
          <p:nvPr>
            <p:ph type="title"/>
          </p:nvPr>
        </p:nvSpPr>
        <p:spPr/>
        <p:txBody>
          <a:bodyPr>
            <a:normAutofit/>
          </a:bodyPr>
          <a:lstStyle/>
          <a:p>
            <a:r>
              <a:rPr lang="en-US" dirty="0" smtClean="0"/>
              <a:t>WHAT to</a:t>
            </a:r>
            <a:r>
              <a:rPr lang="en-US" dirty="0" smtClean="0"/>
              <a:t> measure and tax?</a:t>
            </a:r>
            <a:endParaRPr lang="en-US" dirty="0"/>
          </a:p>
        </p:txBody>
      </p:sp>
      <p:sp>
        <p:nvSpPr>
          <p:cNvPr id="3" name="Content Placeholder 2">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4F391C57-7FE3-48E6-B9A7-142FE669DDD1}"/>
              </a:ext>
            </a:extLst>
          </p:cNvPr>
          <p:cNvSpPr>
            <a:spLocks noGrp="1"/>
          </p:cNvSpPr>
          <p:nvPr>
            <p:ph idx="1"/>
          </p:nvPr>
        </p:nvSpPr>
        <p:spPr>
          <a:xfrm>
            <a:off x="1180759" y="2137299"/>
            <a:ext cx="10050294" cy="4370436"/>
          </a:xfrm>
        </p:spPr>
        <p:txBody>
          <a:bodyPr>
            <a:normAutofit/>
          </a:bodyPr>
          <a:lstStyle/>
          <a:p>
            <a:pPr marL="1200150" lvl="1" indent="-742950">
              <a:buAutoNum type="arabicPeriod"/>
            </a:pPr>
            <a:endParaRPr lang="en-US" sz="3600" dirty="0" smtClean="0"/>
          </a:p>
          <a:p>
            <a:pPr marL="1200150" lvl="1" indent="-742950">
              <a:buNone/>
            </a:pPr>
            <a:endParaRPr lang="en-US" sz="3600" dirty="0" smtClean="0"/>
          </a:p>
          <a:p>
            <a:pPr marL="1200150" lvl="1" indent="-742950">
              <a:buAutoNum type="arabicPeriod" startAt="3"/>
            </a:pPr>
            <a:endParaRPr lang="en-US" sz="3600" dirty="0" smtClean="0"/>
          </a:p>
          <a:p>
            <a:pPr marL="1200150" lvl="1" indent="-742950">
              <a:buAutoNum type="arabicPeriod" startAt="3"/>
            </a:pPr>
            <a:endParaRPr lang="en-US" sz="3600" dirty="0" smtClean="0"/>
          </a:p>
          <a:p>
            <a:pPr marL="1200150" lvl="1" indent="-742950">
              <a:buAutoNum type="arabicPeriod" startAt="3"/>
            </a:pPr>
            <a:endParaRPr lang="en-US" sz="3600" dirty="0" smtClean="0"/>
          </a:p>
          <a:p>
            <a:endParaRPr lang="en-US" dirty="0" smtClean="0"/>
          </a:p>
          <a:p>
            <a:endParaRPr lang="en-US" dirty="0"/>
          </a:p>
        </p:txBody>
      </p:sp>
      <p:sp>
        <p:nvSpPr>
          <p:cNvPr id="5" name="Footer Placeholder 4">
            <a:extLst>
              <a:ext uri="{FF2B5EF4-FFF2-40B4-BE49-F238E27FC236}">
                <a16:creationId xmlns:a="http://schemas.openxmlformats.org/drawingml/2006/main" xmlns:r="http://schemas.openxmlformats.org/officeDocument/2006/relationships" xmlns:p="http://schemas.openxmlformats.org/presentationml/2006/main" xmlns:a16="http://schemas.microsoft.com/office/drawing/2014/main" xmlns="" xmlns:mv="urn:schemas-microsoft-com:mac:vml" xmlns:mc="http://schemas.openxmlformats.org/markup-compatibility/2006" id="{1731743B-8AD6-4739-B203-595076C79E56}"/>
              </a:ext>
            </a:extLst>
          </p:cNvPr>
          <p:cNvSpPr>
            <a:spLocks noGrp="1"/>
          </p:cNvSpPr>
          <p:nvPr>
            <p:ph type="ftr" sz="quarter" idx="3"/>
          </p:nvPr>
        </p:nvSpPr>
        <p:spPr/>
        <p:txBody>
          <a:bodyPr/>
          <a:lstStyle/>
          <a:p>
            <a:r>
              <a:rPr lang="en-US" smtClean="0"/>
              <a:t>Patrick Oglesby    NewRevenue.org</a:t>
            </a:r>
            <a:endParaRPr lang="en-US" dirty="0"/>
          </a:p>
        </p:txBody>
      </p:sp>
      <p:sp>
        <p:nvSpPr>
          <p:cNvPr id="7" name="Rectangle 6"/>
          <p:cNvSpPr/>
          <p:nvPr/>
        </p:nvSpPr>
        <p:spPr>
          <a:xfrm flipH="1" flipV="1">
            <a:off x="9143999" y="4306164"/>
            <a:ext cx="6330839" cy="1754327"/>
          </a:xfrm>
          <a:prstGeom prst="rect">
            <a:avLst/>
          </a:prstGeom>
        </p:spPr>
        <p:txBody>
          <a:bodyPr wrap="square">
            <a:spAutoFit/>
          </a:bodyPr>
          <a:lstStyle/>
          <a:p>
            <a:pPr marL="1200150" lvl="1" indent="-742950">
              <a:buNone/>
            </a:pPr>
            <a:r>
              <a:rPr lang="en-US" sz="3600" dirty="0" smtClean="0"/>
              <a:t>$</a:t>
            </a:r>
          </a:p>
          <a:p>
            <a:pPr marL="1200150" lvl="1" indent="-742950">
              <a:buNone/>
            </a:pPr>
            <a:r>
              <a:rPr lang="en-US" sz="3600" dirty="0" err="1" smtClean="0"/>
              <a:t>Exernalities</a:t>
            </a:r>
            <a:endParaRPr lang="en-US" sz="3600" dirty="0" smtClean="0"/>
          </a:p>
          <a:p>
            <a:pPr marL="1200150" lvl="1" indent="-742950">
              <a:buNone/>
            </a:pPr>
            <a:r>
              <a:rPr lang="en-US" sz="3600" dirty="0" err="1" smtClean="0"/>
              <a:t>Internalites</a:t>
            </a:r>
            <a:endParaRPr lang="en-US" sz="3600" dirty="0" smtClean="0"/>
          </a:p>
        </p:txBody>
      </p:sp>
      <p:sp>
        <p:nvSpPr>
          <p:cNvPr id="9" name="Rectangle 8"/>
          <p:cNvSpPr/>
          <p:nvPr/>
        </p:nvSpPr>
        <p:spPr>
          <a:xfrm>
            <a:off x="1945586" y="1779686"/>
            <a:ext cx="8066074" cy="3970318"/>
          </a:xfrm>
          <a:prstGeom prst="rect">
            <a:avLst/>
          </a:prstGeom>
        </p:spPr>
        <p:txBody>
          <a:bodyPr wrap="square">
            <a:spAutoFit/>
          </a:bodyPr>
          <a:lstStyle/>
          <a:p>
            <a:pPr marL="1200150" lvl="1" indent="-742950">
              <a:buNone/>
            </a:pPr>
            <a:r>
              <a:rPr lang="en-US" sz="3600" dirty="0" smtClean="0"/>
              <a:t>Price – “Ad valorem”?</a:t>
            </a:r>
            <a:endParaRPr lang="en-US" sz="3600" dirty="0" smtClean="0"/>
          </a:p>
          <a:p>
            <a:pPr marL="1200150" lvl="1" indent="-742950">
              <a:buNone/>
            </a:pPr>
            <a:r>
              <a:rPr lang="en-US" sz="3600" dirty="0" smtClean="0"/>
              <a:t>Potency -- </a:t>
            </a:r>
            <a:r>
              <a:rPr lang="en-US" sz="3600" dirty="0" smtClean="0"/>
              <a:t>THC</a:t>
            </a:r>
            <a:r>
              <a:rPr lang="en-US" sz="3600" dirty="0" smtClean="0"/>
              <a:t>?</a:t>
            </a:r>
            <a:endParaRPr lang="en-US" sz="3600" dirty="0" smtClean="0"/>
          </a:p>
          <a:p>
            <a:pPr lvl="1">
              <a:buNone/>
            </a:pPr>
            <a:r>
              <a:rPr lang="en-US" sz="3600" dirty="0" smtClean="0"/>
              <a:t>Pounds (grams) -- Of </a:t>
            </a:r>
            <a:r>
              <a:rPr lang="en-US" sz="3600" dirty="0" smtClean="0"/>
              <a:t>plant parts?</a:t>
            </a:r>
          </a:p>
          <a:p>
            <a:pPr lvl="1">
              <a:buNone/>
            </a:pPr>
            <a:r>
              <a:rPr lang="en-US" sz="3600" strike="sngStrike" dirty="0" smtClean="0"/>
              <a:t>Number of plants?	</a:t>
            </a:r>
          </a:p>
          <a:p>
            <a:pPr lvl="1">
              <a:buNone/>
            </a:pPr>
            <a:r>
              <a:rPr lang="en-US" sz="3600" strike="sngStrike" dirty="0" smtClean="0"/>
              <a:t>Square feet of canopy? </a:t>
            </a:r>
          </a:p>
          <a:p>
            <a:pPr lvl="1">
              <a:buNone/>
            </a:pPr>
            <a:r>
              <a:rPr lang="en-US" sz="3600" strike="sngStrike" dirty="0" smtClean="0"/>
              <a:t>Electricity used</a:t>
            </a:r>
            <a:r>
              <a:rPr lang="en-US" sz="3600" strike="sngStrike" dirty="0" smtClean="0"/>
              <a:t>?</a:t>
            </a:r>
          </a:p>
          <a:p>
            <a:pPr lvl="1">
              <a:buNone/>
            </a:pPr>
            <a:r>
              <a:rPr lang="en-US" sz="3600" strike="sngStrike" dirty="0" smtClean="0"/>
              <a:t>Advertising (USA 280E)?</a:t>
            </a:r>
            <a:endParaRPr lang="en-US" sz="3600" strike="sngStrike" dirty="0" smtClean="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2247374"/>
      </p:ext>
    </p:extLst>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1419263" y="0"/>
            <a:ext cx="9144000" cy="2387600"/>
          </a:xfrm>
        </p:spPr>
        <p:txBody>
          <a:bodyPr/>
          <a:lstStyle/>
          <a:p>
            <a:r>
              <a:rPr lang="en-US" dirty="0" smtClean="0"/>
              <a:t>Drug Policy Goal:</a:t>
            </a:r>
            <a:br>
              <a:rPr lang="en-US" dirty="0" smtClean="0"/>
            </a:br>
            <a:r>
              <a:rPr lang="en-US" dirty="0" smtClean="0"/>
              <a:t>Final after-tax consumer price?</a:t>
            </a:r>
            <a:endParaRPr lang="en-US" dirty="0"/>
          </a:p>
        </p:txBody>
      </p:sp>
      <p:sp>
        <p:nvSpPr>
          <p:cNvPr id="5" name="Subtitle 4"/>
          <p:cNvSpPr>
            <a:spLocks noGrp="1"/>
          </p:cNvSpPr>
          <p:nvPr>
            <p:ph type="subTitle" idx="1"/>
          </p:nvPr>
        </p:nvSpPr>
        <p:spPr>
          <a:xfrm>
            <a:off x="1112827" y="2711643"/>
            <a:ext cx="9463529" cy="2277183"/>
          </a:xfrm>
        </p:spPr>
        <p:txBody>
          <a:bodyPr>
            <a:normAutofit/>
          </a:bodyPr>
          <a:lstStyle/>
          <a:p>
            <a:pPr algn="l"/>
            <a:r>
              <a:rPr lang="en-US" sz="4400" dirty="0" smtClean="0"/>
              <a:t>No tax (price, potency, or pounds) works perfectly. </a:t>
            </a:r>
            <a:r>
              <a:rPr lang="en-US" sz="4400" dirty="0" err="1" smtClean="0"/>
              <a:t>😢</a:t>
            </a:r>
            <a:endParaRPr lang="en-US" sz="44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Taxing by </a:t>
            </a:r>
            <a:r>
              <a:rPr lang="en-US" dirty="0" smtClean="0"/>
              <a:t>price (“ad valorem”)	</a:t>
            </a:r>
            <a:endParaRPr lang="en-US" dirty="0"/>
          </a:p>
        </p:txBody>
      </p:sp>
      <p:sp>
        <p:nvSpPr>
          <p:cNvPr id="3" name="Content Placeholder 2"/>
          <p:cNvSpPr>
            <a:spLocks noGrp="1"/>
          </p:cNvSpPr>
          <p:nvPr>
            <p:ph idx="1"/>
          </p:nvPr>
        </p:nvSpPr>
        <p:spPr/>
        <p:txBody>
          <a:bodyPr>
            <a:normAutofit/>
          </a:bodyPr>
          <a:lstStyle/>
          <a:p>
            <a:r>
              <a:rPr lang="en-US" i="1" dirty="0" smtClean="0"/>
              <a:t>E.g</a:t>
            </a:r>
            <a:r>
              <a:rPr lang="en-US" dirty="0" smtClean="0"/>
              <a:t>.,15% of retail price</a:t>
            </a:r>
          </a:p>
          <a:p>
            <a:r>
              <a:rPr lang="en-US" dirty="0" smtClean="0"/>
              <a:t>Easy to start</a:t>
            </a:r>
            <a:endParaRPr lang="en-US" dirty="0" smtClean="0"/>
          </a:p>
          <a:p>
            <a:r>
              <a:rPr lang="en-US" dirty="0" smtClean="0"/>
              <a:t>May </a:t>
            </a:r>
            <a:r>
              <a:rPr lang="en-US" dirty="0" smtClean="0"/>
              <a:t>piggyback on retail sales tax</a:t>
            </a: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3"/>
          </p:nvPr>
        </p:nvSpPr>
        <p:spPr/>
        <p:txBody>
          <a:bodyPr/>
          <a:lstStyle/>
          <a:p>
            <a:r>
              <a:rPr lang="en-US" smtClean="0"/>
              <a:t>Patrick Oglesby    NewRevenue.org</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24000" y="2819400"/>
            <a:ext cx="6553200" cy="2590800"/>
          </a:xfrm>
          <a:prstGeom prst="rect">
            <a:avLst/>
          </a:prstGeom>
        </p:spPr>
      </p:pic>
      <p:sp>
        <p:nvSpPr>
          <p:cNvPr id="6" name="Rectangle 5"/>
          <p:cNvSpPr/>
          <p:nvPr/>
        </p:nvSpPr>
        <p:spPr>
          <a:xfrm>
            <a:off x="2235200" y="1794302"/>
            <a:ext cx="7924800" cy="461665"/>
          </a:xfrm>
          <a:prstGeom prst="rect">
            <a:avLst/>
          </a:prstGeom>
        </p:spPr>
        <p:txBody>
          <a:bodyPr wrap="square">
            <a:spAutoFit/>
          </a:bodyPr>
          <a:lstStyle/>
          <a:p>
            <a:r>
              <a:rPr lang="en-US" sz="2400" dirty="0" smtClean="0"/>
              <a:t>Oakland, CA, July 21, 2009: 1.8 percent of gross receipts</a:t>
            </a:r>
          </a:p>
        </p:txBody>
      </p:sp>
      <p:sp>
        <p:nvSpPr>
          <p:cNvPr id="7" name="Title 6"/>
          <p:cNvSpPr>
            <a:spLocks noGrp="1"/>
          </p:cNvSpPr>
          <p:nvPr>
            <p:ph type="title"/>
          </p:nvPr>
        </p:nvSpPr>
        <p:spPr>
          <a:xfrm>
            <a:off x="609600" y="651301"/>
            <a:ext cx="10972800" cy="1143000"/>
          </a:xfrm>
        </p:spPr>
        <p:txBody>
          <a:bodyPr>
            <a:normAutofit/>
          </a:bodyPr>
          <a:lstStyle/>
          <a:p>
            <a:r>
              <a:rPr lang="en-US" dirty="0" smtClean="0"/>
              <a:t>New World’s 1st marijuana tax</a:t>
            </a:r>
            <a:endParaRPr lang="en-US" dirty="0"/>
          </a:p>
        </p:txBody>
      </p:sp>
      <p:pic>
        <p:nvPicPr>
          <p:cNvPr id="8" name="Picture 7"/>
          <p:cNvPicPr>
            <a:picLocks noChangeAspect="1"/>
          </p:cNvPicPr>
          <p:nvPr/>
        </p:nvPicPr>
        <p:blipFill>
          <a:blip r:embed="rId4"/>
          <a:stretch>
            <a:fillRect/>
          </a:stretch>
        </p:blipFill>
        <p:spPr>
          <a:xfrm>
            <a:off x="8630855" y="3505200"/>
            <a:ext cx="2037144" cy="838200"/>
          </a:xfrm>
          <a:prstGeom prst="rect">
            <a:avLst/>
          </a:prstGeom>
        </p:spPr>
      </p:pic>
      <p:sp>
        <p:nvSpPr>
          <p:cNvPr id="9" name="Footer Placeholder 8"/>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70719"/>
            <a:ext cx="10972800" cy="792162"/>
          </a:xfrm>
        </p:spPr>
        <p:txBody>
          <a:bodyPr>
            <a:normAutofit fontScale="90000"/>
          </a:bodyPr>
          <a:lstStyle/>
          <a:p>
            <a:r>
              <a:rPr lang="en-US" dirty="0" smtClean="0"/>
              <a:t>Price (Ad valorem) Base:</a:t>
            </a:r>
            <a:r>
              <a:rPr lang="en-US" dirty="0" smtClean="0"/>
              <a:t> 3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Relationship &amp; quantity discounts</a:t>
            </a:r>
          </a:p>
          <a:p>
            <a:r>
              <a:rPr lang="en-US" sz="4400" dirty="0" smtClean="0"/>
              <a:t>Free pot with pipe (bundling)</a:t>
            </a:r>
          </a:p>
          <a:p>
            <a:r>
              <a:rPr lang="en-US" sz="4400" b="1" dirty="0" smtClean="0"/>
              <a:t>Predictable price</a:t>
            </a:r>
            <a:r>
              <a:rPr lang="en-US" sz="4400" b="1" dirty="0" smtClean="0"/>
              <a:t> plunge </a:t>
            </a:r>
            <a:endParaRPr lang="en-US" sz="4400" b="1" dirty="0" smtClean="0"/>
          </a:p>
          <a:p>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70719"/>
            <a:ext cx="10972800" cy="792162"/>
          </a:xfrm>
        </p:spPr>
        <p:txBody>
          <a:bodyPr>
            <a:normAutofit fontScale="90000"/>
          </a:bodyPr>
          <a:lstStyle/>
          <a:p>
            <a:r>
              <a:rPr lang="en-US" dirty="0" smtClean="0"/>
              <a:t>Price (Ad valorem) Base: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Tax Cut for Price Discounts:</a:t>
            </a:r>
          </a:p>
          <a:p>
            <a:pPr lvl="1"/>
            <a:r>
              <a:rPr lang="en-US" sz="4000" dirty="0" smtClean="0"/>
              <a:t> Employees, </a:t>
            </a:r>
            <a:r>
              <a:rPr lang="en-US" sz="4000" dirty="0" smtClean="0"/>
              <a:t>friends, frequent buyers	</a:t>
            </a:r>
            <a:endParaRPr lang="en-US" sz="4000" dirty="0" smtClean="0"/>
          </a:p>
          <a:p>
            <a:pPr lvl="1"/>
            <a:r>
              <a:rPr lang="en-US" sz="4000" dirty="0" smtClean="0"/>
              <a:t> </a:t>
            </a:r>
            <a:r>
              <a:rPr lang="en-US" sz="4000" dirty="0" smtClean="0"/>
              <a:t>Quantity:</a:t>
            </a:r>
          </a:p>
          <a:p>
            <a:pPr lvl="2"/>
            <a:r>
              <a:rPr lang="en-US" sz="3600" dirty="0" smtClean="0"/>
              <a:t>But </a:t>
            </a:r>
            <a:r>
              <a:rPr lang="en-US" sz="3600" dirty="0" smtClean="0"/>
              <a:t>tax on</a:t>
            </a:r>
            <a:r>
              <a:rPr lang="en-US" sz="3600" dirty="0" smtClean="0"/>
              <a:t> 6 single beers = tax on a 6-pack.</a:t>
            </a:r>
          </a:p>
          <a:p>
            <a:pPr lvl="1"/>
            <a:endParaRPr lang="en-US" sz="4000" dirty="0" smtClean="0"/>
          </a:p>
          <a:p>
            <a:pPr lvl="1">
              <a:buNone/>
            </a:pPr>
            <a:endParaRPr lang="en-US" sz="4000" dirty="0" smtClean="0"/>
          </a:p>
          <a:p>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70719"/>
            <a:ext cx="10972800" cy="792162"/>
          </a:xfrm>
        </p:spPr>
        <p:txBody>
          <a:bodyPr>
            <a:normAutofit fontScale="90000"/>
          </a:bodyPr>
          <a:lstStyle/>
          <a:p>
            <a:r>
              <a:rPr lang="en-US" dirty="0" smtClean="0"/>
              <a:t>Price (Ad valorem) Base: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Bundling discounts: (Free pot with pipe or</a:t>
            </a:r>
            <a:r>
              <a:rPr lang="en-US" sz="4400" dirty="0" smtClean="0"/>
              <a:t> with membership)</a:t>
            </a:r>
            <a:endParaRPr lang="en-US" sz="4400" dirty="0" smtClean="0"/>
          </a:p>
          <a:p>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70719"/>
            <a:ext cx="10972800" cy="792162"/>
          </a:xfrm>
        </p:spPr>
        <p:txBody>
          <a:bodyPr>
            <a:normAutofit fontScale="90000"/>
          </a:bodyPr>
          <a:lstStyle/>
          <a:p>
            <a:r>
              <a:rPr lang="en-US" dirty="0" smtClean="0"/>
              <a:t>Price (Ad valorem) Base: </a:t>
            </a:r>
            <a:r>
              <a:rPr lang="en-US" b="1" dirty="0" smtClean="0"/>
              <a:t>Problems</a:t>
            </a:r>
            <a:r>
              <a:rPr lang="en-US" dirty="0" smtClean="0"/>
              <a:t>		</a:t>
            </a:r>
            <a:endParaRPr lang="en-US" dirty="0"/>
          </a:p>
        </p:txBody>
      </p:sp>
      <p:sp>
        <p:nvSpPr>
          <p:cNvPr id="5" name="Subtitle 4"/>
          <p:cNvSpPr>
            <a:spLocks noGrp="1"/>
          </p:cNvSpPr>
          <p:nvPr>
            <p:ph idx="1"/>
          </p:nvPr>
        </p:nvSpPr>
        <p:spPr/>
        <p:txBody>
          <a:bodyPr>
            <a:normAutofit/>
          </a:bodyPr>
          <a:lstStyle/>
          <a:p>
            <a:r>
              <a:rPr lang="en-US" sz="4400" dirty="0" smtClean="0"/>
              <a:t>Predictable</a:t>
            </a:r>
            <a:r>
              <a:rPr lang="en-US" sz="4400" dirty="0" smtClean="0"/>
              <a:t> pre-tax price plunge</a:t>
            </a:r>
          </a:p>
          <a:p>
            <a:pPr lvl="1"/>
            <a:r>
              <a:rPr lang="en-US" sz="4000" dirty="0" smtClean="0"/>
              <a:t>15% of $200 = $30 tax</a:t>
            </a:r>
          </a:p>
          <a:p>
            <a:pPr lvl="1"/>
            <a:r>
              <a:rPr lang="en-US" sz="4000" dirty="0" smtClean="0"/>
              <a:t>15% of </a:t>
            </a:r>
            <a:r>
              <a:rPr lang="en-US" sz="4000" dirty="0" smtClean="0"/>
              <a:t>$40 </a:t>
            </a:r>
            <a:r>
              <a:rPr lang="en-US" sz="4000" dirty="0" smtClean="0"/>
              <a:t>= </a:t>
            </a:r>
            <a:r>
              <a:rPr lang="en-US" sz="4000" dirty="0" smtClean="0"/>
              <a:t>$6 tax</a:t>
            </a:r>
          </a:p>
          <a:p>
            <a:pPr lvl="1"/>
            <a:endParaRPr lang="en-US" sz="4000" dirty="0" smtClean="0"/>
          </a:p>
          <a:p>
            <a:pPr lvl="1"/>
            <a:endParaRPr lang="en-US" sz="4000" dirty="0" smtClean="0"/>
          </a:p>
          <a:p>
            <a:endParaRPr lang="en-US" sz="4400" dirty="0" smtClean="0">
              <a:solidFill>
                <a:schemeClr val="tx1"/>
              </a:solidFill>
              <a:latin typeface="+mj-lt"/>
              <a:ea typeface="+mj-ea"/>
              <a:cs typeface="+mj-cs"/>
            </a:endParaRPr>
          </a:p>
          <a:p>
            <a:endParaRPr lang="en-US" sz="4400" dirty="0" smtClean="0">
              <a:solidFill>
                <a:schemeClr val="tx1"/>
              </a:solidFill>
              <a:latin typeface="+mj-lt"/>
              <a:ea typeface="+mj-ea"/>
              <a:cs typeface="+mj-cs"/>
            </a:endParaRPr>
          </a:p>
        </p:txBody>
      </p:sp>
      <p:sp>
        <p:nvSpPr>
          <p:cNvPr id="3" name="Footer Placeholder 2"/>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p:txBody>
          <a:bodyPr/>
          <a:lstStyle/>
          <a:p>
            <a:r>
              <a:rPr lang="en-US" smtClean="0"/>
              <a:t>Patrick Oglesby    NewRevenue.org</a:t>
            </a:r>
            <a:endParaRPr lang="en-US" dirty="0"/>
          </a:p>
        </p:txBody>
      </p:sp>
      <p:pic>
        <p:nvPicPr>
          <p:cNvPr id="5" name="Content Placeholder 4"/>
          <p:cNvPicPr>
            <a:picLocks noGrp="1"/>
          </p:cNvPicPr>
          <p:nvPr>
            <p:ph idx="1"/>
          </p:nvPr>
        </p:nvPicPr>
        <p:blipFill>
          <a:blip r:embed="rId2">
            <a:extLst>
              <a:ext uri="{28A0092B-C50C-407E-A947-70E740481C1C}">
                <a14:useLocalDpi xmlns:p="http://schemas.openxmlformats.org/presentationml/2006/main" xmlns:mv="urn:schemas-microsoft-com:mac:vml" xmlns:mo="http://schemas.microsoft.com/office/mac/office/2008/main" xmlns:ve="http://schemas.openxmlformats.org/markup-compatibility/2006" xmlns:a14="http://schemas.microsoft.com/office/drawing/2010/main" xmlns:pic="http://schemas.openxmlformats.org/drawingml/2006/picture" xmlns:a="http://schemas.openxmlformats.org/drawingml/2006/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r="http://schemas.openxmlformats.org/officeDocument/2006/relationships"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xmlns:lc="http://schemas.openxmlformats.org/drawingml/2006/lockedCanvas" val="0"/>
              </a:ext>
            </a:extLst>
          </a:blip>
          <a:srcRect l="-35996" r="-35996"/>
          <a:stretch>
            <a:fillRect/>
          </a:stretch>
        </p:blipFill>
        <p:spPr bwMode="auto">
          <a:xfrm>
            <a:off x="-1715063" y="526732"/>
            <a:ext cx="15147538" cy="5876249"/>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pic>
        <p:nvPicPr>
          <p:cNvPr id="5" name="Picture 4"/>
          <p:cNvPicPr>
            <a:picLocks noChangeAspect="1"/>
          </p:cNvPicPr>
          <p:nvPr/>
        </p:nvPicPr>
        <p:blipFill>
          <a:blip r:embed="rId2"/>
          <a:stretch>
            <a:fillRect/>
          </a:stretch>
        </p:blipFill>
        <p:spPr>
          <a:xfrm>
            <a:off x="482600" y="780262"/>
            <a:ext cx="11226800" cy="52451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Taxing by price</a:t>
            </a:r>
            <a:endParaRPr lang="en-US" dirty="0"/>
          </a:p>
        </p:txBody>
      </p:sp>
      <p:sp>
        <p:nvSpPr>
          <p:cNvPr id="3" name="Content Placeholder 2"/>
          <p:cNvSpPr>
            <a:spLocks noGrp="1"/>
          </p:cNvSpPr>
          <p:nvPr>
            <p:ph idx="1"/>
          </p:nvPr>
        </p:nvSpPr>
        <p:spPr/>
        <p:txBody>
          <a:bodyPr>
            <a:normAutofit fontScale="40000" lnSpcReduction="20000"/>
          </a:bodyPr>
          <a:lstStyle/>
          <a:p>
            <a:pPr>
              <a:buNone/>
            </a:pPr>
            <a:r>
              <a:rPr lang="en-US" sz="6545" dirty="0" smtClean="0"/>
              <a:t>People say</a:t>
            </a:r>
            <a:r>
              <a:rPr lang="en-US" sz="6545" dirty="0" smtClean="0"/>
              <a:t>:  </a:t>
            </a:r>
          </a:p>
          <a:p>
            <a:pPr>
              <a:buNone/>
            </a:pPr>
            <a:r>
              <a:rPr lang="en-US" sz="6545" dirty="0" smtClean="0"/>
              <a:t>“Correlation </a:t>
            </a:r>
            <a:r>
              <a:rPr lang="en-US" sz="6545" dirty="0" smtClean="0"/>
              <a:t>with </a:t>
            </a:r>
            <a:r>
              <a:rPr lang="en-US" sz="6545" dirty="0" smtClean="0"/>
              <a:t>potency.”</a:t>
            </a:r>
          </a:p>
          <a:p>
            <a:pPr>
              <a:buNone/>
            </a:pPr>
            <a:r>
              <a:rPr lang="en-US" sz="6545" dirty="0" smtClean="0"/>
              <a:t>Oops!  </a:t>
            </a:r>
            <a:r>
              <a:rPr lang="en-US" sz="6545" dirty="0" smtClean="0"/>
              <a:t>Not much! </a:t>
            </a:r>
          </a:p>
          <a:p>
            <a:pPr fontAlgn="base">
              <a:buNone/>
            </a:pPr>
            <a:r>
              <a:rPr lang="en-US" sz="6545" dirty="0" smtClean="0"/>
              <a:t>Doubling potency</a:t>
            </a:r>
            <a:r>
              <a:rPr lang="en-US" sz="6545" dirty="0" smtClean="0"/>
              <a:t> (</a:t>
            </a:r>
            <a:r>
              <a:rPr lang="en-US" sz="6545" dirty="0" smtClean="0"/>
              <a:t>say </a:t>
            </a:r>
            <a:r>
              <a:rPr lang="en-US" sz="6545" dirty="0" smtClean="0"/>
              <a:t>from </a:t>
            </a:r>
            <a:r>
              <a:rPr lang="en-US" sz="6545" dirty="0" smtClean="0"/>
              <a:t>10 to </a:t>
            </a:r>
            <a:r>
              <a:rPr lang="en-US" sz="6545" dirty="0" smtClean="0"/>
              <a:t>20</a:t>
            </a:r>
            <a:r>
              <a:rPr lang="en-US" sz="6545" dirty="0" smtClean="0"/>
              <a:t>%):</a:t>
            </a:r>
          </a:p>
          <a:p>
            <a:pPr fontAlgn="base">
              <a:buNone/>
            </a:pPr>
            <a:r>
              <a:rPr lang="en-US" sz="6545" dirty="0" smtClean="0"/>
              <a:t>increases </a:t>
            </a:r>
            <a:r>
              <a:rPr lang="en-US" sz="6545" dirty="0" smtClean="0"/>
              <a:t>the price</a:t>
            </a:r>
            <a:r>
              <a:rPr lang="en-US" sz="6545" dirty="0" smtClean="0"/>
              <a:t> much </a:t>
            </a:r>
            <a:r>
              <a:rPr lang="en-US" sz="6545" dirty="0" smtClean="0"/>
              <a:t>&lt; </a:t>
            </a:r>
            <a:r>
              <a:rPr lang="en-US" sz="6545" dirty="0" smtClean="0"/>
              <a:t>2X.  </a:t>
            </a:r>
            <a:r>
              <a:rPr lang="en-US" sz="6545" dirty="0" smtClean="0">
                <a:hlinkClick r:id="rId2"/>
              </a:rPr>
              <a:t>Www.newrevenue.org</a:t>
            </a:r>
            <a:endParaRPr lang="en-US" sz="6545" dirty="0" smtClean="0"/>
          </a:p>
          <a:p>
            <a:pPr fontAlgn="base">
              <a:buNone/>
            </a:pPr>
            <a:r>
              <a:rPr lang="en-US" sz="6545" dirty="0" smtClean="0"/>
              <a:t>-</a:t>
            </a:r>
            <a:r>
              <a:rPr lang="en-US" sz="6545" dirty="0" smtClean="0"/>
              <a:t>-</a:t>
            </a:r>
            <a:r>
              <a:rPr lang="en-US" sz="6545" dirty="0" smtClean="0"/>
              <a:t> Data from Ben Hansen</a:t>
            </a:r>
            <a:r>
              <a:rPr lang="en-US" sz="6545" dirty="0" smtClean="0"/>
              <a:t> (U. Oregon) from 60 million WA transactions:</a:t>
            </a:r>
            <a:endParaRPr lang="en-US" sz="6545" dirty="0" smtClean="0"/>
          </a:p>
          <a:p>
            <a:pPr fontAlgn="base">
              <a:buNone/>
            </a:pPr>
            <a:endParaRPr lang="en-US" dirty="0" smtClean="0"/>
          </a:p>
          <a:p>
            <a:pPr fontAlgn="base">
              <a:buNone/>
            </a:pPr>
            <a:r>
              <a:rPr lang="en-US" dirty="0" smtClean="0"/>
              <a:t> </a:t>
            </a:r>
          </a:p>
          <a:p>
            <a:pPr>
              <a:buNone/>
            </a:pPr>
            <a:r>
              <a:rPr lang="en-US" dirty="0" smtClean="0"/>
              <a:t> </a:t>
            </a:r>
          </a:p>
          <a:p>
            <a:pPr>
              <a:buNone/>
            </a:pPr>
            <a:endParaRPr lang="en-US" dirty="0"/>
          </a:p>
        </p:txBody>
      </p:sp>
      <p:sp>
        <p:nvSpPr>
          <p:cNvPr id="4" name="Footer Placeholder 3"/>
          <p:cNvSpPr>
            <a:spLocks noGrp="1"/>
          </p:cNvSpPr>
          <p:nvPr>
            <p:ph type="ftr" sz="quarter" idx="3"/>
          </p:nvPr>
        </p:nvSpPr>
        <p:spPr/>
        <p:txBody>
          <a:bodyPr/>
          <a:lstStyle/>
          <a:p>
            <a:r>
              <a:rPr lang="en-US" smtClean="0"/>
              <a:t>Patrick Oglesby    NewRevenue.org</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Patrick Oglesby    NewRevenue.org</a:t>
            </a:r>
            <a:endParaRPr lang="en-US"/>
          </a:p>
        </p:txBody>
      </p:sp>
      <p:pic>
        <p:nvPicPr>
          <p:cNvPr id="3" name="Picture 2"/>
          <p:cNvPicPr>
            <a:picLocks noChangeAspect="1"/>
          </p:cNvPicPr>
          <p:nvPr/>
        </p:nvPicPr>
        <p:blipFill>
          <a:blip r:embed="rId2"/>
          <a:stretch>
            <a:fillRect/>
          </a:stretch>
        </p:blipFill>
        <p:spPr>
          <a:xfrm>
            <a:off x="2520950" y="6350"/>
            <a:ext cx="7150100" cy="68453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Patrick Oglesby    NewRevenue.org</a:t>
            </a:r>
            <a:endParaRPr lang="en-US"/>
          </a:p>
        </p:txBody>
      </p:sp>
      <p:pic>
        <p:nvPicPr>
          <p:cNvPr id="4" name="Picture 3"/>
          <p:cNvPicPr>
            <a:picLocks noChangeAspect="1"/>
          </p:cNvPicPr>
          <p:nvPr/>
        </p:nvPicPr>
        <p:blipFill>
          <a:blip r:embed="rId2"/>
          <a:stretch>
            <a:fillRect/>
          </a:stretch>
        </p:blipFill>
        <p:spPr>
          <a:xfrm>
            <a:off x="1930400" y="38100"/>
            <a:ext cx="8331200" cy="67818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Patrick Oglesby    NewRevenue.org</a:t>
            </a:r>
            <a:endParaRPr lang="en-US"/>
          </a:p>
        </p:txBody>
      </p:sp>
      <p:sp>
        <p:nvSpPr>
          <p:cNvPr id="3" name="Rectangle 2"/>
          <p:cNvSpPr/>
          <p:nvPr/>
        </p:nvSpPr>
        <p:spPr>
          <a:xfrm>
            <a:off x="2930171" y="1041023"/>
            <a:ext cx="7491125" cy="3970318"/>
          </a:xfrm>
          <a:prstGeom prst="rect">
            <a:avLst/>
          </a:prstGeom>
        </p:spPr>
        <p:txBody>
          <a:bodyPr wrap="square">
            <a:spAutoFit/>
          </a:bodyPr>
          <a:lstStyle/>
          <a:p>
            <a:r>
              <a:rPr lang="en-US" sz="2400" dirty="0" smtClean="0"/>
              <a:t> </a:t>
            </a:r>
            <a:endParaRPr lang="en-US" sz="2400" dirty="0" smtClean="0"/>
          </a:p>
          <a:p>
            <a:r>
              <a:rPr lang="en-US" sz="2400" dirty="0" smtClean="0"/>
              <a:t>Dear</a:t>
            </a:r>
            <a:r>
              <a:rPr lang="en-US" sz="2400" dirty="0" smtClean="0"/>
              <a:t> Public Officials who </a:t>
            </a:r>
            <a:r>
              <a:rPr lang="en-US" sz="2400" dirty="0" smtClean="0"/>
              <a:t>legalize weed:</a:t>
            </a:r>
          </a:p>
          <a:p>
            <a:r>
              <a:rPr lang="en-US" sz="2400" dirty="0" smtClean="0"/>
              <a:t>Don’t miss out on revenue your people need.</a:t>
            </a:r>
          </a:p>
          <a:p>
            <a:r>
              <a:rPr lang="en-US" sz="2400" dirty="0" smtClean="0"/>
              <a:t>A price-based percentage tax won’t be secure</a:t>
            </a:r>
          </a:p>
          <a:p>
            <a:r>
              <a:rPr lang="en-US" sz="2400" dirty="0" smtClean="0"/>
              <a:t>‘Cause prices will tumble as markets mature</a:t>
            </a:r>
            <a:r>
              <a:rPr lang="en-US" sz="2400" dirty="0" smtClean="0"/>
              <a:t>.</a:t>
            </a:r>
          </a:p>
          <a:p>
            <a:r>
              <a:rPr lang="en-US" sz="2400" dirty="0" smtClean="0"/>
              <a:t>The “liberty movement” wants taxes to fall.</a:t>
            </a:r>
          </a:p>
          <a:p>
            <a:r>
              <a:rPr lang="en-US" sz="2400" dirty="0" smtClean="0"/>
              <a:t>But vanishing “price” taxes undermine y’all.</a:t>
            </a:r>
          </a:p>
          <a:p>
            <a:endParaRPr lang="en-US" sz="2400" dirty="0" smtClean="0"/>
          </a:p>
          <a:p>
            <a:r>
              <a:rPr lang="en-US" sz="2400" dirty="0" smtClean="0"/>
              <a:t> </a:t>
            </a:r>
          </a:p>
          <a:p>
            <a:endParaRPr lang="en-US" dirty="0" smtClean="0"/>
          </a:p>
          <a:p>
            <a:r>
              <a:rPr lang="en-US" dirty="0" smtClean="0"/>
              <a:t>\</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base – THC Potency?</a:t>
            </a:r>
            <a:endParaRPr lang="en-US" dirty="0"/>
          </a:p>
        </p:txBody>
      </p:sp>
      <p:sp>
        <p:nvSpPr>
          <p:cNvPr id="4" name="Footer Placeholder 3"/>
          <p:cNvSpPr>
            <a:spLocks noGrp="1"/>
          </p:cNvSpPr>
          <p:nvPr>
            <p:ph type="ftr" sz="quarter" idx="3"/>
          </p:nvPr>
        </p:nvSpPr>
        <p:spPr/>
        <p:txBody>
          <a:bodyPr/>
          <a:lstStyle/>
          <a:p>
            <a:r>
              <a:rPr lang="en-US" smtClean="0"/>
              <a:t>Patrick Oglesby    NewRevenue.org</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Marijuana by Potency?</a:t>
            </a:r>
            <a:endParaRPr lang="en-US" dirty="0"/>
          </a:p>
        </p:txBody>
      </p:sp>
      <p:pic>
        <p:nvPicPr>
          <p:cNvPr id="3" name="Picture 2"/>
          <p:cNvPicPr>
            <a:picLocks noChangeAspect="1"/>
          </p:cNvPicPr>
          <p:nvPr/>
        </p:nvPicPr>
        <p:blipFill>
          <a:blip r:embed="rId3"/>
          <a:stretch>
            <a:fillRect/>
          </a:stretch>
        </p:blipFill>
        <p:spPr>
          <a:xfrm>
            <a:off x="2497667" y="1676400"/>
            <a:ext cx="7196667" cy="4108450"/>
          </a:xfrm>
          <a:prstGeom prst="rect">
            <a:avLst/>
          </a:prstGeom>
        </p:spPr>
      </p:pic>
      <p:sp>
        <p:nvSpPr>
          <p:cNvPr id="4" name="Footer Placeholder 3"/>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r>
              <a:rPr lang="en-US" dirty="0" smtClean="0"/>
              <a:t>?  Sampling!</a:t>
            </a:r>
            <a:endParaRPr lang="en-US" dirty="0"/>
          </a:p>
        </p:txBody>
      </p:sp>
      <p:sp>
        <p:nvSpPr>
          <p:cNvPr id="6" name="Footer Placeholder 5"/>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pic>
        <p:nvPicPr>
          <p:cNvPr id="7" name="Picture 6"/>
          <p:cNvPicPr>
            <a:picLocks noChangeAspect="1"/>
          </p:cNvPicPr>
          <p:nvPr/>
        </p:nvPicPr>
        <p:blipFill>
          <a:blip r:embed="rId3"/>
          <a:stretch>
            <a:fillRect/>
          </a:stretch>
        </p:blipFill>
        <p:spPr>
          <a:xfrm>
            <a:off x="2500587" y="1839299"/>
            <a:ext cx="6849623" cy="4066111"/>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03200" y="331232"/>
            <a:ext cx="11176000" cy="4457700"/>
          </a:xfrm>
          <a:prstGeom prst="rect">
            <a:avLst/>
          </a:prstGeom>
        </p:spPr>
      </p:pic>
      <p:pic>
        <p:nvPicPr>
          <p:cNvPr id="5" name="Picture 4"/>
          <p:cNvPicPr>
            <a:picLocks noChangeAspect="1"/>
          </p:cNvPicPr>
          <p:nvPr/>
        </p:nvPicPr>
        <p:blipFill>
          <a:blip r:embed="rId4"/>
          <a:stretch>
            <a:fillRect/>
          </a:stretch>
        </p:blipFill>
        <p:spPr>
          <a:xfrm>
            <a:off x="8327467" y="4788932"/>
            <a:ext cx="3051733" cy="1524000"/>
          </a:xfrm>
          <a:prstGeom prst="rect">
            <a:avLst/>
          </a:prstGeom>
        </p:spPr>
      </p:pic>
      <p:sp>
        <p:nvSpPr>
          <p:cNvPr id="6" name="Footer Placeholder 5"/>
          <p:cNvSpPr>
            <a:spLocks noGrp="1"/>
          </p:cNvSpPr>
          <p:nvPr>
            <p:ph type="ftr" sz="quarter" idx="11"/>
          </p:nvPr>
        </p:nvSpPr>
        <p:spPr/>
        <p:txBody>
          <a:bodyPr/>
          <a:lstStyle/>
          <a:p>
            <a:r>
              <a:rPr lang="en-US" smtClean="0"/>
              <a:t>Patrick Oglesby    NewRevenue.org</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74630"/>
            <a:ext cx="10515600" cy="1325563"/>
          </a:xfrm>
        </p:spPr>
        <p:txBody>
          <a:bodyPr>
            <a:normAutofit fontScale="90000"/>
          </a:bodyPr>
          <a:lstStyle/>
          <a:p>
            <a:r>
              <a:rPr lang="en-US" dirty="0" smtClean="0"/>
              <a:t>Non-smokeable products</a:t>
            </a:r>
            <a:r>
              <a:rPr lang="en-US" dirty="0" smtClean="0"/>
              <a:t> </a:t>
            </a:r>
            <a:r>
              <a:rPr lang="en-US" dirty="0" smtClean="0"/>
              <a:t>– Use potency</a:t>
            </a:r>
            <a:r>
              <a:rPr lang="en-US" dirty="0" smtClean="0"/>
              <a:t>?</a:t>
            </a:r>
            <a:br>
              <a:rPr lang="en-US" dirty="0" smtClean="0"/>
            </a:br>
            <a:r>
              <a:rPr lang="en-US" dirty="0" err="1" smtClean="0"/>
              <a:t>Oui</a:t>
            </a:r>
            <a:r>
              <a:rPr lang="en-US" dirty="0" smtClean="0"/>
              <a:t>!</a:t>
            </a:r>
            <a:r>
              <a:rPr lang="en-US" dirty="0" smtClean="0"/>
              <a:t/>
            </a:r>
            <a:br>
              <a:rPr lang="en-US" dirty="0" smtClean="0"/>
            </a:br>
            <a:r>
              <a:rPr lang="en-US" dirty="0" smtClean="0"/>
              <a:t/>
            </a:r>
            <a:br>
              <a:rPr lang="en-US" dirty="0" smtClean="0"/>
            </a:br>
            <a:endParaRPr lang="en-US" dirty="0"/>
          </a:p>
        </p:txBody>
      </p:sp>
      <p:pic>
        <p:nvPicPr>
          <p:cNvPr id="4" name="Picture 3"/>
          <p:cNvPicPr>
            <a:picLocks noChangeAspect="1"/>
          </p:cNvPicPr>
          <p:nvPr/>
        </p:nvPicPr>
        <p:blipFill>
          <a:blip r:embed="rId3"/>
          <a:stretch>
            <a:fillRect/>
          </a:stretch>
        </p:blipFill>
        <p:spPr>
          <a:xfrm>
            <a:off x="1527757" y="1692612"/>
            <a:ext cx="4396744" cy="2353444"/>
          </a:xfrm>
          <a:prstGeom prst="rect">
            <a:avLst/>
          </a:prstGeom>
        </p:spPr>
      </p:pic>
      <p:sp>
        <p:nvSpPr>
          <p:cNvPr id="5" name="Footer Placeholder 4"/>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sp>
        <p:nvSpPr>
          <p:cNvPr id="6" name="Rectangle 5"/>
          <p:cNvSpPr/>
          <p:nvPr/>
        </p:nvSpPr>
        <p:spPr>
          <a:xfrm>
            <a:off x="2748496" y="5260815"/>
            <a:ext cx="5643528" cy="584776"/>
          </a:xfrm>
          <a:prstGeom prst="rect">
            <a:avLst/>
          </a:prstGeom>
        </p:spPr>
        <p:txBody>
          <a:bodyPr wrap="square">
            <a:spAutoFit/>
          </a:bodyPr>
          <a:lstStyle/>
          <a:p>
            <a:r>
              <a:rPr lang="en-US" sz="3200" dirty="0" smtClean="0"/>
              <a:t>O</a:t>
            </a:r>
            <a:r>
              <a:rPr lang="en-US" sz="3200" dirty="0" smtClean="0"/>
              <a:t> Canada!  (Merci.)</a:t>
            </a:r>
            <a:endParaRPr lang="en-US" sz="3200" dirty="0"/>
          </a:p>
        </p:txBody>
      </p:sp>
      <p:pic>
        <p:nvPicPr>
          <p:cNvPr id="9" name="Picture 8"/>
          <p:cNvPicPr/>
          <p:nvPr/>
        </p:nvPicPr>
        <p:blipFill>
          <a:blip r:embed="rId4"/>
          <a:srcRect/>
          <a:stretch>
            <a:fillRect/>
          </a:stretch>
        </p:blipFill>
        <p:spPr bwMode="auto">
          <a:xfrm>
            <a:off x="6759314" y="1478691"/>
            <a:ext cx="2732444" cy="28292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base – Weight of various parts of plant?</a:t>
            </a:r>
            <a:endParaRPr lang="en-US" dirty="0"/>
          </a:p>
        </p:txBody>
      </p:sp>
      <p:sp>
        <p:nvSpPr>
          <p:cNvPr id="3" name="Content Placeholder 2"/>
          <p:cNvSpPr>
            <a:spLocks noGrp="1"/>
          </p:cNvSpPr>
          <p:nvPr>
            <p:ph idx="1"/>
          </p:nvPr>
        </p:nvSpPr>
        <p:spPr/>
        <p:txBody>
          <a:bodyPr/>
          <a:lstStyle/>
          <a:p>
            <a:pPr>
              <a:buNone/>
            </a:pPr>
            <a:r>
              <a:rPr lang="en-US" dirty="0" smtClean="0"/>
              <a:t>Correlation with potency?</a:t>
            </a:r>
          </a:p>
          <a:p>
            <a:pPr fontAlgn="base">
              <a:buNone/>
            </a:pPr>
            <a:endParaRPr lang="en-US" dirty="0" smtClean="0"/>
          </a:p>
          <a:p>
            <a:pPr fontAlgn="base">
              <a:buNone/>
            </a:pPr>
            <a:r>
              <a:rPr lang="en-US" dirty="0" smtClean="0"/>
              <a:t> </a:t>
            </a:r>
          </a:p>
          <a:p>
            <a:pPr>
              <a:buNone/>
            </a:pPr>
            <a:r>
              <a:rPr lang="en-US" dirty="0" smtClean="0"/>
              <a:t> </a:t>
            </a:r>
          </a:p>
          <a:p>
            <a:pPr>
              <a:buNone/>
            </a:pPr>
            <a:endParaRPr lang="en-US" dirty="0"/>
          </a:p>
        </p:txBody>
      </p:sp>
      <p:sp>
        <p:nvSpPr>
          <p:cNvPr id="4" name="Footer Placeholder 3"/>
          <p:cNvSpPr>
            <a:spLocks noGrp="1"/>
          </p:cNvSpPr>
          <p:nvPr>
            <p:ph type="ftr" sz="quarter" idx="3"/>
          </p:nvPr>
        </p:nvSpPr>
        <p:spPr/>
        <p:txBody>
          <a:bodyPr/>
          <a:lstStyle/>
          <a:p>
            <a:r>
              <a:rPr lang="en-US" smtClean="0"/>
              <a:t>Patrick Oglesby    NewRevenue.org</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a:t>
            </a:r>
            <a:endParaRPr lang="en-US" dirty="0"/>
          </a:p>
        </p:txBody>
      </p:sp>
      <p:sp>
        <p:nvSpPr>
          <p:cNvPr id="3" name="Content Placeholder 2"/>
          <p:cNvSpPr>
            <a:spLocks noGrp="1"/>
          </p:cNvSpPr>
          <p:nvPr>
            <p:ph idx="1"/>
          </p:nvPr>
        </p:nvSpPr>
        <p:spPr/>
        <p:txBody>
          <a:bodyPr>
            <a:normAutofit/>
          </a:bodyPr>
          <a:lstStyle/>
          <a:p>
            <a:endParaRPr lang="en-US" dirty="0" smtClean="0"/>
          </a:p>
          <a:p>
            <a:r>
              <a:rPr lang="en-US" sz="4364" dirty="0" smtClean="0"/>
              <a:t>Report Of The British Indian Hemp Drugs Commission,1893</a:t>
            </a:r>
            <a:r>
              <a:rPr lang="en-US" sz="4364" dirty="0" smtClean="0"/>
              <a:t>-</a:t>
            </a:r>
            <a:r>
              <a:rPr lang="en-US" sz="4364" dirty="0" smtClean="0"/>
              <a:t>94, </a:t>
            </a:r>
            <a:r>
              <a:rPr lang="en-US" sz="4364" dirty="0" smtClean="0"/>
              <a:t>volume </a:t>
            </a:r>
            <a:r>
              <a:rPr lang="en-US" sz="4364" dirty="0" smtClean="0"/>
              <a:t>3, </a:t>
            </a:r>
            <a:r>
              <a:rPr lang="en-US" sz="4364" dirty="0" smtClean="0"/>
              <a:t>page </a:t>
            </a:r>
            <a:r>
              <a:rPr lang="en-US" sz="4364" dirty="0" smtClean="0"/>
              <a:t>5</a:t>
            </a:r>
          </a:p>
          <a:p>
            <a:r>
              <a:rPr lang="en-US" sz="4364" dirty="0" smtClean="0">
                <a:hlinkClick r:id="rId2"/>
              </a:rPr>
              <a:t>https://digital.nls.uk/indiapapers/browse/archive/</a:t>
            </a:r>
            <a:r>
              <a:rPr lang="en-US" sz="4364" dirty="0" smtClean="0">
                <a:hlinkClick r:id="rId2"/>
              </a:rPr>
              <a:t>74908458</a:t>
            </a:r>
            <a:endParaRPr lang="en-US" sz="4364" dirty="0" smtClean="0"/>
          </a:p>
          <a:p>
            <a:endParaRPr lang="en-US" sz="4364" dirty="0" smtClean="0"/>
          </a:p>
          <a:p>
            <a:endParaRPr lang="en-US" sz="4364" dirty="0" smtClean="0"/>
          </a:p>
          <a:p>
            <a:endParaRPr lang="en-US" dirty="0" smtClean="0"/>
          </a:p>
        </p:txBody>
      </p:sp>
      <p:sp>
        <p:nvSpPr>
          <p:cNvPr id="4" name="Footer Placeholder 3"/>
          <p:cNvSpPr>
            <a:spLocks noGrp="1"/>
          </p:cNvSpPr>
          <p:nvPr>
            <p:ph type="ftr" sz="quarter" idx="3"/>
          </p:nvPr>
        </p:nvSpPr>
        <p:spPr/>
        <p:txBody>
          <a:bodyPr/>
          <a:lstStyle/>
          <a:p>
            <a:r>
              <a:rPr lang="en-US" smtClean="0"/>
              <a:t>Patrick Oglesby    NewRevenue.org</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Patrick Oglesby    NewRevenue.org</a:t>
            </a:r>
            <a:endParaRPr lang="en-US"/>
          </a:p>
        </p:txBody>
      </p:sp>
      <p:pic>
        <p:nvPicPr>
          <p:cNvPr id="4" name="Picture 3"/>
          <p:cNvPicPr/>
          <p:nvPr/>
        </p:nvPicPr>
        <p:blipFill>
          <a:blip r:embed="rId2"/>
          <a:srcRect/>
          <a:stretch>
            <a:fillRect/>
          </a:stretch>
        </p:blipFill>
        <p:spPr bwMode="auto">
          <a:xfrm>
            <a:off x="1112827" y="733266"/>
            <a:ext cx="9426298" cy="4884073"/>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Patrick Oglesby    NewRevenue.org</a:t>
            </a:r>
            <a:endParaRPr lang="en-US"/>
          </a:p>
        </p:txBody>
      </p:sp>
      <p:pic>
        <p:nvPicPr>
          <p:cNvPr id="3" name="Picture 2"/>
          <p:cNvPicPr/>
          <p:nvPr/>
        </p:nvPicPr>
        <p:blipFill>
          <a:blip r:embed="rId2"/>
          <a:srcRect/>
          <a:stretch>
            <a:fillRect/>
          </a:stretch>
        </p:blipFill>
        <p:spPr bwMode="auto">
          <a:xfrm>
            <a:off x="1649602" y="458291"/>
            <a:ext cx="8182550" cy="535546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le 5"/>
          <p:cNvSpPr>
            <a:spLocks noGrp="1"/>
          </p:cNvSpPr>
          <p:nvPr>
            <p:ph type="title"/>
          </p:nvPr>
        </p:nvSpPr>
        <p:spPr>
          <a:xfrm>
            <a:off x="812800" y="304800"/>
            <a:ext cx="10972800" cy="1504950"/>
          </a:xfrm>
        </p:spPr>
        <p:txBody>
          <a:bodyPr>
            <a:noAutofit/>
          </a:bodyPr>
          <a:lstStyle/>
          <a:p>
            <a:r>
              <a:rPr lang="en-US" sz="3600" dirty="0" smtClean="0"/>
              <a:t>Base:  Weight?</a:t>
            </a:r>
            <a:br>
              <a:rPr lang="en-US" sz="3600" dirty="0" smtClean="0"/>
            </a:br>
            <a:r>
              <a:rPr lang="en-US" sz="3600" dirty="0" smtClean="0"/>
              <a:t>CO: Bud (flowers): 25¢/gram</a:t>
            </a:r>
            <a:br>
              <a:rPr lang="en-US" sz="3600" dirty="0" smtClean="0"/>
            </a:br>
            <a:r>
              <a:rPr lang="en-US" sz="3600" dirty="0" smtClean="0"/>
              <a:t> </a:t>
            </a:r>
            <a:r>
              <a:rPr lang="en-US" sz="3600" dirty="0" err="1" smtClean="0"/>
              <a:t>v</a:t>
            </a:r>
            <a:r>
              <a:rPr lang="en-US" sz="3600" dirty="0" smtClean="0"/>
              <a:t>. Trim (leaves): 11¢/gram</a:t>
            </a:r>
            <a:endParaRPr lang="en-US" sz="3600" dirty="0"/>
          </a:p>
        </p:txBody>
      </p:sp>
      <p:sp>
        <p:nvSpPr>
          <p:cNvPr id="4" name="Footer Placeholder 3"/>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dirty="0"/>
          </a:p>
        </p:txBody>
      </p:sp>
      <p:pic>
        <p:nvPicPr>
          <p:cNvPr id="5" name="Picture 4"/>
          <p:cNvPicPr>
            <a:picLocks noChangeAspect="1"/>
          </p:cNvPicPr>
          <p:nvPr/>
        </p:nvPicPr>
        <p:blipFill>
          <a:blip r:embed="rId2"/>
          <a:stretch>
            <a:fillRect/>
          </a:stretch>
        </p:blipFill>
        <p:spPr>
          <a:xfrm>
            <a:off x="2150534" y="2174875"/>
            <a:ext cx="7890933" cy="45466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Base </a:t>
            </a:r>
            <a:r>
              <a:rPr lang="en-US" dirty="0" smtClean="0"/>
              <a:t>in Nevada</a:t>
            </a:r>
            <a:endParaRPr lang="en-US" dirty="0"/>
          </a:p>
        </p:txBody>
      </p:sp>
      <p:sp>
        <p:nvSpPr>
          <p:cNvPr id="3" name="Content Placeholder 2"/>
          <p:cNvSpPr>
            <a:spLocks noGrp="1"/>
          </p:cNvSpPr>
          <p:nvPr>
            <p:ph idx="1"/>
          </p:nvPr>
        </p:nvSpPr>
        <p:spPr/>
        <p:txBody>
          <a:bodyPr>
            <a:normAutofit lnSpcReduction="10000"/>
          </a:bodyPr>
          <a:lstStyle/>
          <a:p>
            <a:r>
              <a:rPr lang="en-US" dirty="0" smtClean="0"/>
              <a:t>Flower — 75 cents a gram</a:t>
            </a:r>
            <a:br>
              <a:rPr lang="en-US" dirty="0" smtClean="0"/>
            </a:br>
            <a:r>
              <a:rPr lang="en-US" dirty="0" smtClean="0"/>
              <a:t>Trim — 20 cents a gram</a:t>
            </a:r>
            <a:br>
              <a:rPr lang="en-US" dirty="0" smtClean="0"/>
            </a:br>
            <a:r>
              <a:rPr lang="en-US" dirty="0" smtClean="0"/>
              <a:t>Small </a:t>
            </a:r>
            <a:r>
              <a:rPr lang="en-US" dirty="0" smtClean="0"/>
              <a:t>bud — 50 cents a gram</a:t>
            </a:r>
            <a:br>
              <a:rPr lang="en-US" dirty="0" smtClean="0"/>
            </a:br>
            <a:r>
              <a:rPr lang="en-US" dirty="0" smtClean="0"/>
              <a:t>Wet whole plant — 7 cents a gram.</a:t>
            </a:r>
            <a:r>
              <a:rPr lang="en-US" dirty="0" smtClean="0"/>
              <a:t/>
            </a:r>
            <a:br>
              <a:rPr lang="en-US" dirty="0" smtClean="0"/>
            </a:br>
            <a:endParaRPr lang="en-US" dirty="0" smtClean="0"/>
          </a:p>
          <a:p>
            <a:r>
              <a:rPr lang="en-US" dirty="0" smtClean="0"/>
              <a:t>B</a:t>
            </a:r>
            <a:r>
              <a:rPr lang="en-US" dirty="0" smtClean="0"/>
              <a:t>y </a:t>
            </a:r>
            <a:r>
              <a:rPr lang="en-US" dirty="0" smtClean="0"/>
              <a:t>the </a:t>
            </a:r>
            <a:r>
              <a:rPr lang="en-US" dirty="0" smtClean="0"/>
              <a:t>unit:</a:t>
            </a:r>
            <a:br>
              <a:rPr lang="en-US" dirty="0" smtClean="0"/>
            </a:br>
            <a:r>
              <a:rPr lang="en-US" dirty="0" smtClean="0"/>
              <a:t>immature plants ($15)</a:t>
            </a:r>
            <a:br>
              <a:rPr lang="en-US" dirty="0" smtClean="0"/>
            </a:br>
            <a:r>
              <a:rPr lang="en-US" dirty="0" smtClean="0"/>
              <a:t>seeds (($0.90)</a:t>
            </a:r>
            <a:br>
              <a:rPr lang="en-US" dirty="0" smtClean="0"/>
            </a:br>
            <a:r>
              <a:rPr lang="en-US" dirty="0" smtClean="0"/>
              <a:t>pre-rolls ($0.75)</a:t>
            </a:r>
          </a:p>
          <a:p>
            <a:r>
              <a:rPr lang="en-US" dirty="0" smtClean="0"/>
              <a:t> </a:t>
            </a:r>
            <a:r>
              <a:rPr lang="en-US" sz="1059" u="sng" dirty="0" smtClean="0">
                <a:hlinkClick r:id="rId2"/>
              </a:rPr>
              <a:t>https://tax.nv.gov/uploadedFiles/taxnvgov/Content/Forms/Retail-Marijuana-Fair-Market-Value-Jan-1-2018.pdf</a:t>
            </a:r>
            <a:r>
              <a:rPr lang="en-US" sz="1059" dirty="0" smtClean="0"/>
              <a:t> </a:t>
            </a:r>
          </a:p>
          <a:p>
            <a:endParaRPr lang="en-US" dirty="0" smtClean="0"/>
          </a:p>
          <a:p>
            <a:endParaRPr lang="en-US" dirty="0"/>
          </a:p>
        </p:txBody>
      </p:sp>
      <p:sp>
        <p:nvSpPr>
          <p:cNvPr id="4" name="Footer Placeholder 3"/>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809664" y="0"/>
            <a:ext cx="10363200" cy="1470025"/>
          </a:xfrm>
        </p:spPr>
        <p:txBody>
          <a:bodyPr/>
          <a:lstStyle/>
          <a:p>
            <a:r>
              <a:rPr lang="en-US" dirty="0" smtClean="0"/>
              <a:t>Base: </a:t>
            </a:r>
            <a:r>
              <a:rPr lang="en-US" dirty="0" smtClean="0"/>
              <a:t> Canada</a:t>
            </a:r>
            <a:endParaRPr lang="en-US" dirty="0"/>
          </a:p>
        </p:txBody>
      </p:sp>
      <p:sp>
        <p:nvSpPr>
          <p:cNvPr id="5" name="Subtitle 4"/>
          <p:cNvSpPr>
            <a:spLocks noGrp="1"/>
          </p:cNvSpPr>
          <p:nvPr>
            <p:ph type="subTitle" idx="1"/>
          </p:nvPr>
        </p:nvSpPr>
        <p:spPr>
          <a:xfrm>
            <a:off x="1524000" y="2057399"/>
            <a:ext cx="8534400" cy="2879051"/>
          </a:xfrm>
        </p:spPr>
        <p:txBody>
          <a:bodyPr>
            <a:noAutofit/>
          </a:bodyPr>
          <a:lstStyle/>
          <a:p>
            <a:pPr marL="742950" indent="-742950" algn="l"/>
            <a:r>
              <a:rPr lang="en-US" sz="3100" dirty="0" smtClean="0"/>
              <a:t>National tax: Greater of $1 per gram or 10% of price</a:t>
            </a:r>
          </a:p>
          <a:p>
            <a:pPr marL="742950" indent="-742950" algn="l"/>
            <a:r>
              <a:rPr lang="en-US" sz="3100" b="1" dirty="0" smtClean="0"/>
              <a:t>Soon</a:t>
            </a:r>
            <a:r>
              <a:rPr lang="en-US" sz="3100" dirty="0" smtClean="0"/>
              <a:t>:  THC for edibles &amp; concentrates</a:t>
            </a:r>
          </a:p>
          <a:p>
            <a:pPr marL="742950" indent="-742950" algn="l"/>
            <a:r>
              <a:rPr lang="en-US" sz="3100" dirty="0" smtClean="0"/>
              <a:t>Some provinces: Monopoly profits.</a:t>
            </a:r>
          </a:p>
          <a:p>
            <a:pPr marL="742950" indent="-742950" algn="l"/>
            <a:r>
              <a:rPr lang="en-US" sz="3100" dirty="0" smtClean="0"/>
              <a:t>No medical tax break.</a:t>
            </a:r>
          </a:p>
          <a:p>
            <a:pPr marL="742950" indent="-742950" algn="l"/>
            <a:endParaRPr lang="en-US" sz="3100" dirty="0" smtClean="0"/>
          </a:p>
          <a:p>
            <a:pPr marL="742950" indent="-742950" algn="l"/>
            <a:endParaRPr lang="en-US" sz="3100" dirty="0" smtClean="0"/>
          </a:p>
          <a:p>
            <a:pPr marL="742950" indent="-742950" algn="l"/>
            <a:endParaRPr lang="en-US" sz="3100" dirty="0" smtClean="0"/>
          </a:p>
        </p:txBody>
      </p:sp>
      <p:pic>
        <p:nvPicPr>
          <p:cNvPr id="7" name="Picture 6"/>
          <p:cNvPicPr/>
          <p:nvPr/>
        </p:nvPicPr>
        <p:blipFill>
          <a:blip r:embed="rId2"/>
          <a:srcRect/>
          <a:stretch>
            <a:fillRect/>
          </a:stretch>
        </p:blipFill>
        <p:spPr bwMode="auto">
          <a:xfrm>
            <a:off x="4919912" y="5174148"/>
            <a:ext cx="990600" cy="8045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809664" y="0"/>
            <a:ext cx="10363200" cy="1470025"/>
          </a:xfrm>
        </p:spPr>
        <p:txBody>
          <a:bodyPr/>
          <a:lstStyle/>
          <a:p>
            <a:r>
              <a:rPr lang="en-US" dirty="0" smtClean="0"/>
              <a:t>Even better? RAND-Vermont </a:t>
            </a:r>
            <a:endParaRPr lang="en-US" dirty="0"/>
          </a:p>
        </p:txBody>
      </p:sp>
      <p:sp>
        <p:nvSpPr>
          <p:cNvPr id="5" name="Subtitle 4"/>
          <p:cNvSpPr>
            <a:spLocks noGrp="1"/>
          </p:cNvSpPr>
          <p:nvPr>
            <p:ph type="subTitle" idx="1"/>
          </p:nvPr>
        </p:nvSpPr>
        <p:spPr>
          <a:xfrm>
            <a:off x="1510908" y="1716954"/>
            <a:ext cx="8534400" cy="2879051"/>
          </a:xfrm>
        </p:spPr>
        <p:txBody>
          <a:bodyPr>
            <a:noAutofit/>
          </a:bodyPr>
          <a:lstStyle/>
          <a:p>
            <a:pPr marL="742950" indent="-742950" algn="l"/>
            <a:r>
              <a:rPr lang="en-US" sz="3100" dirty="0" smtClean="0"/>
              <a:t>Flower: Greater of $X per gram or $Y per gram of </a:t>
            </a:r>
            <a:r>
              <a:rPr lang="en-US" sz="3100" b="1" dirty="0" smtClean="0"/>
              <a:t>CLAIMED </a:t>
            </a:r>
            <a:r>
              <a:rPr lang="en-US" sz="3100" dirty="0" smtClean="0"/>
              <a:t>THC</a:t>
            </a:r>
          </a:p>
          <a:p>
            <a:pPr marL="742950" indent="-742950" algn="l"/>
            <a:endParaRPr lang="en-US" sz="3100" dirty="0" smtClean="0"/>
          </a:p>
          <a:p>
            <a:pPr marL="742950" indent="-742950" algn="l"/>
            <a:endParaRPr lang="en-US" sz="3100" dirty="0" smtClean="0"/>
          </a:p>
          <a:p>
            <a:pPr marL="742950" indent="-742950" algn="l"/>
            <a:endParaRPr lang="en-US" sz="3100" dirty="0" smtClean="0"/>
          </a:p>
        </p:txBody>
      </p:sp>
      <p:pic>
        <p:nvPicPr>
          <p:cNvPr id="7" name="Picture 6"/>
          <p:cNvPicPr/>
          <p:nvPr/>
        </p:nvPicPr>
        <p:blipFill>
          <a:blip r:embed="rId2"/>
          <a:srcRect/>
          <a:stretch>
            <a:fillRect/>
          </a:stretch>
        </p:blipFill>
        <p:spPr bwMode="auto">
          <a:xfrm>
            <a:off x="7590696" y="2227990"/>
            <a:ext cx="990600" cy="804545"/>
          </a:xfrm>
          <a:prstGeom prst="rect">
            <a:avLst/>
          </a:prstGeom>
          <a:noFill/>
          <a:ln w="9525">
            <a:noFill/>
            <a:miter lim="800000"/>
            <a:headEnd/>
            <a:tailEnd/>
          </a:ln>
        </p:spPr>
      </p:pic>
      <p:pic>
        <p:nvPicPr>
          <p:cNvPr id="6" name="Picture 5"/>
          <p:cNvPicPr/>
          <p:nvPr/>
        </p:nvPicPr>
        <p:blipFill>
          <a:blip r:embed="rId2"/>
          <a:srcRect/>
          <a:stretch>
            <a:fillRect/>
          </a:stretch>
        </p:blipFill>
        <p:spPr bwMode="auto">
          <a:xfrm>
            <a:off x="6158954" y="2262544"/>
            <a:ext cx="990600" cy="804545"/>
          </a:xfrm>
          <a:prstGeom prst="rect">
            <a:avLst/>
          </a:prstGeom>
          <a:noFill/>
          <a:ln w="9525">
            <a:noFill/>
            <a:miter lim="800000"/>
            <a:headEnd/>
            <a:tailEnd/>
          </a:ln>
        </p:spPr>
      </p:pic>
      <p:pic>
        <p:nvPicPr>
          <p:cNvPr id="8" name="Picture 7"/>
          <p:cNvPicPr/>
          <p:nvPr/>
        </p:nvPicPr>
        <p:blipFill>
          <a:blip r:embed="rId2"/>
          <a:srcRect/>
          <a:stretch>
            <a:fillRect/>
          </a:stretch>
        </p:blipFill>
        <p:spPr bwMode="auto">
          <a:xfrm>
            <a:off x="8825035" y="2375663"/>
            <a:ext cx="990600" cy="804545"/>
          </a:xfrm>
          <a:prstGeom prst="rect">
            <a:avLst/>
          </a:prstGeom>
          <a:noFill/>
          <a:ln w="9525">
            <a:noFill/>
            <a:miter lim="800000"/>
            <a:headEnd/>
            <a:tailEnd/>
          </a:ln>
        </p:spPr>
      </p:pic>
      <p:pic>
        <p:nvPicPr>
          <p:cNvPr id="9" name="Picture 8"/>
          <p:cNvPicPr/>
          <p:nvPr/>
        </p:nvPicPr>
        <p:blipFill>
          <a:blip r:embed="rId3"/>
          <a:srcRect/>
          <a:stretch>
            <a:fillRect/>
          </a:stretch>
        </p:blipFill>
        <p:spPr bwMode="auto">
          <a:xfrm>
            <a:off x="930767" y="3390122"/>
            <a:ext cx="7644548" cy="27247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Exceptions?</a:t>
            </a:r>
            <a:endParaRPr lang="en-US" dirty="0"/>
          </a:p>
        </p:txBody>
      </p:sp>
      <p:sp>
        <p:nvSpPr>
          <p:cNvPr id="3" name="Content Placeholder 2"/>
          <p:cNvSpPr>
            <a:spLocks noGrp="1"/>
          </p:cNvSpPr>
          <p:nvPr>
            <p:ph idx="1"/>
          </p:nvPr>
        </p:nvSpPr>
        <p:spPr/>
        <p:txBody>
          <a:bodyPr>
            <a:normAutofit/>
          </a:bodyPr>
          <a:lstStyle/>
          <a:p>
            <a:r>
              <a:rPr lang="en-US" sz="3600" dirty="0" smtClean="0"/>
              <a:t>Medical?  Who’s sick, really?</a:t>
            </a:r>
          </a:p>
          <a:p>
            <a:pPr lvl="1"/>
            <a:r>
              <a:rPr lang="en-US" sz="3200" dirty="0" smtClean="0"/>
              <a:t>No other excise tax reads minds.</a:t>
            </a:r>
          </a:p>
          <a:p>
            <a:r>
              <a:rPr lang="en-US" sz="3600" dirty="0" smtClean="0"/>
              <a:t>Homegrown?  Leakage into commerce?</a:t>
            </a:r>
          </a:p>
        </p:txBody>
      </p:sp>
      <p:sp>
        <p:nvSpPr>
          <p:cNvPr id="4" name="Footer Placeholder 3"/>
          <p:cNvSpPr>
            <a:spLocks noGrp="1"/>
          </p:cNvSpPr>
          <p:nvPr>
            <p:ph type="ftr" sz="quarter" idx="3"/>
          </p:nvPr>
        </p:nvSpPr>
        <p:spPr/>
        <p:txBody>
          <a:bodyPr/>
          <a:lstStyle/>
          <a:p>
            <a:r>
              <a:rPr lang="en-US" smtClean="0"/>
              <a:t>Patrick Oglesby    NewRevenue.org</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a:t>
            </a:r>
            <a:endParaRPr lang="en-US" dirty="0"/>
          </a:p>
        </p:txBody>
      </p:sp>
      <p:sp>
        <p:nvSpPr>
          <p:cNvPr id="3" name="Content Placeholder 2"/>
          <p:cNvSpPr>
            <a:spLocks noGrp="1"/>
          </p:cNvSpPr>
          <p:nvPr>
            <p:ph idx="1"/>
          </p:nvPr>
        </p:nvSpPr>
        <p:spPr/>
        <p:txBody>
          <a:bodyPr/>
          <a:lstStyle/>
          <a:p>
            <a:r>
              <a:rPr lang="en-US" dirty="0" smtClean="0"/>
              <a:t>Even the </a:t>
            </a:r>
            <a:r>
              <a:rPr lang="en-US" dirty="0" smtClean="0"/>
              <a:t>highest U.S. tax on cannabis “</a:t>
            </a:r>
            <a:r>
              <a:rPr lang="en-US" dirty="0" smtClean="0"/>
              <a:t>remains </a:t>
            </a:r>
            <a:r>
              <a:rPr lang="en-US" dirty="0" smtClean="0"/>
              <a:t>on the correct side of the </a:t>
            </a:r>
            <a:r>
              <a:rPr lang="en-US" dirty="0" err="1" smtClean="0"/>
              <a:t>Laffer</a:t>
            </a:r>
            <a:r>
              <a:rPr lang="en-US" dirty="0" smtClean="0"/>
              <a:t> curve</a:t>
            </a:r>
            <a:r>
              <a:rPr lang="en-US" dirty="0" smtClean="0"/>
              <a:t>.”</a:t>
            </a:r>
          </a:p>
          <a:p>
            <a:endParaRPr lang="en-US" dirty="0"/>
          </a:p>
        </p:txBody>
      </p:sp>
      <p:sp>
        <p:nvSpPr>
          <p:cNvPr id="4" name="Footer Placeholder 3"/>
          <p:cNvSpPr>
            <a:spLocks noGrp="1"/>
          </p:cNvSpPr>
          <p:nvPr>
            <p:ph type="ftr" sz="quarter" idx="3"/>
          </p:nvPr>
        </p:nvSpPr>
        <p:spPr/>
        <p:txBody>
          <a:bodyPr/>
          <a:lstStyle/>
          <a:p>
            <a:r>
              <a:rPr lang="en-US" smtClean="0"/>
              <a:t>Patrick Oglesby    NewRevenue.org</a:t>
            </a:r>
            <a:endParaRPr lang="en-US" dirty="0"/>
          </a:p>
        </p:txBody>
      </p:sp>
      <p:pic>
        <p:nvPicPr>
          <p:cNvPr id="6" name="Picture 5" descr="Title of Laffer article.png"/>
          <p:cNvPicPr>
            <a:picLocks noChangeAspect="1"/>
          </p:cNvPicPr>
          <p:nvPr/>
        </p:nvPicPr>
        <p:blipFill>
          <a:blip r:embed="rId2"/>
          <a:stretch>
            <a:fillRect/>
          </a:stretch>
        </p:blipFill>
        <p:spPr>
          <a:xfrm>
            <a:off x="3078152" y="3083928"/>
            <a:ext cx="4962144" cy="270662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p:txBody>
          <a:bodyPr/>
          <a:lstStyle/>
          <a:p>
            <a:r>
              <a:rPr lang="en-US" smtClean="0"/>
              <a:t>Patrick Oglesby    NewRevenue.org</a:t>
            </a:r>
            <a:endParaRPr lang="en-US" dirty="0"/>
          </a:p>
        </p:txBody>
      </p:sp>
      <p:sp>
        <p:nvSpPr>
          <p:cNvPr id="4" name="Rectangle 3"/>
          <p:cNvSpPr/>
          <p:nvPr/>
        </p:nvSpPr>
        <p:spPr>
          <a:xfrm>
            <a:off x="772433" y="1635254"/>
            <a:ext cx="9824788" cy="3416320"/>
          </a:xfrm>
          <a:prstGeom prst="rect">
            <a:avLst/>
          </a:prstGeom>
        </p:spPr>
        <p:txBody>
          <a:bodyPr wrap="square">
            <a:spAutoFit/>
          </a:bodyPr>
          <a:lstStyle/>
          <a:p>
            <a:r>
              <a:rPr lang="en-US" sz="3600" dirty="0" smtClean="0"/>
              <a:t>“UCLA Anderson’s Brett Hollenbeck and Yale’s Kosuke Uetake . . . suggest that around the country, states could pull more money from retail weed than their current tax structures allow.”</a:t>
            </a:r>
          </a:p>
          <a:p>
            <a:r>
              <a:rPr lang="en-US" sz="3600" dirty="0" smtClean="0"/>
              <a:t>	</a:t>
            </a:r>
            <a:r>
              <a:rPr lang="en-US" sz="2000" dirty="0" smtClean="0"/>
              <a:t>(</a:t>
            </a:r>
            <a:r>
              <a:rPr lang="en-US" sz="2000" dirty="0" err="1" smtClean="0"/>
              <a:t>Documents/sites/faculty/reviewpublications/research/wa_taxation.pdf</a:t>
            </a:r>
            <a:r>
              <a:rPr lang="en-US" sz="2000" dirty="0" smtClean="0"/>
              <a:t>)</a:t>
            </a:r>
            <a:endParaRPr lang="en-US" sz="2000" dirty="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pic>
        <p:nvPicPr>
          <p:cNvPr id="5" name="Picture 4"/>
          <p:cNvPicPr>
            <a:picLocks noChangeAspect="1"/>
          </p:cNvPicPr>
          <p:nvPr/>
        </p:nvPicPr>
        <p:blipFill>
          <a:blip r:embed="rId2"/>
          <a:stretch>
            <a:fillRect/>
          </a:stretch>
        </p:blipFill>
        <p:spPr>
          <a:xfrm>
            <a:off x="482600" y="780262"/>
            <a:ext cx="11226800" cy="52451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pic>
        <p:nvPicPr>
          <p:cNvPr id="4" name="Picture 3"/>
          <p:cNvPicPr>
            <a:picLocks noChangeAspect="1"/>
          </p:cNvPicPr>
          <p:nvPr/>
        </p:nvPicPr>
        <p:blipFill>
          <a:blip r:embed="rId2"/>
          <a:stretch>
            <a:fillRect/>
          </a:stretch>
        </p:blipFill>
        <p:spPr>
          <a:xfrm>
            <a:off x="1353624" y="228600"/>
            <a:ext cx="9517576" cy="54102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945771" y="1837356"/>
            <a:ext cx="2283361" cy="1384995"/>
          </a:xfrm>
          <a:prstGeom prst="rect">
            <a:avLst/>
          </a:prstGeom>
          <a:noFill/>
        </p:spPr>
        <p:txBody>
          <a:bodyPr wrap="square" rtlCol="0">
            <a:spAutoFit/>
          </a:bodyPr>
          <a:lstStyle/>
          <a:p>
            <a:r>
              <a:rPr lang="en-US" sz="2800" dirty="0" smtClean="0"/>
              <a:t>F</a:t>
            </a:r>
            <a:r>
              <a:rPr lang="en-US" sz="2800" dirty="0" smtClean="0"/>
              <a:t>or </a:t>
            </a:r>
            <a:r>
              <a:rPr lang="en-US" sz="2800" dirty="0" smtClean="0"/>
              <a:t>advertising</a:t>
            </a:r>
            <a:r>
              <a:rPr lang="en-US" sz="2800" dirty="0" smtClean="0"/>
              <a:t> – 280E</a:t>
            </a:r>
            <a:endParaRPr lang="en-US" sz="2800" dirty="0" smtClean="0"/>
          </a:p>
        </p:txBody>
      </p:sp>
      <p:sp>
        <p:nvSpPr>
          <p:cNvPr id="4" name="Title 3"/>
          <p:cNvSpPr>
            <a:spLocks noGrp="1"/>
          </p:cNvSpPr>
          <p:nvPr>
            <p:ph type="title"/>
          </p:nvPr>
        </p:nvSpPr>
        <p:spPr/>
        <p:txBody>
          <a:bodyPr>
            <a:normAutofit fontScale="90000"/>
          </a:bodyPr>
          <a:lstStyle/>
          <a:p>
            <a:r>
              <a:rPr lang="en-US" dirty="0" smtClean="0"/>
              <a:t>US commercial free speech:</a:t>
            </a:r>
            <a:br>
              <a:rPr lang="en-US" dirty="0" smtClean="0"/>
            </a:br>
            <a:r>
              <a:rPr lang="en-US" dirty="0" smtClean="0"/>
              <a:t>But Federal non-deductibility for income tax</a:t>
            </a:r>
            <a:endParaRPr lang="en-US" dirty="0"/>
          </a:p>
        </p:txBody>
      </p:sp>
      <p:sp>
        <p:nvSpPr>
          <p:cNvPr id="6" name="Footer Placeholder 5"/>
          <p:cNvSpPr>
            <a:spLocks noGrp="1"/>
          </p:cNvSpPr>
          <p:nvPr>
            <p:ph type="ftr" sz="quarter" idx="4294967295"/>
          </p:nvPr>
        </p:nvSpPr>
        <p:spPr>
          <a:xfrm>
            <a:off x="4165600" y="6356351"/>
            <a:ext cx="3860800" cy="365125"/>
          </a:xfrm>
          <a:prstGeom prst="rect">
            <a:avLst/>
          </a:prstGeom>
        </p:spPr>
        <p:txBody>
          <a:bodyPr/>
          <a:lstStyle/>
          <a:p>
            <a:r>
              <a:rPr lang="en-US" smtClean="0"/>
              <a:t>Patrick Oglesby    NewRevenue.org</a:t>
            </a:r>
            <a:endParaRPr lang="en-US"/>
          </a:p>
        </p:txBody>
      </p:sp>
      <p:pic>
        <p:nvPicPr>
          <p:cNvPr id="7" name="Content Placeholder 3" descr="A car parked in front of a sign&#10;&#10;Description automatically generated">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866EBDE-5EF7-D74F-81B7-60967A0B888B}"/>
              </a:ext>
            </a:extLst>
          </p:cNvPr>
          <p:cNvPicPr>
            <a:picLocks noChangeAspect="1"/>
          </p:cNvPicPr>
          <p:nvPr/>
        </p:nvPicPr>
        <p:blipFill rotWithShape="1">
          <a:blip r:embed="rId3"/>
          <a:srcRect t="11655" b="30505"/>
          <a:stretch/>
        </p:blipFill>
        <p:spPr>
          <a:xfrm>
            <a:off x="3443218" y="2158384"/>
            <a:ext cx="8473495" cy="4005632"/>
          </a:xfrm>
          <a:prstGeom prst="rect">
            <a:avLst/>
          </a:prstGeom>
        </p:spPr>
      </p:pic>
      <p:pic>
        <p:nvPicPr>
          <p:cNvPr id="8" name="Picture 7"/>
          <p:cNvPicPr/>
          <p:nvPr/>
        </p:nvPicPr>
        <p:blipFill>
          <a:blip r:embed="rId4"/>
          <a:srcRect/>
          <a:stretch>
            <a:fillRect/>
          </a:stretch>
        </p:blipFill>
        <p:spPr bwMode="auto">
          <a:xfrm>
            <a:off x="553123" y="3164669"/>
            <a:ext cx="3073400" cy="20999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Wrap-up</a:t>
            </a:r>
            <a:endParaRPr lang="en-US" dirty="0"/>
          </a:p>
        </p:txBody>
      </p:sp>
      <p:sp>
        <p:nvSpPr>
          <p:cNvPr id="3" name="Content Placeholder 2"/>
          <p:cNvSpPr>
            <a:spLocks noGrp="1"/>
          </p:cNvSpPr>
          <p:nvPr>
            <p:ph idx="1"/>
          </p:nvPr>
        </p:nvSpPr>
        <p:spPr/>
        <p:txBody>
          <a:bodyPr>
            <a:normAutofit/>
          </a:bodyPr>
          <a:lstStyle/>
          <a:p>
            <a:pPr lvl="0"/>
            <a:r>
              <a:rPr lang="en-US" dirty="0" smtClean="0"/>
              <a:t>Law enforcement is </a:t>
            </a:r>
            <a:r>
              <a:rPr lang="en-US" dirty="0" smtClean="0"/>
              <a:t>critical.</a:t>
            </a:r>
            <a:endParaRPr lang="en-US" dirty="0" smtClean="0"/>
          </a:p>
          <a:p>
            <a:pPr lvl="0"/>
            <a:r>
              <a:rPr lang="en-US" dirty="0" smtClean="0"/>
              <a:t>Taxing only by price is</a:t>
            </a:r>
            <a:r>
              <a:rPr lang="en-US" dirty="0" smtClean="0"/>
              <a:t> weak.</a:t>
            </a:r>
          </a:p>
          <a:p>
            <a:pPr lvl="0"/>
            <a:r>
              <a:rPr lang="en-US" dirty="0" smtClean="0"/>
              <a:t>Don’t try to tax flower </a:t>
            </a:r>
            <a:r>
              <a:rPr lang="en-US" dirty="0" smtClean="0"/>
              <a:t>by </a:t>
            </a:r>
            <a:r>
              <a:rPr lang="en-US" dirty="0" smtClean="0"/>
              <a:t>THC.</a:t>
            </a:r>
          </a:p>
          <a:p>
            <a:r>
              <a:rPr lang="en-US" dirty="0" smtClean="0"/>
              <a:t>Big Business is coming (vs. Social Equity). </a:t>
            </a:r>
          </a:p>
          <a:p>
            <a:r>
              <a:rPr lang="en-US" dirty="0" smtClean="0"/>
              <a:t>Government sales are better than taxes.</a:t>
            </a:r>
            <a:r>
              <a:rPr lang="en-US" dirty="0" smtClean="0"/>
              <a:t> </a:t>
            </a:r>
            <a:endParaRPr lang="en-US" dirty="0" smtClean="0"/>
          </a:p>
          <a:p>
            <a:endParaRPr lang="en-US" dirty="0" smtClean="0"/>
          </a:p>
          <a:p>
            <a:endParaRPr lang="en-US" dirty="0"/>
          </a:p>
        </p:txBody>
      </p:sp>
      <p:sp>
        <p:nvSpPr>
          <p:cNvPr id="4" name="Footer Placeholder 3"/>
          <p:cNvSpPr>
            <a:spLocks noGrp="1"/>
          </p:cNvSpPr>
          <p:nvPr>
            <p:ph type="ftr" sz="quarter" idx="3"/>
          </p:nvPr>
        </p:nvSpPr>
        <p:spPr/>
        <p:txBody>
          <a:bodyPr/>
          <a:lstStyle/>
          <a:p>
            <a:r>
              <a:rPr lang="en-US" smtClean="0"/>
              <a:t>Patrick Oglesby    NewRevenue.org</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Patrick Oglesby    NewRevenue.org</a:t>
            </a:r>
            <a:endParaRPr lang="en-US"/>
          </a:p>
        </p:txBody>
      </p:sp>
      <p:sp>
        <p:nvSpPr>
          <p:cNvPr id="3" name="Rectangle 2"/>
          <p:cNvSpPr/>
          <p:nvPr/>
        </p:nvSpPr>
        <p:spPr>
          <a:xfrm>
            <a:off x="3048000" y="1296310"/>
            <a:ext cx="6096000" cy="3570208"/>
          </a:xfrm>
          <a:prstGeom prst="rect">
            <a:avLst/>
          </a:prstGeom>
        </p:spPr>
        <p:txBody>
          <a:bodyPr wrap="square">
            <a:spAutoFit/>
          </a:bodyPr>
          <a:lstStyle/>
          <a:p>
            <a:r>
              <a:rPr lang="en-US" sz="4800" dirty="0" smtClean="0"/>
              <a:t>Thank you!</a:t>
            </a:r>
          </a:p>
          <a:p>
            <a:endParaRPr lang="en-US" dirty="0" smtClean="0"/>
          </a:p>
          <a:p>
            <a:r>
              <a:rPr lang="en-US" sz="4000" dirty="0" smtClean="0"/>
              <a:t>Patrick Oglesby</a:t>
            </a:r>
          </a:p>
          <a:p>
            <a:r>
              <a:rPr lang="en-US" sz="4000" dirty="0" smtClean="0">
                <a:hlinkClick r:id="rId2"/>
              </a:rPr>
              <a:t>Www.newrevenue.org</a:t>
            </a:r>
            <a:endParaRPr lang="en-US" sz="4000" dirty="0" smtClean="0"/>
          </a:p>
          <a:p>
            <a:r>
              <a:rPr lang="en-US" sz="4000" dirty="0" smtClean="0">
                <a:hlinkClick r:id="rId3"/>
              </a:rPr>
              <a:t>po@newrevenue.org</a:t>
            </a:r>
            <a:endParaRPr lang="en-US" sz="4000" dirty="0" smtClean="0"/>
          </a:p>
          <a:p>
            <a:r>
              <a:rPr lang="en-US" sz="4000" dirty="0" smtClean="0"/>
              <a:t>@OglesbyPat</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Patrick Oglesby    NewRevenue.org</a:t>
            </a:r>
            <a:endParaRPr lang="en-US"/>
          </a:p>
        </p:txBody>
      </p:sp>
      <p:sp>
        <p:nvSpPr>
          <p:cNvPr id="3" name="Rectangle 2"/>
          <p:cNvSpPr/>
          <p:nvPr/>
        </p:nvSpPr>
        <p:spPr>
          <a:xfrm>
            <a:off x="2930171" y="1041023"/>
            <a:ext cx="7491125" cy="5447645"/>
          </a:xfrm>
          <a:prstGeom prst="rect">
            <a:avLst/>
          </a:prstGeom>
        </p:spPr>
        <p:txBody>
          <a:bodyPr wrap="square">
            <a:spAutoFit/>
          </a:bodyPr>
          <a:lstStyle/>
          <a:p>
            <a:r>
              <a:rPr lang="en-US" sz="2400" dirty="0" smtClean="0"/>
              <a:t> </a:t>
            </a:r>
            <a:endParaRPr lang="en-US" sz="2400" dirty="0" smtClean="0"/>
          </a:p>
          <a:p>
            <a:r>
              <a:rPr lang="en-US" sz="2400" dirty="0" smtClean="0"/>
              <a:t>Dear</a:t>
            </a:r>
            <a:r>
              <a:rPr lang="en-US" sz="2400" dirty="0" smtClean="0"/>
              <a:t> Public Officials who </a:t>
            </a:r>
            <a:r>
              <a:rPr lang="en-US" sz="2400" dirty="0" smtClean="0"/>
              <a:t>legalize weed:</a:t>
            </a:r>
          </a:p>
          <a:p>
            <a:r>
              <a:rPr lang="en-US" sz="2400" dirty="0" smtClean="0"/>
              <a:t>Don’t miss out on revenue your people need.</a:t>
            </a:r>
          </a:p>
          <a:p>
            <a:r>
              <a:rPr lang="en-US" sz="2400" dirty="0" smtClean="0"/>
              <a:t>A price-based percentage tax won’t be secure</a:t>
            </a:r>
          </a:p>
          <a:p>
            <a:r>
              <a:rPr lang="en-US" sz="2400" dirty="0" smtClean="0"/>
              <a:t>‘Cause prices will tumble as markets mature</a:t>
            </a:r>
            <a:r>
              <a:rPr lang="en-US" sz="2400" dirty="0" smtClean="0"/>
              <a:t>.</a:t>
            </a:r>
          </a:p>
          <a:p>
            <a:r>
              <a:rPr lang="en-US" sz="2400" dirty="0" smtClean="0"/>
              <a:t>The “liberty movement” wants taxes to fall.</a:t>
            </a:r>
          </a:p>
          <a:p>
            <a:r>
              <a:rPr lang="en-US" sz="2400" dirty="0" smtClean="0"/>
              <a:t>But vanishing “price” taxes undermine y’all</a:t>
            </a:r>
            <a:r>
              <a:rPr lang="en-US" sz="2400" dirty="0" smtClean="0"/>
              <a:t>.</a:t>
            </a:r>
          </a:p>
          <a:p>
            <a:endParaRPr lang="en-US" sz="2400" dirty="0" smtClean="0"/>
          </a:p>
          <a:p>
            <a:r>
              <a:rPr lang="en-US" sz="2400" dirty="0" smtClean="0">
                <a:hlinkClick r:id="rId2"/>
              </a:rPr>
              <a:t>Www.newrevenue.org</a:t>
            </a:r>
            <a:endParaRPr lang="en-US" sz="2400" dirty="0" smtClean="0"/>
          </a:p>
          <a:p>
            <a:r>
              <a:rPr lang="en-US" sz="2400" dirty="0" smtClean="0"/>
              <a:t>@</a:t>
            </a:r>
            <a:r>
              <a:rPr lang="en-US" sz="2400" dirty="0" smtClean="0"/>
              <a:t>OglesbyPat</a:t>
            </a:r>
          </a:p>
          <a:p>
            <a:endParaRPr lang="en-US" sz="2400" dirty="0" smtClean="0"/>
          </a:p>
          <a:p>
            <a:endParaRPr lang="en-US" sz="2400" dirty="0" smtClean="0"/>
          </a:p>
          <a:p>
            <a:r>
              <a:rPr lang="en-US" sz="2400" dirty="0" smtClean="0"/>
              <a:t> </a:t>
            </a:r>
          </a:p>
          <a:p>
            <a:endParaRPr lang="en-US" dirty="0" smtClean="0"/>
          </a:p>
          <a:p>
            <a:r>
              <a:rPr lang="en-US" dirty="0" smtClean="0"/>
              <a:t>\</a:t>
            </a:r>
            <a:endParaRPr lang="en-US" dirty="0"/>
          </a:p>
        </p:txBody>
      </p:sp>
    </p:spTree>
  </p:cSld>
  <p:clrMapOvr>
    <a:masterClrMapping/>
  </p:clrMapOvr>
</p:sld>
</file>

<file path=ppt/theme/theme1.xml><?xml version="1.0" encoding="utf-8"?>
<a:theme xmlns:a="http://schemas.openxmlformats.org/drawingml/2006/main" name="Office Theme">
  <a:themeElements>
    <a:clrScheme name="CannabisTemplate2018">
      <a:dk1>
        <a:sysClr val="windowText" lastClr="000000"/>
      </a:dk1>
      <a:lt1>
        <a:sysClr val="window" lastClr="FFFFFF"/>
      </a:lt1>
      <a:dk2>
        <a:srgbClr val="0F3E64"/>
      </a:dk2>
      <a:lt2>
        <a:srgbClr val="E7E6E6"/>
      </a:lt2>
      <a:accent1>
        <a:srgbClr val="015783"/>
      </a:accent1>
      <a:accent2>
        <a:srgbClr val="72963D"/>
      </a:accent2>
      <a:accent3>
        <a:srgbClr val="C16633"/>
      </a:accent3>
      <a:accent4>
        <a:srgbClr val="954F72"/>
      </a:accent4>
      <a:accent5>
        <a:srgbClr val="7B7B7B"/>
      </a:accent5>
      <a:accent6>
        <a:srgbClr val="567535"/>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a="http://schemas.openxmlformats.org/drawingml/2006/main"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a="http://schemas.openxmlformats.org/drawingml/2006/main"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76182</TotalTime>
  <Words>1622</Words>
  <Application>Microsoft Office PowerPoint</Application>
  <PresentationFormat>Custom</PresentationFormat>
  <Paragraphs>243</Paragraphs>
  <Slides>49</Slides>
  <Notes>10</Notes>
  <HiddenSlides>0</HiddenSlides>
  <MMClips>0</MMClips>
  <ScaleCrop>false</ScaleCrop>
  <HeadingPairs>
    <vt:vector size="4" baseType="variant">
      <vt:variant>
        <vt:lpstr>Design Template</vt:lpstr>
      </vt:variant>
      <vt:variant>
        <vt:i4>1</vt:i4>
      </vt:variant>
      <vt:variant>
        <vt:lpstr>Slide Titles</vt:lpstr>
      </vt:variant>
      <vt:variant>
        <vt:i4>49</vt:i4>
      </vt:variant>
    </vt:vector>
  </HeadingPairs>
  <TitlesOfParts>
    <vt:vector size="50" baseType="lpstr">
      <vt:lpstr>Office Theme</vt:lpstr>
      <vt:lpstr>Follow the Cannabis Money</vt:lpstr>
      <vt:lpstr>Center for New Revenue/Pat Oglesby</vt:lpstr>
      <vt:lpstr>Slide 3</vt:lpstr>
      <vt:lpstr>Slide 4</vt:lpstr>
      <vt:lpstr>Outline</vt:lpstr>
      <vt:lpstr>Drug Policy Goal: Final after-tax consumer price?</vt:lpstr>
      <vt:lpstr>State of Play in the USA</vt:lpstr>
      <vt:lpstr>US state taxes – ITEP (federal, too) </vt:lpstr>
      <vt:lpstr>Slide 9</vt:lpstr>
      <vt:lpstr>Slide 10</vt:lpstr>
      <vt:lpstr>Slide 11</vt:lpstr>
      <vt:lpstr>Slide 12</vt:lpstr>
      <vt:lpstr>U.S. Voter Views</vt:lpstr>
      <vt:lpstr>WHAT to measure and tax?</vt:lpstr>
      <vt:lpstr>Drug Policy Goal: Final after-tax consumer price?</vt:lpstr>
      <vt:lpstr>Taxing by price (“ad valorem”) </vt:lpstr>
      <vt:lpstr>New World’s 1st marijuana tax</vt:lpstr>
      <vt:lpstr>Price (Ad valorem) Base: 3 Problems  </vt:lpstr>
      <vt:lpstr>Price (Ad valorem) Base: Problems  </vt:lpstr>
      <vt:lpstr>Price (Ad valorem) Base: Problems  </vt:lpstr>
      <vt:lpstr>Price (Ad valorem) Base: Problems  </vt:lpstr>
      <vt:lpstr>Slide 22</vt:lpstr>
      <vt:lpstr>Slide 23</vt:lpstr>
      <vt:lpstr>Taxing by price</vt:lpstr>
      <vt:lpstr>Slide 25</vt:lpstr>
      <vt:lpstr>Slide 26</vt:lpstr>
      <vt:lpstr>Slide 27</vt:lpstr>
      <vt:lpstr>Tax base – THC Potency?</vt:lpstr>
      <vt:lpstr>Tax Marijuana by Potency?</vt:lpstr>
      <vt:lpstr>Why not potency?  Sampling!</vt:lpstr>
      <vt:lpstr>Slide 31</vt:lpstr>
      <vt:lpstr>Non-smokeable products – Use potency? Oui!  </vt:lpstr>
      <vt:lpstr>Tax base – Weight of various parts of plant?</vt:lpstr>
      <vt:lpstr>Weight</vt:lpstr>
      <vt:lpstr>Slide 35</vt:lpstr>
      <vt:lpstr>Slide 36</vt:lpstr>
      <vt:lpstr>Base:  Weight? CO: Bud (flowers): 25¢/gram  v. Trim (leaves): 11¢/gram</vt:lpstr>
      <vt:lpstr>Tax Base in Nevada</vt:lpstr>
      <vt:lpstr>Base:  Canada</vt:lpstr>
      <vt:lpstr>Even better? RAND-Vermont </vt:lpstr>
      <vt:lpstr>Exceptions?</vt:lpstr>
      <vt:lpstr>How much?</vt:lpstr>
      <vt:lpstr>Slide 43</vt:lpstr>
      <vt:lpstr>Slide 44</vt:lpstr>
      <vt:lpstr>Slide 45</vt:lpstr>
      <vt:lpstr>US commercial free speech: But Federal non-deductibility for income tax</vt:lpstr>
      <vt:lpstr>Wrap-up</vt:lpstr>
      <vt:lpstr>Slide 48</vt:lpstr>
      <vt:lpstr>Slide 49</vt:lpstr>
    </vt:vector>
  </TitlesOfParts>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Boisvert</dc:creator>
  <cp:lastModifiedBy>Pat Oglesby</cp:lastModifiedBy>
  <cp:revision>364</cp:revision>
  <cp:lastPrinted>2018-11-28T17:37:54Z</cp:lastPrinted>
  <dcterms:created xsi:type="dcterms:W3CDTF">2019-05-22T13:39:45Z</dcterms:created>
  <dcterms:modified xsi:type="dcterms:W3CDTF">2019-05-24T06:15:14Z</dcterms:modified>
</cp:coreProperties>
</file>