
<file path=[Content_Types].xml><?xml version="1.0" encoding="utf-8"?>
<Types xmlns="http://schemas.openxmlformats.org/package/2006/content-types">
  <Override PartName="/ppt/slides/slide41.xml" ContentType="application/vnd.openxmlformats-officedocument.presentationml.slide+xml"/>
  <Override PartName="/ppt/slideLayouts/slideLayout4.xml" ContentType="application/vnd.openxmlformats-officedocument.presentationml.slideLayout+xml"/>
  <Override PartName="/ppt/notesSlides/notesSlide16.xml" ContentType="application/vnd.openxmlformats-officedocument.presentationml.notesSlide+xml"/>
  <Override PartName="/ppt/slides/slide117.xml" ContentType="application/vnd.openxmlformats-officedocument.presentationml.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Override PartName="/ppt/slides/slide85.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Default Extension="jpeg" ContentType="image/jpeg"/>
  <Override PartName="/ppt/notesSlides/notesSlide11.xml" ContentType="application/vnd.openxmlformats-officedocument.presentationml.notesSlide+xml"/>
  <Override PartName="/ppt/slides/slide112.xml" ContentType="application/vnd.openxmlformats-officedocument.presentationml.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122.xml" ContentType="application/vnd.openxmlformats-officedocument.presentationml.slide+xml"/>
  <Override PartName="/ppt/slides/slide23.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08.xml" ContentType="application/vnd.openxmlformats-officedocument.presentationml.slide+xml"/>
  <Override PartName="/ppt/slides/slide42.xml" ContentType="application/vnd.openxmlformats-officedocument.presentationml.slide+xml"/>
  <Override PartName="/ppt/notesSlides/notesSlide17.xml" ContentType="application/vnd.openxmlformats-officedocument.presentationml.notesSlide+xml"/>
  <Override PartName="/ppt/slides/slide118.xml" ContentType="application/vnd.openxmlformats-officedocument.presentationml.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slides/slide76.xml" ContentType="application/vnd.openxmlformats-officedocument.presentationml.slide+xml"/>
  <Override PartName="/ppt/slides/slide86.xml" ContentType="application/vnd.openxmlformats-officedocument.presentationml.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13.xml" ContentType="application/vnd.openxmlformats-officedocument.presentationml.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123.xml" ContentType="application/vnd.openxmlformats-officedocument.presentationml.slide+xml"/>
  <Override PartName="/ppt/slides/slide24.xml" ContentType="application/vnd.openxmlformats-officedocument.presentationml.slide+xml"/>
  <Default Extension="bin" ContentType="application/vnd.openxmlformats-officedocument.presentationml.printerSettings"/>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s/slide109.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slides/slide119.xml" ContentType="application/vnd.openxmlformats-officedocument.presentationml.slide+xml"/>
  <Override PartName="/ppt/slides/slide52.xml" ContentType="application/vnd.openxmlformats-officedocument.presentationml.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Layouts/slideLayout1.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14.xml" ContentType="application/vnd.openxmlformats-officedocument.presentationml.slide+xml"/>
  <Override PartName="/ppt/slides/slide15.xml" ContentType="application/vnd.openxmlformats-officedocument.presentationml.slide+xml"/>
  <Override PartName="/ppt/notesSlides/notesSlide23.xml" ContentType="application/vnd.openxmlformats-officedocument.presentationml.notesSlide+xml"/>
  <Override PartName="/ppt/slides/slide124.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Default Extension="docx" ContentType="application/vnd.openxmlformats-officedocument.wordprocessingml.document"/>
  <Override PartName="/ppt/notesSlides/notesSlide19.xml" ContentType="application/vnd.openxmlformats-officedocument.presentationml.notesSlide+xml"/>
  <Override PartName="/ppt/slides/slide53.xml" ContentType="application/vnd.openxmlformats-officedocument.presentationml.slide+xml"/>
  <Override PartName="/ppt/notesSlides/notesSlide29.xml" ContentType="application/vnd.openxmlformats-officedocument.presentationml.notesSlide+xml"/>
  <Override PartName="/ppt/slides/slide63.xml" ContentType="application/vnd.openxmlformats-officedocument.presentationml.slide+xml"/>
  <Override PartName="/ppt/slides/slide72.xml" ContentType="application/vnd.openxmlformats-officedocument.presentationml.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slides/slide20.xml" ContentType="application/vnd.openxmlformats-officedocument.presentationml.slide+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notesSlides/notesSlide14.xml" ContentType="application/vnd.openxmlformats-officedocument.presentationml.notesSlide+xml"/>
  <Override PartName="/ppt/slides/slide115.xml" ContentType="application/vnd.openxmlformats-officedocument.presentationml.slide+xml"/>
  <Override PartName="/ppt/slides/slide16.xml" ContentType="application/vnd.openxmlformats-officedocument.presentationml.slide+xml"/>
  <Override PartName="/ppt/viewProps.xml" ContentType="application/vnd.openxmlformats-officedocument.presentationml.viewProps+xml"/>
  <Override PartName="/ppt/slides/slide125.xml" ContentType="application/vnd.openxmlformats-officedocument.presentationml.slide+xml"/>
  <Override PartName="/ppt/notesSlides/notesSlide24.xml" ContentType="application/vnd.openxmlformats-officedocument.presentationml.notesSlide+xml"/>
  <Override PartName="/ppt/slides/slide26.xml" ContentType="application/vnd.openxmlformats-officedocument.presentationml.slide+xml"/>
  <Default Extension="pict" ContentType="image/pict"/>
  <Default Extension="rels" ContentType="application/vnd.openxmlformats-package.relationships+xml"/>
  <Override PartName="/ppt/slides/slide3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s/slide45.xml" ContentType="application/vnd.openxmlformats-officedocument.presentationml.slide+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110.xml" ContentType="application/vnd.openxmlformats-officedocument.presentationml.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0.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slides/slide40.xml" ContentType="application/vnd.openxmlformats-officedocument.presentationml.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slides/slide116.xml" ContentType="application/vnd.openxmlformats-officedocument.presentationml.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111.xml" ContentType="application/vnd.openxmlformats-officedocument.presentationml.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121.xml" ContentType="application/vnd.openxmlformats-officedocument.presentationml.slide+xml"/>
  <Override PartName="/ppt/slides/slide22.xml" ContentType="application/vnd.openxmlformats-officedocument.presentationml.slide+xml"/>
  <Override PartName="/ppt/slides/slide99.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s/slide107.xml" ContentType="application/vnd.openxmlformats-officedocument.presentationml.slide+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27"/>
  </p:notesMasterIdLst>
  <p:handoutMasterIdLst>
    <p:handoutMasterId r:id="rId128"/>
  </p:handoutMasterIdLst>
  <p:sldIdLst>
    <p:sldId id="942" r:id="rId2"/>
    <p:sldId id="947" r:id="rId3"/>
    <p:sldId id="1101" r:id="rId4"/>
    <p:sldId id="1099" r:id="rId5"/>
    <p:sldId id="828" r:id="rId6"/>
    <p:sldId id="1100" r:id="rId7"/>
    <p:sldId id="459" r:id="rId8"/>
    <p:sldId id="768" r:id="rId9"/>
    <p:sldId id="739" r:id="rId10"/>
    <p:sldId id="953" r:id="rId11"/>
    <p:sldId id="1032" r:id="rId12"/>
    <p:sldId id="1033" r:id="rId13"/>
    <p:sldId id="1034" r:id="rId14"/>
    <p:sldId id="1035" r:id="rId15"/>
    <p:sldId id="1036" r:id="rId16"/>
    <p:sldId id="954" r:id="rId17"/>
    <p:sldId id="1039" r:id="rId18"/>
    <p:sldId id="1040" r:id="rId19"/>
    <p:sldId id="1102" r:id="rId20"/>
    <p:sldId id="1007" r:id="rId21"/>
    <p:sldId id="1008" r:id="rId22"/>
    <p:sldId id="1043" r:id="rId23"/>
    <p:sldId id="962" r:id="rId24"/>
    <p:sldId id="961" r:id="rId25"/>
    <p:sldId id="1010" r:id="rId26"/>
    <p:sldId id="988" r:id="rId27"/>
    <p:sldId id="1092" r:id="rId28"/>
    <p:sldId id="1011" r:id="rId29"/>
    <p:sldId id="1110" r:id="rId30"/>
    <p:sldId id="1109" r:id="rId31"/>
    <p:sldId id="1044" r:id="rId32"/>
    <p:sldId id="1072" r:id="rId33"/>
    <p:sldId id="1073" r:id="rId34"/>
    <p:sldId id="1105" r:id="rId35"/>
    <p:sldId id="1107" r:id="rId36"/>
    <p:sldId id="1112" r:id="rId37"/>
    <p:sldId id="1104" r:id="rId38"/>
    <p:sldId id="1111" r:id="rId39"/>
    <p:sldId id="831" r:id="rId40"/>
    <p:sldId id="857" r:id="rId41"/>
    <p:sldId id="1074" r:id="rId42"/>
    <p:sldId id="859" r:id="rId43"/>
    <p:sldId id="849" r:id="rId44"/>
    <p:sldId id="850" r:id="rId45"/>
    <p:sldId id="851" r:id="rId46"/>
    <p:sldId id="940" r:id="rId47"/>
    <p:sldId id="1075" r:id="rId48"/>
    <p:sldId id="974" r:id="rId49"/>
    <p:sldId id="975" r:id="rId50"/>
    <p:sldId id="976" r:id="rId51"/>
    <p:sldId id="977" r:id="rId52"/>
    <p:sldId id="978" r:id="rId53"/>
    <p:sldId id="979" r:id="rId54"/>
    <p:sldId id="980" r:id="rId55"/>
    <p:sldId id="981" r:id="rId56"/>
    <p:sldId id="982" r:id="rId57"/>
    <p:sldId id="983" r:id="rId58"/>
    <p:sldId id="1017" r:id="rId59"/>
    <p:sldId id="1082" r:id="rId60"/>
    <p:sldId id="1062" r:id="rId61"/>
    <p:sldId id="1083" r:id="rId62"/>
    <p:sldId id="985" r:id="rId63"/>
    <p:sldId id="986" r:id="rId64"/>
    <p:sldId id="1076" r:id="rId65"/>
    <p:sldId id="870" r:id="rId66"/>
    <p:sldId id="871" r:id="rId67"/>
    <p:sldId id="1019" r:id="rId68"/>
    <p:sldId id="1020" r:id="rId69"/>
    <p:sldId id="1027" r:id="rId70"/>
    <p:sldId id="1021" r:id="rId71"/>
    <p:sldId id="1022" r:id="rId72"/>
    <p:sldId id="1113" r:id="rId73"/>
    <p:sldId id="1023" r:id="rId74"/>
    <p:sldId id="1084" r:id="rId75"/>
    <p:sldId id="872" r:id="rId76"/>
    <p:sldId id="1053" r:id="rId77"/>
    <p:sldId id="1054" r:id="rId78"/>
    <p:sldId id="873" r:id="rId79"/>
    <p:sldId id="1012" r:id="rId80"/>
    <p:sldId id="1024" r:id="rId81"/>
    <p:sldId id="1018" r:id="rId82"/>
    <p:sldId id="1114" r:id="rId83"/>
    <p:sldId id="1085" r:id="rId84"/>
    <p:sldId id="874" r:id="rId85"/>
    <p:sldId id="1045" r:id="rId86"/>
    <p:sldId id="1047" r:id="rId87"/>
    <p:sldId id="1048" r:id="rId88"/>
    <p:sldId id="1049" r:id="rId89"/>
    <p:sldId id="1050" r:id="rId90"/>
    <p:sldId id="1051" r:id="rId91"/>
    <p:sldId id="1086" r:id="rId92"/>
    <p:sldId id="1055" r:id="rId93"/>
    <p:sldId id="1056" r:id="rId94"/>
    <p:sldId id="1057" r:id="rId95"/>
    <p:sldId id="1058" r:id="rId96"/>
    <p:sldId id="1087" r:id="rId97"/>
    <p:sldId id="1063" r:id="rId98"/>
    <p:sldId id="1064" r:id="rId99"/>
    <p:sldId id="1088" r:id="rId100"/>
    <p:sldId id="1052" r:id="rId101"/>
    <p:sldId id="881" r:id="rId102"/>
    <p:sldId id="882" r:id="rId103"/>
    <p:sldId id="1029" r:id="rId104"/>
    <p:sldId id="1097" r:id="rId105"/>
    <p:sldId id="1077" r:id="rId106"/>
    <p:sldId id="909" r:id="rId107"/>
    <p:sldId id="900" r:id="rId108"/>
    <p:sldId id="901" r:id="rId109"/>
    <p:sldId id="902" r:id="rId110"/>
    <p:sldId id="1089" r:id="rId111"/>
    <p:sldId id="1078" r:id="rId112"/>
    <p:sldId id="904" r:id="rId113"/>
    <p:sldId id="1068" r:id="rId114"/>
    <p:sldId id="1030" r:id="rId115"/>
    <p:sldId id="1067" r:id="rId116"/>
    <p:sldId id="933" r:id="rId117"/>
    <p:sldId id="1103" r:id="rId118"/>
    <p:sldId id="1096" r:id="rId119"/>
    <p:sldId id="1066" r:id="rId120"/>
    <p:sldId id="1080" r:id="rId121"/>
    <p:sldId id="1081" r:id="rId122"/>
    <p:sldId id="1090" r:id="rId123"/>
    <p:sldId id="1093" r:id="rId124"/>
    <p:sldId id="1094" r:id="rId125"/>
    <p:sldId id="1095" r:id="rId1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9776" autoAdjust="0"/>
    <p:restoredTop sz="94595" autoAdjust="0"/>
  </p:normalViewPr>
  <p:slideViewPr>
    <p:cSldViewPr snapToObjects="1">
      <p:cViewPr>
        <p:scale>
          <a:sx n="75" d="100"/>
          <a:sy n="75" d="100"/>
        </p:scale>
        <p:origin x="-1512" y="-504"/>
      </p:cViewPr>
      <p:guideLst>
        <p:guide orient="horz" pos="2160"/>
        <p:guide pos="2880"/>
      </p:guideLst>
    </p:cSldViewPr>
  </p:slideViewPr>
  <p:outlineViewPr>
    <p:cViewPr>
      <p:scale>
        <a:sx n="33" d="100"/>
        <a:sy n="33" d="100"/>
      </p:scale>
      <p:origin x="0" y="2264"/>
    </p:cViewPr>
  </p:outlineViewPr>
  <p:notesTextViewPr>
    <p:cViewPr>
      <p:scale>
        <a:sx n="100" d="100"/>
        <a:sy n="100" d="100"/>
      </p:scale>
      <p:origin x="0" y="0"/>
    </p:cViewPr>
  </p:notesTextViewPr>
  <p:sorterViewPr>
    <p:cViewPr>
      <p:scale>
        <a:sx n="100" d="100"/>
        <a:sy n="100" d="100"/>
      </p:scale>
      <p:origin x="0" y="10368"/>
    </p:cViewPr>
  </p:sorterViewPr>
  <p:notesViewPr>
    <p:cSldViewPr snapToObjects="1">
      <p:cViewPr varScale="1">
        <p:scale>
          <a:sx n="67" d="100"/>
          <a:sy n="67" d="100"/>
        </p:scale>
        <p:origin x="-2712"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notesMaster" Target="notesMasters/notesMaster1.xml"/><Relationship Id="rId128" Type="http://schemas.openxmlformats.org/officeDocument/2006/relationships/handoutMaster" Target="handoutMasters/handoutMaster1.xml"/><Relationship Id="rId12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presProps" Target="presProps.xml"/><Relationship Id="rId131" Type="http://schemas.openxmlformats.org/officeDocument/2006/relationships/viewProps" Target="viewProps.xml"/><Relationship Id="rId132" Type="http://schemas.openxmlformats.org/officeDocument/2006/relationships/theme" Target="theme/theme1.xml"/><Relationship Id="rId13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pict"/></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0.pict"/><Relationship Id="rId2" Type="http://schemas.openxmlformats.org/officeDocument/2006/relationships/image" Target="../media/image71.pict"/><Relationship Id="rId3" Type="http://schemas.openxmlformats.org/officeDocument/2006/relationships/image" Target="../media/image72.pict"/></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3.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A7F6DE-253A-FB48-B751-EC7F1E48FA50}" type="datetimeFigureOut">
              <a:rPr lang="en-US" smtClean="0"/>
              <a:pPr/>
              <a:t>11/4/19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6EDC2E-03FE-EA45-8DFE-69BBCD6A9DA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83EDA-45D3-6F4F-9C46-03EAD00CABE3}" type="datetimeFigureOut">
              <a:rPr lang="en-US" smtClean="0"/>
              <a:pPr/>
              <a:t>11/4/19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C9218-3F63-034D-A3F9-C9602F8A718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Floyd flood – 35 in NC</a:t>
            </a:r>
          </a:p>
          <a:p>
            <a:endParaRPr lang="en-US" dirty="0"/>
          </a:p>
        </p:txBody>
      </p:sp>
      <p:sp>
        <p:nvSpPr>
          <p:cNvPr id="4" name="Slide Number Placeholder 3"/>
          <p:cNvSpPr>
            <a:spLocks noGrp="1"/>
          </p:cNvSpPr>
          <p:nvPr>
            <p:ph type="sldNum" sz="quarter" idx="10"/>
          </p:nvPr>
        </p:nvSpPr>
        <p:spPr/>
        <p:txBody>
          <a:bodyPr/>
          <a:lstStyle/>
          <a:p>
            <a:fld id="{9C5C9218-3F63-034D-A3F9-C9602F8A718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Without using the word marijuana, many states</a:t>
            </a:r>
            <a:r>
              <a:rPr lang="en-US" baseline="0" dirty="0" smtClean="0"/>
              <a:t> collect sales taxes on medical marijuana just like they do on shoes.  In Maine, you buy a brownie, you pay 7 percent sales tax. You buy a marijuana brownie, you pay 7 percent sales tax – even though it’s medicine. </a:t>
            </a:r>
            <a:endParaRPr lang="en-US"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if</a:t>
            </a:r>
            <a:r>
              <a:rPr lang="en-US" baseline="0" dirty="0" smtClean="0"/>
              <a:t> marijuana is legal for everyone, </a:t>
            </a:r>
            <a:r>
              <a:rPr lang="en-US" dirty="0" smtClean="0"/>
              <a:t>there are arguments</a:t>
            </a:r>
            <a:r>
              <a:rPr lang="en-US" baseline="0" dirty="0" smtClean="0"/>
              <a:t> to treat the patients like everyone else.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Revenue is not enough of a reason</a:t>
            </a:r>
            <a:r>
              <a:rPr lang="en-US" baseline="0" dirty="0" smtClean="0"/>
              <a:t> to tax patients.  We don’t tax penicillin.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folks get a tax break for lying,</a:t>
            </a:r>
            <a:r>
              <a:rPr lang="en-US" baseline="0" dirty="0" smtClean="0"/>
              <a:t> they may lie.  When the 1040 tax return form started requiring children’s </a:t>
            </a:r>
            <a:r>
              <a:rPr lang="en-US" baseline="0" dirty="0" err="1" smtClean="0"/>
              <a:t>SSNs</a:t>
            </a:r>
            <a:r>
              <a:rPr lang="en-US" baseline="0" dirty="0" smtClean="0"/>
              <a:t> to be claimed as dependents, millions of dependents disappeared from the tax rolls.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a:t>
            </a:r>
            <a:r>
              <a:rPr lang="en-US" baseline="0" dirty="0" smtClean="0"/>
              <a:t> will pay less with full legalization – doctors’ fees and license fees will disappear.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Economies of scale should bring prices down.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we give you a benefit if</a:t>
            </a:r>
            <a:r>
              <a:rPr lang="en-US" baseline="0" dirty="0" smtClean="0"/>
              <a:t> you say you’re sick, you might not only SAY you’re sick, you might come to believe you’re sick.  Having people feel bad about themselves is not good public policy.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brew 100 gallons</a:t>
            </a:r>
            <a:r>
              <a:rPr lang="en-US" baseline="0" dirty="0" smtClean="0"/>
              <a:t> tax free</a:t>
            </a:r>
          </a:p>
          <a:p>
            <a:r>
              <a:rPr lang="en-US" baseline="0" dirty="0" smtClean="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Berkeley, though, favors bigger operators</a:t>
            </a:r>
            <a:r>
              <a:rPr lang="en-US" baseline="0" dirty="0" smtClean="0"/>
              <a:t> – ones it can get its arms around to regulate and tax.  Collecting tax from a handful of businesses easier than collecting from hundreds.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intoxication</a:t>
            </a:r>
            <a:r>
              <a:rPr lang="en-US" baseline="0" dirty="0" smtClean="0"/>
              <a:t> is what the public doesn’t like about marijuana, potency – THC content – is the best tax base.  Price correlates with potency if more powerful product costs more.  Weight treats the most powerful concentrate like </a:t>
            </a:r>
            <a:r>
              <a:rPr lang="en-US" baseline="0" dirty="0" err="1" smtClean="0"/>
              <a:t>ditchweed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this data</a:t>
            </a:r>
            <a:r>
              <a:rPr lang="en-US" baseline="0" dirty="0" smtClean="0"/>
              <a:t> in the handout.  Nobody has a rate as low as Oakland’s initial rate.  Oakland is up to 5 percent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way of taxing marijuana</a:t>
            </a:r>
            <a:r>
              <a:rPr lang="en-US" baseline="0" dirty="0" smtClean="0"/>
              <a:t> without using the word marijuana is to tax indoor grow operations that use a lot of electricity – In the case of Arcata, more than 6 times the average for that size building.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highlights:  Grow lights;  Dehumidification</a:t>
            </a:r>
          </a:p>
          <a:p>
            <a:r>
              <a:rPr lang="en-US" dirty="0" smtClean="0"/>
              <a:t>Ventilation</a:t>
            </a:r>
          </a:p>
          <a:p>
            <a:r>
              <a:rPr lang="en-US" dirty="0" smtClean="0"/>
              <a:t>Last</a:t>
            </a:r>
            <a:r>
              <a:rPr lang="en-US" baseline="0" dirty="0" smtClean="0"/>
              <a:t> line:  data center like Google has in Lenoir: notoriously energy intensive.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Ideally, where commerce</a:t>
            </a:r>
            <a:r>
              <a:rPr lang="en-US" baseline="0" dirty="0" smtClean="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694F30-93E9-3840-BEE0-9F85FA425139}" type="datetime1">
              <a:rPr lang="en-US" smtClean="0"/>
              <a:pPr/>
              <a:t>11/4/19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65F36-C5E5-A64B-BDED-C25BF9D6751A}" type="datetime1">
              <a:rPr lang="en-US" smtClean="0"/>
              <a:pPr/>
              <a:t>11/4/19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8155CC-E23A-2947-9E17-41F2245147BF}" type="datetime1">
              <a:rPr lang="en-US" smtClean="0"/>
              <a:pPr/>
              <a:t>11/4/19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50EF2E-32EC-3943-A5D9-8267D66E9293}" type="datetime1">
              <a:rPr lang="en-US" smtClean="0"/>
              <a:pPr/>
              <a:t>11/4/19</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CEFF7C-5FFA-4046-8F4B-91EECFF014C6}" type="datetime1">
              <a:rPr lang="en-US" smtClean="0"/>
              <a:pPr/>
              <a:t>11/4/19</a:t>
            </a:fld>
            <a:endParaRPr lang="en-US"/>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
        <p:nvSpPr>
          <p:cNvPr id="9" name="Slide Number Placeholder 8"/>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7196BF-6FB4-9C4D-A3B7-6D0D6FECA8A4}" type="datetime1">
              <a:rPr lang="en-US" smtClean="0"/>
              <a:pPr/>
              <a:t>11/4/19</a:t>
            </a:fld>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5" name="Slide Number Placeholder 4"/>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963AA-58DB-F84A-80F7-5F414FDE108A}" type="datetime1">
              <a:rPr lang="en-US" smtClean="0"/>
              <a:pPr/>
              <a:t>11/4/19</a:t>
            </a:fld>
            <a:endParaRPr lang="en-US"/>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Slide Number Placeholder 3"/>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7B638-3706-684C-9085-EE5DF312ED1C}" type="datetime1">
              <a:rPr lang="en-US" smtClean="0"/>
              <a:pPr/>
              <a:t>11/4/19</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DE827-E8D2-5A4C-BCDB-6D2714A7D45E}" type="datetime1">
              <a:rPr lang="en-US" smtClean="0"/>
              <a:pPr/>
              <a:t>11/4/19</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E70C3A-4450-3C49-8752-25160E13301F}" type="datetime1">
              <a:rPr lang="en-US" smtClean="0"/>
              <a:pPr/>
              <a:t>11/4/19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B63691-22CB-134A-810B-33A431421773}" type="datetime1">
              <a:rPr lang="en-US" smtClean="0"/>
              <a:pPr/>
              <a:t>11/4/19</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F2765-98CB-AD4D-980E-63C80B9F6511}" type="datetime1">
              <a:rPr lang="en-US" smtClean="0"/>
              <a:pPr/>
              <a:t>11/4/19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Pat Oglesby www.newrevenue.org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D25C8-667E-FE46-B4E6-C7B57A305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oleObject" Target="Document39!OLE_LINK76" TargetMode="External"/><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oleObject" Target="???" TargetMode="External"/><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ttb.gov/tax_audit/taxrates.shtm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tb.gov/tax_audit/taxrates.s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ewrevenue.org/2019/10/24/tax-nicotine-or-vaping-liquid/"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2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hyperlink" Target="https://calmatters.org/articles/cultivating-clout-marijuana-money-flows-into-california-politic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package" Target="../embeddings/Microsoft_Word_Document1.docx"/></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4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9.png"/><Relationship Id="rId3" Type="http://schemas.openxmlformats.org/officeDocument/2006/relationships/image" Target="../media/image5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51.png"/></Relationships>
</file>

<file path=ppt/slides/_rels/slide76.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5.png"/><Relationship Id="rId3" Type="http://schemas.openxmlformats.org/officeDocument/2006/relationships/hyperlink" Target="http://www.huffingtonpost.com/2013/04/20/marijuana-per-ounce-price_n_3094520.html"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chicagotribune.com/business/ct-biz-free-marijuana-loopholes-20180201-story.html" TargetMode="External"/><Relationship Id="rId3" Type="http://schemas.openxmlformats.org/officeDocument/2006/relationships/image" Target="../media/image5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ax.nv.gov/uploadedFiles/taxnvgov/Content/Forms/Retail-Marijuana-Fair-Market-Value-Jan-1-2018.pdf"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95.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64.png"/></Relationships>
</file>

<file path=ppt/slides/_rels/slide98.xml.rels><?xml version="1.0" encoding="UTF-8" standalone="yes"?>
<Relationships xmlns="http://schemas.openxmlformats.org/package/2006/relationships"><Relationship Id="rId3" Type="http://schemas.openxmlformats.org/officeDocument/2006/relationships/hyperlink" Target="http://evan-mills.com/energy-associates/Indoor_files/420-HSU-Talk-abbreviated.pdf" TargetMode="External"/><Relationship Id="rId4" Type="http://schemas.openxmlformats.org/officeDocument/2006/relationships/image" Target="../media/image65.png"/><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9.png"/><Relationship Id="rId3" Type="http://schemas.openxmlformats.org/officeDocument/2006/relationships/image" Target="../media/image4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6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6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package" Target="../embeddings/Microsoft_Word_Document2.docx"/></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6.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po@newrevenue.org" TargetMode="External"/><Relationship Id="rId3" Type="http://schemas.openxmlformats.org/officeDocument/2006/relationships/hyperlink" Target="http://Www.newrevenue.org"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9.png"/></Relationships>
</file>

<file path=ppt/slides/_rels/slide120.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oleObject" Target="Document35!OLE_LINK73" TargetMode="External"/><Relationship Id="rId4" Type="http://schemas.openxmlformats.org/officeDocument/2006/relationships/oleObject" Target="Document35!OLE_LINK74" TargetMode="External"/><Relationship Id="rId1" Type="http://schemas.openxmlformats.org/officeDocument/2006/relationships/vmlDrawing" Target="../drawings/vmlDrawing5.vml"/><Relationship Id="rId2"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6.xml"/><Relationship Id="rId3" Type="http://schemas.openxmlformats.org/officeDocument/2006/relationships/package" Target="../embeddings/Microsoft_Word_Document3.docx"/></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r>
              <a:rPr lang="en-US" sz="3800" dirty="0" smtClean="0"/>
              <a:t/>
            </a:r>
            <a:br>
              <a:rPr lang="en-US" sz="3800" dirty="0" smtClean="0"/>
            </a:br>
            <a:r>
              <a:rPr lang="en-US" sz="3800" dirty="0" smtClean="0"/>
              <a:t/>
            </a:r>
            <a:br>
              <a:rPr lang="en-US" sz="3800" dirty="0" smtClean="0"/>
            </a:br>
            <a:r>
              <a:rPr lang="en-US" sz="3800" dirty="0" smtClean="0"/>
              <a:t>Excise </a:t>
            </a:r>
            <a:r>
              <a:rPr lang="en-US" sz="3800" dirty="0" smtClean="0"/>
              <a:t>taxes, </a:t>
            </a:r>
            <a:br>
              <a:rPr lang="en-US" sz="3800" dirty="0" smtClean="0"/>
            </a:br>
            <a:r>
              <a:rPr lang="en-US" sz="3800" dirty="0" smtClean="0"/>
              <a:t>especially on marijuana </a:t>
            </a:r>
            <a:r>
              <a:rPr lang="en-US" sz="3800" dirty="0" smtClean="0"/>
              <a:t> </a:t>
            </a:r>
            <a:r>
              <a:rPr lang="en-US" sz="3800" dirty="0" smtClean="0"/>
              <a:t/>
            </a:r>
            <a:br>
              <a:rPr lang="en-US" sz="3800" dirty="0" smtClean="0"/>
            </a:br>
            <a:r>
              <a:rPr lang="en-US" sz="3800" dirty="0" smtClean="0"/>
              <a:t/>
            </a:r>
            <a:br>
              <a:rPr lang="en-US" sz="3800" dirty="0" smtClean="0"/>
            </a:br>
            <a:endParaRPr lang="en-US" sz="3800" dirty="0"/>
          </a:p>
        </p:txBody>
      </p:sp>
      <p:sp>
        <p:nvSpPr>
          <p:cNvPr id="3" name="Content Placeholder 2"/>
          <p:cNvSpPr>
            <a:spLocks noGrp="1"/>
          </p:cNvSpPr>
          <p:nvPr>
            <p:ph idx="1"/>
          </p:nvPr>
        </p:nvSpPr>
        <p:spPr>
          <a:xfrm>
            <a:off x="838200" y="1600200"/>
            <a:ext cx="7848600" cy="4525963"/>
          </a:xfrm>
        </p:spPr>
        <p:txBody>
          <a:bodyPr>
            <a:normAutofit fontScale="77500" lnSpcReduction="20000"/>
          </a:bodyPr>
          <a:lstStyle/>
          <a:p>
            <a:pPr algn="ctr">
              <a:buNone/>
            </a:pPr>
            <a:endParaRPr lang="en-US" sz="2800" dirty="0" smtClean="0"/>
          </a:p>
          <a:p>
            <a:pPr algn="ctr">
              <a:buNone/>
            </a:pPr>
            <a:r>
              <a:rPr lang="en-US" sz="2800" dirty="0" smtClean="0"/>
              <a:t>Duke Law and Public Policy</a:t>
            </a:r>
          </a:p>
          <a:p>
            <a:pPr algn="ctr">
              <a:buNone/>
            </a:pPr>
            <a:r>
              <a:rPr lang="en-US" sz="2800" dirty="0" smtClean="0"/>
              <a:t>Peter Barnes’s VAT and Sales Tax class</a:t>
            </a:r>
          </a:p>
          <a:p>
            <a:pPr algn="ctr">
              <a:buNone/>
            </a:pPr>
            <a:r>
              <a:rPr lang="en-US" sz="2800" dirty="0" smtClean="0"/>
              <a:t>2019</a:t>
            </a:r>
          </a:p>
          <a:p>
            <a:pPr algn="ctr">
              <a:buNone/>
            </a:pPr>
            <a:endParaRPr lang="en-US" sz="2595" dirty="0" smtClean="0"/>
          </a:p>
          <a:p>
            <a:pPr algn="ctr">
              <a:buNone/>
            </a:pPr>
            <a:endParaRPr lang="en-US" sz="3097" dirty="0" smtClean="0"/>
          </a:p>
          <a:p>
            <a:pPr algn="ctr">
              <a:buNone/>
            </a:pPr>
            <a:r>
              <a:rPr lang="en-US" sz="3097" dirty="0" smtClean="0"/>
              <a:t>Pat Oglesby, M.B.A, J.D.</a:t>
            </a:r>
          </a:p>
          <a:p>
            <a:pPr algn="ctr">
              <a:buNone/>
            </a:pPr>
            <a:r>
              <a:rPr lang="en-US" sz="3097" dirty="0" smtClean="0"/>
              <a:t>The Center for New Revenue </a:t>
            </a:r>
          </a:p>
          <a:p>
            <a:pPr algn="ctr">
              <a:buNone/>
            </a:pPr>
            <a:r>
              <a:rPr lang="en-US" sz="3097" dirty="0" smtClean="0">
                <a:hlinkClick r:id="rId3"/>
              </a:rPr>
              <a:t>www.newrevenue.org</a:t>
            </a:r>
            <a:endParaRPr lang="en-US" sz="3097" dirty="0" smtClean="0"/>
          </a:p>
          <a:p>
            <a:endParaRPr lang="en-US" sz="3097" dirty="0" smtClean="0"/>
          </a:p>
          <a:p>
            <a:endParaRPr lang="en-US" sz="4000" dirty="0" smtClean="0"/>
          </a:p>
          <a:p>
            <a:pPr>
              <a:buNone/>
            </a:pPr>
            <a:r>
              <a:rPr lang="en-US" sz="4000" dirty="0" smtClean="0"/>
              <a:t> </a:t>
            </a:r>
          </a:p>
        </p:txBody>
      </p:sp>
      <p:sp>
        <p:nvSpPr>
          <p:cNvPr id="4" name="Footer Placeholder 3"/>
          <p:cNvSpPr>
            <a:spLocks noGrp="1"/>
          </p:cNvSpPr>
          <p:nvPr>
            <p:ph type="ftr" sz="quarter" idx="11"/>
          </p:nvPr>
        </p:nvSpPr>
        <p:spPr/>
        <p:txBody>
          <a:bodyPr/>
          <a:lstStyle/>
          <a:p>
            <a:r>
              <a:rPr lang="en-US" dirty="0" smtClean="0"/>
              <a:t>Pat Oglesby www.newrevenue.org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excises (EU &amp; UK “duties”)? 	</a:t>
            </a:r>
            <a:endParaRPr lang="en-US" dirty="0"/>
          </a:p>
        </p:txBody>
      </p:sp>
      <p:sp>
        <p:nvSpPr>
          <p:cNvPr id="3" name="Content Placeholder 2"/>
          <p:cNvSpPr>
            <a:spLocks noGrp="1"/>
          </p:cNvSpPr>
          <p:nvPr>
            <p:ph idx="1"/>
          </p:nvPr>
        </p:nvSpPr>
        <p:spPr>
          <a:xfrm>
            <a:off x="457200" y="1965325"/>
            <a:ext cx="8229600" cy="4756150"/>
          </a:xfrm>
        </p:spPr>
        <p:txBody>
          <a:bodyPr/>
          <a:lstStyle/>
          <a:p>
            <a:pPr>
              <a:buNone/>
            </a:pPr>
            <a:r>
              <a:rPr lang="en-US" dirty="0" smtClean="0"/>
              <a:t>Don’t tax </a:t>
            </a:r>
            <a:r>
              <a:rPr lang="en-US" dirty="0" smtClean="0"/>
              <a:t>everything the same.</a:t>
            </a:r>
            <a:r>
              <a:rPr lang="en-US" dirty="0" smtClean="0"/>
              <a:t> </a:t>
            </a:r>
          </a:p>
          <a:p>
            <a:pPr>
              <a:buNone/>
            </a:pPr>
            <a:r>
              <a:rPr lang="en-US" b="1" dirty="0" smtClean="0"/>
              <a:t>Differentiate</a:t>
            </a:r>
            <a:r>
              <a:rPr lang="en-US" b="1" dirty="0" smtClean="0"/>
              <a:t>.  </a:t>
            </a:r>
            <a:endParaRPr lang="en-US" b="1" dirty="0" smtClean="0"/>
          </a:p>
          <a:p>
            <a:endParaRPr lang="en-US" b="1"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524000" y="4244606"/>
            <a:ext cx="2362200" cy="1250951"/>
          </a:xfrm>
          <a:prstGeom prst="rect">
            <a:avLst/>
          </a:prstGeom>
        </p:spPr>
      </p:pic>
      <p:pic>
        <p:nvPicPr>
          <p:cNvPr id="7" name="Picture 6"/>
          <p:cNvPicPr>
            <a:picLocks noChangeAspect="1"/>
          </p:cNvPicPr>
          <p:nvPr/>
        </p:nvPicPr>
        <p:blipFill>
          <a:blip r:embed="rId3"/>
          <a:stretch>
            <a:fillRect/>
          </a:stretch>
        </p:blipFill>
        <p:spPr>
          <a:xfrm>
            <a:off x="5492806" y="4038600"/>
            <a:ext cx="2273243" cy="15049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447800"/>
            <a:ext cx="8229600" cy="1143000"/>
          </a:xfrm>
        </p:spPr>
        <p:txBody>
          <a:bodyPr>
            <a:normAutofit fontScale="90000"/>
          </a:bodyPr>
          <a:lstStyle/>
          <a:p>
            <a:r>
              <a:rPr lang="en-US" dirty="0" smtClean="0"/>
              <a:t>VAT and sales taxes differentiate crudely;</a:t>
            </a:r>
            <a:br>
              <a:rPr lang="en-US" dirty="0" smtClean="0"/>
            </a:br>
            <a:r>
              <a:rPr lang="en-US" dirty="0" smtClean="0"/>
              <a:t>Excises are more sophisticated.</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787400" y="990600"/>
            <a:ext cx="7569200" cy="387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Excise?</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5" name="Rectangle 4"/>
          <p:cNvSpPr/>
          <p:nvPr/>
        </p:nvSpPr>
        <p:spPr>
          <a:xfrm>
            <a:off x="1828800" y="1676400"/>
            <a:ext cx="6172200" cy="5632310"/>
          </a:xfrm>
          <a:prstGeom prst="rect">
            <a:avLst/>
          </a:prstGeom>
        </p:spPr>
        <p:txBody>
          <a:bodyPr wrap="square">
            <a:spAutoFit/>
          </a:bodyPr>
          <a:lstStyle/>
          <a:p>
            <a:r>
              <a:rPr lang="en-US" sz="2400" dirty="0" smtClean="0"/>
              <a:t>A tax (or </a:t>
            </a:r>
            <a:r>
              <a:rPr lang="en-US" sz="2400" b="1" dirty="0" smtClean="0"/>
              <a:t>duty</a:t>
            </a:r>
            <a:r>
              <a:rPr lang="en-US" sz="2400" dirty="0" smtClean="0"/>
              <a:t>) on specific products or services sold within a jurisdiction.</a:t>
            </a:r>
          </a:p>
          <a:p>
            <a:endParaRPr lang="en-US" sz="2400" dirty="0" smtClean="0"/>
          </a:p>
          <a:p>
            <a:pPr>
              <a:buFontTx/>
              <a:buChar char="-"/>
            </a:pPr>
            <a:r>
              <a:rPr lang="en-US" sz="2400" dirty="0" smtClean="0"/>
              <a:t>Derivation:</a:t>
            </a:r>
          </a:p>
          <a:p>
            <a:r>
              <a:rPr lang="en-US" sz="2400" dirty="0" smtClean="0"/>
              <a:t>  To cut out</a:t>
            </a:r>
          </a:p>
          <a:p>
            <a:pPr>
              <a:buFontTx/>
              <a:buChar char="-"/>
            </a:pPr>
            <a:endParaRPr lang="en-US" sz="2400" dirty="0" smtClean="0"/>
          </a:p>
          <a:p>
            <a:endParaRPr lang="en-US" sz="2400" dirty="0" smtClean="0"/>
          </a:p>
          <a:p>
            <a:r>
              <a:rPr lang="en-US" sz="2400" dirty="0" smtClean="0"/>
              <a:t>Compared to VAT or sales, excises:</a:t>
            </a:r>
            <a:endParaRPr lang="en-US" sz="2400" dirty="0" smtClean="0"/>
          </a:p>
          <a:p>
            <a:pPr>
              <a:buFontTx/>
              <a:buChar char="-"/>
            </a:pPr>
            <a:r>
              <a:rPr lang="en-US" sz="2400" dirty="0" smtClean="0"/>
              <a:t>Narrower </a:t>
            </a:r>
            <a:r>
              <a:rPr lang="en-US" sz="2400" dirty="0" smtClean="0"/>
              <a:t>range of product</a:t>
            </a:r>
          </a:p>
          <a:p>
            <a:pPr>
              <a:buFontTx/>
              <a:buChar char="-"/>
            </a:pPr>
            <a:r>
              <a:rPr lang="en-US" sz="2400" dirty="0" smtClean="0"/>
              <a:t>Typically heavier burden</a:t>
            </a:r>
          </a:p>
          <a:p>
            <a:r>
              <a:rPr lang="en-US" sz="2400" dirty="0" smtClean="0"/>
              <a:t>-Usually collected only once, unlike VAT</a:t>
            </a:r>
          </a:p>
          <a:p>
            <a:r>
              <a:rPr lang="en-US" sz="2400" b="1" i="1" dirty="0" smtClean="0"/>
              <a:t>-Often </a:t>
            </a:r>
            <a:r>
              <a:rPr lang="en-US" sz="2400" b="1" dirty="0" smtClean="0"/>
              <a:t>“specific” --  per unit (weight or volume)</a:t>
            </a:r>
          </a:p>
          <a:p>
            <a:endParaRPr lang="en-US" sz="2400" dirty="0" smtClean="0"/>
          </a:p>
          <a:p>
            <a:pPr>
              <a:buFontTx/>
              <a:buChar char="-"/>
            </a:pPr>
            <a:endParaRPr lang="en-US" sz="2400" dirty="0" smtClean="0"/>
          </a:p>
          <a:p>
            <a:pPr>
              <a:buFontTx/>
              <a:buChar char="-"/>
            </a:pPr>
            <a:endParaRPr lang="en-US" sz="2400" dirty="0" smtClean="0"/>
          </a:p>
        </p:txBody>
      </p:sp>
      <p:pic>
        <p:nvPicPr>
          <p:cNvPr id="6" name="Picture 5"/>
          <p:cNvPicPr>
            <a:picLocks noChangeAspect="1"/>
          </p:cNvPicPr>
          <p:nvPr/>
        </p:nvPicPr>
        <p:blipFill>
          <a:blip r:embed="rId2"/>
          <a:stretch>
            <a:fillRect/>
          </a:stretch>
        </p:blipFill>
        <p:spPr>
          <a:xfrm>
            <a:off x="4114800" y="2971800"/>
            <a:ext cx="2667000" cy="13335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5" name="Rectangle 4"/>
          <p:cNvSpPr/>
          <p:nvPr/>
        </p:nvSpPr>
        <p:spPr>
          <a:xfrm>
            <a:off x="1752600" y="533400"/>
            <a:ext cx="5791200" cy="3785652"/>
          </a:xfrm>
          <a:prstGeom prst="rect">
            <a:avLst/>
          </a:prstGeom>
        </p:spPr>
        <p:txBody>
          <a:bodyPr wrap="square">
            <a:spAutoFit/>
          </a:bodyPr>
          <a:lstStyle/>
          <a:p>
            <a:r>
              <a:rPr lang="en-US" sz="4000" b="1" dirty="0" smtClean="0"/>
              <a:t>Main Advantages </a:t>
            </a:r>
            <a:r>
              <a:rPr lang="en-US" sz="4000" b="1" dirty="0" smtClean="0"/>
              <a:t>of Excises</a:t>
            </a:r>
            <a:r>
              <a:rPr lang="en-US" sz="4000" b="1" dirty="0" smtClean="0"/>
              <a:t>:</a:t>
            </a:r>
          </a:p>
          <a:p>
            <a:r>
              <a:rPr lang="en-US" sz="4000" b="1" dirty="0" smtClean="0"/>
              <a:t>1. Can use non-Currency Tax Bases.</a:t>
            </a:r>
          </a:p>
          <a:p>
            <a:pPr>
              <a:buNone/>
            </a:pPr>
            <a:r>
              <a:rPr lang="en-US" sz="4000" b="1" dirty="0" smtClean="0"/>
              <a:t>2.  Over VAT:  Collect only once.</a:t>
            </a:r>
            <a:endParaRPr lang="en-US" sz="40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a:t>
            </a:r>
            <a:r>
              <a:rPr lang="en-US" dirty="0" smtClean="0"/>
              <a:t>single out goods or services?</a:t>
            </a:r>
            <a:br>
              <a:rPr lang="en-US" dirty="0" smtClean="0"/>
            </a:br>
            <a:r>
              <a:rPr lang="en-US" dirty="0" smtClean="0"/>
              <a:t> Rationales	</a:t>
            </a:r>
            <a:endParaRPr lang="en-US" dirty="0"/>
          </a:p>
        </p:txBody>
      </p:sp>
      <p:sp>
        <p:nvSpPr>
          <p:cNvPr id="3" name="Content Placeholder 2"/>
          <p:cNvSpPr>
            <a:spLocks noGrp="1"/>
          </p:cNvSpPr>
          <p:nvPr>
            <p:ph idx="1"/>
          </p:nvPr>
        </p:nvSpPr>
        <p:spPr/>
        <p:txBody>
          <a:bodyPr>
            <a:normAutofit/>
          </a:bodyPr>
          <a:lstStyle/>
          <a:p>
            <a:r>
              <a:rPr lang="en-US" dirty="0" smtClean="0"/>
              <a:t>“Sin”</a:t>
            </a:r>
          </a:p>
          <a:p>
            <a:r>
              <a:rPr lang="en-US" dirty="0" smtClean="0"/>
              <a:t>Externalities </a:t>
            </a:r>
          </a:p>
          <a:p>
            <a:r>
              <a:rPr lang="en-US" dirty="0" smtClean="0"/>
              <a:t>Internalities</a:t>
            </a:r>
          </a:p>
          <a:p>
            <a:r>
              <a:rPr lang="en-US" dirty="0" smtClean="0"/>
              <a:t>Benefit (“Fee”?)</a:t>
            </a:r>
          </a:p>
          <a:p>
            <a:r>
              <a:rPr lang="en-US" dirty="0" smtClean="0"/>
              <a:t>Luxury/Progressivity </a:t>
            </a:r>
          </a:p>
          <a:p>
            <a:r>
              <a:rPr lang="en-US" dirty="0" smtClean="0"/>
              <a:t>Proxy for income (DST)</a:t>
            </a:r>
          </a:p>
          <a:p>
            <a:r>
              <a:rPr lang="en-US" dirty="0" smtClean="0"/>
              <a:t>Non-</a:t>
            </a:r>
            <a:r>
              <a:rPr lang="en-US" dirty="0" smtClean="0"/>
              <a:t>residents or </a:t>
            </a:r>
            <a:r>
              <a:rPr lang="en-US" dirty="0" err="1" smtClean="0"/>
              <a:t>unfavored</a:t>
            </a:r>
            <a:r>
              <a:rPr lang="en-US" dirty="0" smtClean="0"/>
              <a:t> taxpayers</a:t>
            </a:r>
          </a:p>
          <a:p>
            <a:pPr>
              <a:buNone/>
            </a:pP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Excise examples	</a:t>
            </a:r>
            <a:endParaRPr lang="en-US" dirty="0"/>
          </a:p>
        </p:txBody>
      </p:sp>
      <p:sp>
        <p:nvSpPr>
          <p:cNvPr id="3" name="Content Placeholder 2"/>
          <p:cNvSpPr>
            <a:spLocks noGrp="1"/>
          </p:cNvSpPr>
          <p:nvPr>
            <p:ph idx="1"/>
          </p:nvPr>
        </p:nvSpPr>
        <p:spPr/>
        <p:txBody>
          <a:bodyPr/>
          <a:lstStyle/>
          <a:p>
            <a:r>
              <a:rPr lang="en-US" dirty="0" smtClean="0"/>
              <a:t>“What are we mad at?”</a:t>
            </a:r>
          </a:p>
          <a:p>
            <a:r>
              <a:rPr lang="en-US" dirty="0" smtClean="0"/>
              <a:t>Tobacco/Alcohol/Marijuana </a:t>
            </a:r>
          </a:p>
          <a:p>
            <a:r>
              <a:rPr lang="en-US" dirty="0" smtClean="0"/>
              <a:t>Sugar</a:t>
            </a:r>
          </a:p>
          <a:p>
            <a:r>
              <a:rPr lang="en-US" dirty="0" smtClean="0"/>
              <a:t>Tanning</a:t>
            </a:r>
          </a:p>
          <a:p>
            <a:r>
              <a:rPr lang="en-US" dirty="0" smtClean="0"/>
              <a:t>Transfers at </a:t>
            </a:r>
            <a:r>
              <a:rPr lang="en-US" smtClean="0"/>
              <a:t>death</a:t>
            </a:r>
          </a:p>
          <a:p>
            <a:r>
              <a:rPr lang="en-US" smtClean="0"/>
              <a:t>Carbon </a:t>
            </a:r>
            <a:r>
              <a:rPr lang="en-US" dirty="0" smtClean="0"/>
              <a:t>and Pollution</a:t>
            </a:r>
          </a:p>
          <a:p>
            <a:pPr>
              <a:buNone/>
            </a:pP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8" name="Picture 7"/>
          <p:cNvPicPr>
            <a:picLocks noChangeAspect="1"/>
          </p:cNvPicPr>
          <p:nvPr/>
        </p:nvPicPr>
        <p:blipFill>
          <a:blip r:embed="rId2"/>
          <a:stretch>
            <a:fillRect/>
          </a:stretch>
        </p:blipFill>
        <p:spPr>
          <a:xfrm>
            <a:off x="5105400" y="3429000"/>
            <a:ext cx="3581400" cy="207610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Problems </a:t>
            </a:r>
            <a:r>
              <a:rPr lang="en-US" dirty="0" smtClean="0"/>
              <a:t>with excise taxes -- &amp; VAT exceptions 	</a:t>
            </a:r>
            <a:endParaRPr lang="en-US" dirty="0"/>
          </a:p>
        </p:txBody>
      </p:sp>
      <p:sp>
        <p:nvSpPr>
          <p:cNvPr id="3" name="Content Placeholder 2"/>
          <p:cNvSpPr>
            <a:spLocks noGrp="1"/>
          </p:cNvSpPr>
          <p:nvPr>
            <p:ph idx="1"/>
          </p:nvPr>
        </p:nvSpPr>
        <p:spPr>
          <a:xfrm>
            <a:off x="457200" y="1830387"/>
            <a:ext cx="8229600" cy="4525963"/>
          </a:xfrm>
        </p:spPr>
        <p:txBody>
          <a:bodyPr>
            <a:normAutofit/>
          </a:bodyPr>
          <a:lstStyle/>
          <a:p>
            <a:r>
              <a:rPr lang="en-US" dirty="0" smtClean="0"/>
              <a:t>Distrust of government decisions</a:t>
            </a:r>
          </a:p>
          <a:p>
            <a:r>
              <a:rPr lang="en-US" dirty="0" smtClean="0"/>
              <a:t>Not simple: Categorization needed</a:t>
            </a:r>
          </a:p>
          <a:p>
            <a:r>
              <a:rPr lang="en-US" dirty="0" smtClean="0"/>
              <a:t>Unjust categories (soda </a:t>
            </a:r>
            <a:r>
              <a:rPr lang="en-US" dirty="0" err="1" smtClean="0"/>
              <a:t>v</a:t>
            </a:r>
            <a:r>
              <a:rPr lang="en-US" dirty="0" smtClean="0"/>
              <a:t>. cake)</a:t>
            </a:r>
          </a:p>
          <a:p>
            <a:r>
              <a:rPr lang="en-US" dirty="0" smtClean="0"/>
              <a:t>Like any tax, bad consequences (lost jobs)</a:t>
            </a:r>
          </a:p>
          <a:p>
            <a:r>
              <a:rPr lang="en-US" dirty="0" smtClean="0"/>
              <a:t>Get either $ </a:t>
            </a:r>
            <a:r>
              <a:rPr lang="en-US" i="1" dirty="0" smtClean="0"/>
              <a:t>or  </a:t>
            </a:r>
            <a:r>
              <a:rPr lang="en-US" dirty="0" smtClean="0"/>
              <a:t>changed behavior</a:t>
            </a:r>
            <a:endParaRPr lang="en-US" dirty="0" smtClean="0"/>
          </a:p>
          <a:p>
            <a:r>
              <a:rPr lang="en-US" dirty="0" err="1" smtClean="0"/>
              <a:t>Regressivity</a:t>
            </a:r>
            <a:endParaRPr lang="en-US" dirty="0" smtClean="0"/>
          </a:p>
          <a:p>
            <a:r>
              <a:rPr lang="en-US" dirty="0" smtClean="0"/>
              <a:t>State profiting from “sin” – becomes partner</a:t>
            </a:r>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a:bodyPr>
          <a:lstStyle/>
          <a:p>
            <a:r>
              <a:rPr lang="en-US" dirty="0" smtClean="0"/>
              <a:t>Case study:</a:t>
            </a:r>
            <a:br>
              <a:rPr lang="en-US" dirty="0" smtClean="0"/>
            </a:br>
            <a:r>
              <a:rPr lang="en-US" dirty="0" smtClean="0"/>
              <a:t>Alcohol</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a:t>
            </a:r>
            <a:r>
              <a:rPr lang="en-US" b="1" dirty="0" smtClean="0"/>
              <a:t>base </a:t>
            </a:r>
            <a:r>
              <a:rPr lang="en-US" dirty="0" smtClean="0"/>
              <a:t>history:  From primitive to sophisticated</a:t>
            </a:r>
            <a:endParaRPr lang="en-US" dirty="0"/>
          </a:p>
        </p:txBody>
      </p:sp>
      <p:sp>
        <p:nvSpPr>
          <p:cNvPr id="3" name="Content Placeholder 2"/>
          <p:cNvSpPr>
            <a:spLocks noGrp="1"/>
          </p:cNvSpPr>
          <p:nvPr>
            <p:ph idx="1"/>
          </p:nvPr>
        </p:nvSpPr>
        <p:spPr>
          <a:xfrm>
            <a:off x="1828800" y="1905000"/>
            <a:ext cx="6858000" cy="4221163"/>
          </a:xfrm>
        </p:spPr>
        <p:txBody>
          <a:bodyPr>
            <a:normAutofit/>
          </a:bodyPr>
          <a:lstStyle/>
          <a:p>
            <a:r>
              <a:rPr lang="en-US" dirty="0" smtClean="0"/>
              <a:t>License fees</a:t>
            </a:r>
          </a:p>
          <a:p>
            <a:r>
              <a:rPr lang="en-US" dirty="0" smtClean="0"/>
              <a:t>Duties</a:t>
            </a:r>
          </a:p>
          <a:p>
            <a:r>
              <a:rPr lang="en-US" dirty="0" smtClean="0"/>
              <a:t>Proxy taxes</a:t>
            </a:r>
          </a:p>
          <a:p>
            <a:r>
              <a:rPr lang="en-US" dirty="0" smtClean="0"/>
              <a:t>Alcohol itself</a:t>
            </a:r>
          </a:p>
        </p:txBody>
      </p:sp>
      <p:pic>
        <p:nvPicPr>
          <p:cNvPr id="4" name="Picture 3"/>
          <p:cNvPicPr>
            <a:picLocks noChangeAspect="1"/>
          </p:cNvPicPr>
          <p:nvPr/>
        </p:nvPicPr>
        <p:blipFill>
          <a:blip r:embed="rId2"/>
          <a:stretch>
            <a:fillRect/>
          </a:stretch>
        </p:blipFill>
        <p:spPr>
          <a:xfrm>
            <a:off x="4679950" y="3505200"/>
            <a:ext cx="3702050" cy="2767072"/>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Primitive bases: Still and tavern licenses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Early base: Customs duties</a:t>
            </a:r>
            <a:endParaRPr lang="en-US" dirty="0"/>
          </a:p>
        </p:txBody>
      </p:sp>
      <p:pic>
        <p:nvPicPr>
          <p:cNvPr id="5" name="Picture 4"/>
          <p:cNvPicPr>
            <a:picLocks noChangeAspect="1"/>
          </p:cNvPicPr>
          <p:nvPr/>
        </p:nvPicPr>
        <p:blipFill>
          <a:blip r:embed="rId2"/>
          <a:stretch>
            <a:fillRect/>
          </a:stretch>
        </p:blipFill>
        <p:spPr>
          <a:xfrm>
            <a:off x="831850" y="1892300"/>
            <a:ext cx="7480300" cy="38989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Proxy bases 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r>
              <a:rPr lang="en-US" dirty="0" smtClean="0"/>
              <a:t>MA 1673: </a:t>
            </a:r>
            <a:r>
              <a:rPr lang="en-US" b="1" dirty="0" smtClean="0"/>
              <a:t>malt</a:t>
            </a:r>
          </a:p>
          <a:p>
            <a:r>
              <a:rPr lang="en-US" dirty="0" smtClean="0"/>
              <a:t>1764 British Sugar Act:  </a:t>
            </a:r>
            <a:r>
              <a:rPr lang="en-US" b="1" dirty="0" smtClean="0"/>
              <a:t>Molasses </a:t>
            </a:r>
            <a:r>
              <a:rPr lang="en-US" dirty="0" smtClean="0"/>
              <a:t>tax</a:t>
            </a:r>
          </a:p>
          <a:p>
            <a:r>
              <a:rPr lang="en-US" dirty="0" smtClean="0"/>
              <a:t>1790s: </a:t>
            </a:r>
            <a:r>
              <a:rPr lang="en-US" b="1" dirty="0" smtClean="0"/>
              <a:t>Still capacity</a:t>
            </a:r>
          </a:p>
          <a:p>
            <a:endParaRPr lang="en-US" dirty="0" smtClean="0"/>
          </a:p>
          <a:p>
            <a:endParaRPr lang="en-US" dirty="0" smtClean="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Exceptions: Virginia special interests</a:t>
            </a:r>
            <a:endParaRPr lang="en-US" dirty="0"/>
          </a:p>
        </p:txBody>
      </p:sp>
      <p:sp>
        <p:nvSpPr>
          <p:cNvPr id="3" name="Content Placeholder 2"/>
          <p:cNvSpPr>
            <a:spLocks noGrp="1"/>
          </p:cNvSpPr>
          <p:nvPr>
            <p:ph idx="1"/>
          </p:nvPr>
        </p:nvSpPr>
        <p:spPr/>
        <p:txBody>
          <a:bodyPr/>
          <a:lstStyle/>
          <a:p>
            <a:r>
              <a:rPr lang="en-US" dirty="0" smtClean="0"/>
              <a:t>1691 liquor customs rates:</a:t>
            </a:r>
          </a:p>
          <a:p>
            <a:pPr marL="1353312"/>
            <a:r>
              <a:rPr lang="en-US" dirty="0" smtClean="0"/>
              <a:t>4 pence/gal. generally </a:t>
            </a:r>
          </a:p>
          <a:p>
            <a:pPr marL="1353312"/>
            <a:r>
              <a:rPr lang="en-US" dirty="0" smtClean="0"/>
              <a:t>But</a:t>
            </a:r>
          </a:p>
          <a:p>
            <a:pPr marL="1753362" lvl="1"/>
            <a:r>
              <a:rPr lang="en-US" dirty="0" smtClean="0"/>
              <a:t>2 pence/gal. for VA-owned ships</a:t>
            </a:r>
          </a:p>
          <a:p>
            <a:pPr marL="1753362" lvl="1"/>
            <a:r>
              <a:rPr lang="en-US" dirty="0" smtClean="0"/>
              <a:t>Zero for VA-built ships. </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Federal liquor tax?  8 answers</a:t>
            </a:r>
            <a:endParaRPr lang="en-US" dirty="0"/>
          </a:p>
        </p:txBody>
      </p:sp>
      <p:sp>
        <p:nvSpPr>
          <p:cNvPr id="4" name="Content Placeholder 3"/>
          <p:cNvSpPr>
            <a:spLocks noGrp="1"/>
          </p:cNvSpPr>
          <p:nvPr>
            <p:ph sz="half" idx="1"/>
          </p:nvPr>
        </p:nvSpPr>
        <p:spPr>
          <a:xfrm>
            <a:off x="762000" y="2179637"/>
            <a:ext cx="3733800" cy="3992563"/>
          </a:xfrm>
        </p:spPr>
        <p:txBody>
          <a:bodyPr/>
          <a:lstStyle/>
          <a:p>
            <a:r>
              <a:rPr lang="en-US" sz="3600" dirty="0" smtClean="0"/>
              <a:t>1790: no</a:t>
            </a:r>
          </a:p>
          <a:p>
            <a:r>
              <a:rPr lang="en-US" sz="3600" dirty="0" smtClean="0"/>
              <a:t>1791: yes</a:t>
            </a:r>
          </a:p>
          <a:p>
            <a:r>
              <a:rPr lang="en-US" sz="3600" dirty="0" smtClean="0"/>
              <a:t>1802: no </a:t>
            </a:r>
          </a:p>
          <a:p>
            <a:r>
              <a:rPr lang="en-US" sz="3600" dirty="0" smtClean="0"/>
              <a:t>1813: yes </a:t>
            </a:r>
          </a:p>
          <a:p>
            <a:endParaRPr lang="en-US" dirty="0"/>
          </a:p>
        </p:txBody>
      </p:sp>
      <p:sp>
        <p:nvSpPr>
          <p:cNvPr id="5" name="Content Placeholder 4"/>
          <p:cNvSpPr>
            <a:spLocks noGrp="1"/>
          </p:cNvSpPr>
          <p:nvPr>
            <p:ph sz="half" idx="2"/>
          </p:nvPr>
        </p:nvSpPr>
        <p:spPr>
          <a:xfrm>
            <a:off x="4648200" y="2133600"/>
            <a:ext cx="4038600" cy="3992563"/>
          </a:xfrm>
        </p:spPr>
        <p:txBody>
          <a:bodyPr/>
          <a:lstStyle/>
          <a:p>
            <a:r>
              <a:rPr lang="en-US" sz="3600" dirty="0" smtClean="0"/>
              <a:t>1817: no </a:t>
            </a:r>
          </a:p>
          <a:p>
            <a:r>
              <a:rPr lang="en-US" sz="3600" dirty="0" smtClean="0"/>
              <a:t>1862: yes </a:t>
            </a:r>
          </a:p>
          <a:p>
            <a:r>
              <a:rPr lang="en-US" sz="3600" dirty="0" smtClean="0"/>
              <a:t>1919: Prohibition </a:t>
            </a:r>
          </a:p>
          <a:p>
            <a:r>
              <a:rPr lang="en-US" sz="3600" dirty="0" smtClean="0"/>
              <a:t>1934: yes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2387600" y="0"/>
            <a:ext cx="13919200" cy="7772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1791 Whisky – </a:t>
            </a:r>
            <a:r>
              <a:rPr lang="en-US" dirty="0" err="1" smtClean="0"/>
              <a:t>Dicas</a:t>
            </a:r>
            <a:r>
              <a:rPr lang="en-US" dirty="0" smtClean="0"/>
              <a:t>’ hydrometer	</a:t>
            </a:r>
            <a:endParaRPr lang="en-US" dirty="0"/>
          </a:p>
        </p:txBody>
      </p:sp>
      <p:sp>
        <p:nvSpPr>
          <p:cNvPr id="4" name="Rectangle 3"/>
          <p:cNvSpPr/>
          <p:nvPr/>
        </p:nvSpPr>
        <p:spPr>
          <a:xfrm>
            <a:off x="1447800" y="1905000"/>
            <a:ext cx="4343400" cy="1754327"/>
          </a:xfrm>
          <a:prstGeom prst="rect">
            <a:avLst/>
          </a:prstGeom>
        </p:spPr>
        <p:txBody>
          <a:bodyPr wrap="square">
            <a:spAutoFit/>
          </a:bodyPr>
          <a:lstStyle/>
          <a:p>
            <a:pPr>
              <a:buFont typeface="Arial"/>
              <a:buChar char="•"/>
            </a:pPr>
            <a:r>
              <a:rPr lang="en-US" sz="3600" dirty="0" smtClean="0"/>
              <a:t> Alcohol content (proof)</a:t>
            </a:r>
          </a:p>
          <a:p>
            <a:r>
              <a:rPr lang="en-US" sz="3600" dirty="0" smtClean="0"/>
              <a:t> </a:t>
            </a:r>
            <a:endParaRPr lang="en-US" sz="3600"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pic>
        <p:nvPicPr>
          <p:cNvPr id="9" name="Picture 8"/>
          <p:cNvPicPr/>
          <p:nvPr/>
        </p:nvPicPr>
        <p:blipFill>
          <a:blip r:embed="rId3"/>
          <a:srcRect/>
          <a:stretch>
            <a:fillRect/>
          </a:stretch>
        </p:blipFill>
        <p:spPr bwMode="auto">
          <a:xfrm>
            <a:off x="5161280" y="3308350"/>
            <a:ext cx="3525520" cy="3048000"/>
          </a:xfrm>
          <a:prstGeom prst="rect">
            <a:avLst/>
          </a:prstGeom>
          <a:noFill/>
          <a:ln w="9525">
            <a:noFill/>
            <a:miter lim="800000"/>
            <a:headEnd/>
            <a:tailEnd/>
          </a:ln>
        </p:spPr>
      </p:pic>
      <p:graphicFrame>
        <p:nvGraphicFramePr>
          <p:cNvPr id="272386" name="Object 2"/>
          <p:cNvGraphicFramePr>
            <a:graphicFrameLocks noChangeAspect="1"/>
          </p:cNvGraphicFramePr>
          <p:nvPr/>
        </p:nvGraphicFramePr>
        <p:xfrm>
          <a:off x="1828800" y="3429000"/>
          <a:ext cx="2743200" cy="2559050"/>
        </p:xfrm>
        <a:graphic>
          <a:graphicData uri="http://schemas.openxmlformats.org/presentationml/2006/ole">
            <p:oleObj spid="_x0000_s503810" name="Document" r:id="rId4" imgW="5486400" imgH="5118100" progId="Word.Document.12">
              <p:link updateAutomatic="1"/>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Alcohol tax revenue yield</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5" name="Table 4"/>
          <p:cNvGraphicFramePr>
            <a:graphicFrameLocks noGrp="1"/>
          </p:cNvGraphicFramePr>
          <p:nvPr/>
        </p:nvGraphicFramePr>
        <p:xfrm>
          <a:off x="1955800" y="381000"/>
          <a:ext cx="5892800" cy="6203430"/>
        </p:xfrm>
        <a:graphic>
          <a:graphicData uri="http://schemas.openxmlformats.org/drawingml/2006/table">
            <a:tbl>
              <a:tblPr/>
              <a:tblGrid>
                <a:gridCol w="1381125"/>
                <a:gridCol w="2007235"/>
                <a:gridCol w="2504440"/>
              </a:tblGrid>
              <a:tr h="678098">
                <a:tc>
                  <a:txBody>
                    <a:bodyPr/>
                    <a:lstStyle/>
                    <a:p>
                      <a:pPr algn="l" fontAlgn="b"/>
                      <a:r>
                        <a:rPr lang="en-US" sz="2200" b="0" i="0" u="none" strike="noStrike" dirty="0">
                          <a:latin typeface="Verdana"/>
                        </a:rPr>
                        <a:t>Year</a:t>
                      </a:r>
                    </a:p>
                  </a:txBody>
                  <a:tcPr marL="12700" marR="12700" marT="12700" marB="0" anchor="b">
                    <a:lnL>
                      <a:noFill/>
                    </a:lnL>
                    <a:lnR>
                      <a:noFill/>
                    </a:lnR>
                    <a:lnT>
                      <a:noFill/>
                    </a:lnT>
                    <a:lnB>
                      <a:noFill/>
                    </a:lnB>
                  </a:tcPr>
                </a:tc>
                <a:tc>
                  <a:txBody>
                    <a:bodyPr/>
                    <a:lstStyle/>
                    <a:p>
                      <a:pPr algn="l" fontAlgn="b"/>
                      <a:r>
                        <a:rPr lang="en-US" sz="2200" b="0" i="0" u="none" strike="noStrike" dirty="0">
                          <a:latin typeface="Verdana"/>
                        </a:rPr>
                        <a:t>Alcohol taxes ($million)</a:t>
                      </a:r>
                    </a:p>
                  </a:txBody>
                  <a:tcPr marL="12700" marR="12700" marT="12700" marB="0" anchor="b">
                    <a:lnL>
                      <a:noFill/>
                    </a:lnL>
                    <a:lnR>
                      <a:noFill/>
                    </a:lnR>
                    <a:lnT>
                      <a:noFill/>
                    </a:lnT>
                    <a:lnB>
                      <a:noFill/>
                    </a:lnB>
                  </a:tcPr>
                </a:tc>
                <a:tc>
                  <a:txBody>
                    <a:bodyPr/>
                    <a:lstStyle/>
                    <a:p>
                      <a:pPr algn="l" fontAlgn="b"/>
                      <a:r>
                        <a:rPr lang="en-US" sz="2200" b="0" i="0" u="none" strike="noStrike" dirty="0">
                          <a:latin typeface="Verdana"/>
                        </a:rPr>
                        <a:t>Alcohol taxes over total taxes</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1863</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$6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6.19%</a:t>
                      </a:r>
                    </a:p>
                  </a:txBody>
                  <a:tcPr marL="12700" marR="12700" marT="12700" marB="0" anchor="b">
                    <a:lnL>
                      <a:noFill/>
                    </a:lnL>
                    <a:lnR>
                      <a:noFill/>
                    </a:lnR>
                    <a:lnT>
                      <a:noFill/>
                    </a:lnT>
                    <a:lnB>
                      <a:noFill/>
                    </a:lnB>
                  </a:tcPr>
                </a:tc>
              </a:tr>
              <a:tr h="671213">
                <a:tc>
                  <a:txBody>
                    <a:bodyPr/>
                    <a:lstStyle/>
                    <a:p>
                      <a:pPr algn="r" fontAlgn="b"/>
                      <a:r>
                        <a:rPr lang="en-US" sz="2200" b="0" i="0" u="none" strike="noStrike" dirty="0">
                          <a:latin typeface="Verdana"/>
                        </a:rPr>
                        <a:t>1864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$33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14.97%</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1874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$59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22.14%</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1884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$95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30.00%</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1894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$117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41.82%</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1904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$185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37.41%</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1914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$226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33.64%</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1924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$28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0.83%</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1934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$259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8.67%</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1944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$1,619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3.99%</a:t>
                      </a:r>
                    </a:p>
                  </a:txBody>
                  <a:tcPr marL="12700" marR="12700" marT="1270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62256" cy="6477000"/>
          </a:xfrm>
          <a:prstGeom prst="rect">
            <a:avLst/>
          </a:prstGeom>
        </p:spPr>
      </p:pic>
      <p:graphicFrame>
        <p:nvGraphicFramePr>
          <p:cNvPr id="243714" name="Object 2"/>
          <p:cNvGraphicFramePr>
            <a:graphicFrameLocks noChangeAspect="1"/>
          </p:cNvGraphicFramePr>
          <p:nvPr/>
        </p:nvGraphicFramePr>
        <p:xfrm>
          <a:off x="3962400" y="609600"/>
          <a:ext cx="8778240" cy="1219200"/>
        </p:xfrm>
        <a:graphic>
          <a:graphicData uri="http://schemas.openxmlformats.org/presentationml/2006/ole">
            <p:oleObj spid="_x0000_s455682" name="Document" r:id="rId4" imgW="5486400" imgH="355600" progId="Word.Document.12">
              <p:link updateAutomatic="1"/>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Recent Federal liquor tax rate per </a:t>
            </a:r>
            <a:r>
              <a:rPr lang="en-US" b="1" dirty="0" smtClean="0"/>
              <a:t>proof gallon</a:t>
            </a:r>
            <a:endParaRPr lang="en-US" b="1" dirty="0"/>
          </a:p>
        </p:txBody>
      </p:sp>
      <p:graphicFrame>
        <p:nvGraphicFramePr>
          <p:cNvPr id="4" name="Table 3"/>
          <p:cNvGraphicFramePr>
            <a:graphicFrameLocks noGrp="1"/>
          </p:cNvGraphicFramePr>
          <p:nvPr/>
        </p:nvGraphicFramePr>
        <p:xfrm>
          <a:off x="457200" y="2209799"/>
          <a:ext cx="8229601" cy="1828800"/>
        </p:xfrm>
        <a:graphic>
          <a:graphicData uri="http://schemas.openxmlformats.org/drawingml/2006/table">
            <a:tbl>
              <a:tblPr/>
              <a:tblGrid>
                <a:gridCol w="943221"/>
                <a:gridCol w="1131865"/>
                <a:gridCol w="943221"/>
                <a:gridCol w="943221"/>
                <a:gridCol w="943221"/>
                <a:gridCol w="1108284"/>
                <a:gridCol w="1108284"/>
                <a:gridCol w="1108284"/>
              </a:tblGrid>
              <a:tr h="914400">
                <a:tc>
                  <a:txBody>
                    <a:bodyPr/>
                    <a:lstStyle/>
                    <a:p>
                      <a:pPr algn="r" fontAlgn="b"/>
                      <a:r>
                        <a:rPr lang="en-US" sz="2200" b="0" i="0" u="none" strike="noStrike">
                          <a:latin typeface="Verdana"/>
                        </a:rPr>
                        <a:t>1934</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1991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914400">
                <a:tc>
                  <a:txBody>
                    <a:bodyPr/>
                    <a:lstStyle/>
                    <a:p>
                      <a:pPr algn="r" fontAlgn="b"/>
                      <a:r>
                        <a:rPr lang="en-US" sz="2200" b="0" i="0" u="none" strike="noStrike">
                          <a:latin typeface="Verdana"/>
                        </a:rPr>
                        <a:t>$2.00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$2.25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$3.00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$6.00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$9.00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$10.50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$12.50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$13.50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0" y="1676400"/>
            <a:ext cx="7467600" cy="4495800"/>
          </a:xfrm>
          <a:prstGeom prst="rect">
            <a:avLst/>
          </a:prstGeom>
        </p:spPr>
      </p:pic>
      <p:sp>
        <p:nvSpPr>
          <p:cNvPr id="6" name="Title 5"/>
          <p:cNvSpPr>
            <a:spLocks noGrp="1"/>
          </p:cNvSpPr>
          <p:nvPr>
            <p:ph type="title"/>
          </p:nvPr>
        </p:nvSpPr>
        <p:spPr/>
        <p:txBody>
          <a:bodyPr/>
          <a:lstStyle/>
          <a:p>
            <a:r>
              <a:rPr lang="en-US" dirty="0" smtClean="0"/>
              <a:t>From too much to not enough?</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838200"/>
            <a:ext cx="7391400" cy="51816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6600" y="1104900"/>
            <a:ext cx="7670800" cy="46863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2017 Federal Tax Cut</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371600" y="1676400"/>
            <a:ext cx="6629400" cy="4031873"/>
          </a:xfrm>
          <a:prstGeom prst="rect">
            <a:avLst/>
          </a:prstGeom>
        </p:spPr>
        <p:txBody>
          <a:bodyPr wrap="square">
            <a:spAutoFit/>
          </a:bodyPr>
          <a:lstStyle/>
          <a:p>
            <a:r>
              <a:rPr lang="en-US" sz="3200" dirty="0" smtClean="0"/>
              <a:t>The </a:t>
            </a:r>
            <a:r>
              <a:rPr lang="en-US" sz="3200" b="1" dirty="0" smtClean="0"/>
              <a:t>TCJA cuts taxes for most alcohol producers by reducing the excise tax from $7.00 to $3.50 on the first 60,000 barrels of beer produced by a seller, from $13.50 to $2.70 on the first 100,000 proof gallons of distilled spirits, and from $0.17 to $0.07 on the first 30,000 gallons of most wine.</a:t>
            </a:r>
            <a:endParaRPr lang="en-US" sz="3200"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taxes </a:t>
            </a:r>
            <a:r>
              <a:rPr lang="en-US" b="1" dirty="0" smtClean="0"/>
              <a:t>pre-phase out</a:t>
            </a:r>
            <a:endParaRPr lang="en-US" dirty="0"/>
          </a:p>
        </p:txBody>
      </p:sp>
      <p:sp>
        <p:nvSpPr>
          <p:cNvPr id="3" name="Rectangle 2"/>
          <p:cNvSpPr/>
          <p:nvPr/>
        </p:nvSpPr>
        <p:spPr>
          <a:xfrm>
            <a:off x="1066800" y="1417638"/>
            <a:ext cx="6781800" cy="6832640"/>
          </a:xfrm>
          <a:prstGeom prst="rect">
            <a:avLst/>
          </a:prstGeom>
        </p:spPr>
        <p:txBody>
          <a:bodyPr wrap="square">
            <a:spAutoFit/>
          </a:bodyPr>
          <a:lstStyle/>
          <a:p>
            <a:pPr>
              <a:buFont typeface="Arial"/>
              <a:buChar char="•"/>
            </a:pPr>
            <a:r>
              <a:rPr lang="en-US" sz="3600" dirty="0" smtClean="0"/>
              <a:t>Liquor: </a:t>
            </a:r>
            <a:r>
              <a:rPr lang="en-US" sz="3600" b="1" dirty="0" smtClean="0"/>
              <a:t>Potency</a:t>
            </a:r>
            <a:r>
              <a:rPr lang="en-US" sz="3600" dirty="0" smtClean="0"/>
              <a:t>: $13.50 per proof gallon ($6.25 per gal. of alcohol)</a:t>
            </a:r>
          </a:p>
          <a:p>
            <a:pPr>
              <a:buFont typeface="Arial"/>
              <a:buChar char="•"/>
            </a:pPr>
            <a:r>
              <a:rPr lang="en-US" sz="3600" dirty="0" smtClean="0"/>
              <a:t>Beer: </a:t>
            </a:r>
            <a:r>
              <a:rPr lang="en-US" sz="3600" b="1" dirty="0" smtClean="0"/>
              <a:t>Volume</a:t>
            </a:r>
            <a:r>
              <a:rPr lang="en-US" sz="3600" dirty="0" smtClean="0"/>
              <a:t>: $18/</a:t>
            </a:r>
            <a:r>
              <a:rPr lang="en-US" sz="3600" dirty="0" smtClean="0"/>
              <a:t>barrel</a:t>
            </a:r>
          </a:p>
          <a:p>
            <a:pPr>
              <a:buFont typeface="Arial"/>
              <a:buChar char="•"/>
            </a:pPr>
            <a:r>
              <a:rPr lang="en-US" sz="3600" dirty="0" smtClean="0"/>
              <a:t>Wine per gallon: </a:t>
            </a:r>
            <a:endParaRPr lang="en-US" sz="3600" dirty="0" smtClean="0"/>
          </a:p>
          <a:p>
            <a:r>
              <a:rPr lang="en-US" sz="3600" dirty="0" smtClean="0"/>
              <a:t>&lt; </a:t>
            </a:r>
            <a:r>
              <a:rPr lang="en-US" sz="3600" dirty="0" smtClean="0"/>
              <a:t>16%:  </a:t>
            </a:r>
            <a:r>
              <a:rPr lang="en-US" sz="3600" dirty="0" smtClean="0"/>
              <a:t>$1.07</a:t>
            </a:r>
          </a:p>
          <a:p>
            <a:r>
              <a:rPr lang="en-US" sz="3600" dirty="0" smtClean="0"/>
              <a:t>16% - 21%:  $1.57</a:t>
            </a:r>
            <a:endParaRPr lang="en-US" sz="3600" dirty="0" smtClean="0"/>
          </a:p>
          <a:p>
            <a:r>
              <a:rPr lang="en-US" sz="3600" dirty="0" smtClean="0"/>
              <a:t>&gt; </a:t>
            </a:r>
            <a:r>
              <a:rPr lang="en-US" sz="3600" dirty="0" smtClean="0"/>
              <a:t>21</a:t>
            </a:r>
            <a:r>
              <a:rPr lang="en-US" sz="3600" dirty="0" smtClean="0"/>
              <a:t>% -24%:  $</a:t>
            </a:r>
            <a:r>
              <a:rPr lang="en-US" sz="3600" dirty="0" smtClean="0"/>
              <a:t>3.15</a:t>
            </a:r>
          </a:p>
          <a:p>
            <a:r>
              <a:rPr lang="en-US" sz="3600" dirty="0" smtClean="0">
                <a:hlinkClick r:id="rId2"/>
              </a:rPr>
              <a:t>https://www.ttb.gov/tax_audit/taxrates.shtml</a:t>
            </a:r>
            <a:endParaRPr lang="en-US" sz="3600" dirty="0" smtClean="0"/>
          </a:p>
          <a:p>
            <a:endParaRPr lang="en-US" sz="3600" dirty="0" smtClean="0"/>
          </a:p>
          <a:p>
            <a:pPr>
              <a:buFont typeface="Arial"/>
              <a:buChar char="•"/>
            </a:pPr>
            <a:endParaRPr lang="en-US" sz="3600" dirty="0" smtClean="0"/>
          </a:p>
          <a:p>
            <a:r>
              <a:rPr lang="en-US" sz="2400" dirty="0" smtClean="0"/>
              <a:t> </a:t>
            </a:r>
          </a:p>
          <a:p>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Wine taxes per gallon after phase-out</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4400" dirty="0" smtClean="0"/>
              <a:t>16% alcohol and under:  $1.07</a:t>
            </a:r>
          </a:p>
          <a:p>
            <a:r>
              <a:rPr lang="en-US" sz="4400" dirty="0" smtClean="0"/>
              <a:t>16% - 21%:  $1.57</a:t>
            </a:r>
          </a:p>
          <a:p>
            <a:r>
              <a:rPr lang="en-US" sz="4400" dirty="0" smtClean="0"/>
              <a:t> Over 21% -24%:  $3.15</a:t>
            </a:r>
          </a:p>
          <a:p>
            <a:r>
              <a:rPr lang="en-US" dirty="0" smtClean="0">
                <a:hlinkClick r:id="rId2"/>
              </a:rPr>
              <a:t>https://www.ttb.gov/tax_audit/taxrates.shtml</a:t>
            </a:r>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91200" y="1417638"/>
            <a:ext cx="2895600" cy="3748567"/>
          </a:xfrm>
          <a:prstGeom prst="rect">
            <a:avLst/>
          </a:prstGeom>
        </p:spPr>
      </p:pic>
      <p:sp>
        <p:nvSpPr>
          <p:cNvPr id="3" name="Rectangle 2"/>
          <p:cNvSpPr/>
          <p:nvPr/>
        </p:nvSpPr>
        <p:spPr>
          <a:xfrm>
            <a:off x="1066801" y="1417638"/>
            <a:ext cx="4572000" cy="5016758"/>
          </a:xfrm>
          <a:prstGeom prst="rect">
            <a:avLst/>
          </a:prstGeom>
        </p:spPr>
        <p:txBody>
          <a:bodyPr wrap="square">
            <a:spAutoFit/>
          </a:bodyPr>
          <a:lstStyle/>
          <a:p>
            <a:pPr>
              <a:buFont typeface="Arial"/>
              <a:buChar char="•"/>
            </a:pPr>
            <a:r>
              <a:rPr lang="en-US" sz="4000" dirty="0" smtClean="0"/>
              <a:t>Blood Alcohol Content:  “Healthy” drinking</a:t>
            </a:r>
          </a:p>
          <a:p>
            <a:pPr>
              <a:buFont typeface="Arial"/>
              <a:buChar char="•"/>
            </a:pPr>
            <a:r>
              <a:rPr lang="en-US" sz="4000" dirty="0" smtClean="0"/>
              <a:t>Then taxed exponentially</a:t>
            </a:r>
          </a:p>
          <a:p>
            <a:pPr>
              <a:buFont typeface="Arial"/>
              <a:buChar char="•"/>
            </a:pPr>
            <a:endParaRPr lang="en-US" sz="4000" dirty="0" smtClean="0"/>
          </a:p>
          <a:p>
            <a:pPr>
              <a:buFont typeface="Arial"/>
              <a:buChar char="•"/>
            </a:pPr>
            <a:endParaRPr lang="en-US" sz="4000" dirty="0" smtClean="0"/>
          </a:p>
          <a:p>
            <a:pPr>
              <a:buFont typeface="Arial"/>
              <a:buChar char="•"/>
            </a:pPr>
            <a:r>
              <a:rPr lang="en-US" sz="4000" dirty="0" smtClean="0"/>
              <a:t>Genetic testing? </a:t>
            </a:r>
          </a:p>
        </p:txBody>
      </p:sp>
      <p:sp>
        <p:nvSpPr>
          <p:cNvPr id="4" name="Title 3"/>
          <p:cNvSpPr>
            <a:spLocks noGrp="1"/>
          </p:cNvSpPr>
          <p:nvPr>
            <p:ph type="title"/>
          </p:nvPr>
        </p:nvSpPr>
        <p:spPr>
          <a:xfrm>
            <a:off x="457200" y="533400"/>
            <a:ext cx="8229600" cy="1143000"/>
          </a:xfrm>
        </p:spPr>
        <p:txBody>
          <a:bodyPr>
            <a:normAutofit fontScale="90000"/>
          </a:bodyPr>
          <a:lstStyle/>
          <a:p>
            <a:r>
              <a:rPr lang="en-US" dirty="0" smtClean="0"/>
              <a:t>Economists’ Dream</a:t>
            </a:r>
            <a:br>
              <a:rPr lang="en-US" dirty="0" smtClean="0"/>
            </a:br>
            <a:endParaRPr lang="en-US" dirty="0"/>
          </a:p>
        </p:txBody>
      </p:sp>
      <p:pic>
        <p:nvPicPr>
          <p:cNvPr id="6" name="Picture 5"/>
          <p:cNvPicPr>
            <a:picLocks noChangeAspect="1"/>
          </p:cNvPicPr>
          <p:nvPr/>
        </p:nvPicPr>
        <p:blipFill>
          <a:blip r:embed="rId3"/>
          <a:stretch>
            <a:fillRect/>
          </a:stretch>
        </p:blipFill>
        <p:spPr>
          <a:xfrm>
            <a:off x="1828800" y="4670905"/>
            <a:ext cx="2133600" cy="9906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Prologue to MARIJUANA: </a:t>
            </a:r>
            <a:r>
              <a:rPr lang="en-US" dirty="0" err="1" smtClean="0"/>
              <a:t>Vaping</a:t>
            </a:r>
            <a:r>
              <a:rPr lang="en-US" dirty="0" smtClean="0"/>
              <a:t> taxes</a:t>
            </a:r>
            <a:endParaRPr lang="en-US" dirty="0"/>
          </a:p>
        </p:txBody>
      </p:sp>
      <p:sp>
        <p:nvSpPr>
          <p:cNvPr id="3" name="Content Placeholder 2"/>
          <p:cNvSpPr>
            <a:spLocks noGrp="1"/>
          </p:cNvSpPr>
          <p:nvPr>
            <p:ph idx="1"/>
          </p:nvPr>
        </p:nvSpPr>
        <p:spPr/>
        <p:txBody>
          <a:bodyPr/>
          <a:lstStyle/>
          <a:p>
            <a:r>
              <a:rPr lang="en-US" dirty="0" smtClean="0"/>
              <a:t>Taxing nicotine in </a:t>
            </a:r>
            <a:r>
              <a:rPr lang="en-US" dirty="0" err="1" smtClean="0"/>
              <a:t>e</a:t>
            </a:r>
            <a:r>
              <a:rPr lang="en-US" dirty="0" smtClean="0"/>
              <a:t>-cig liquids at $27.81 per gram passes U.S. House Ways &amp; Means. </a:t>
            </a:r>
          </a:p>
          <a:p>
            <a:r>
              <a:rPr lang="en-US" dirty="0" smtClean="0"/>
              <a:t>Tax policy folks on left and right urge taxing all </a:t>
            </a:r>
            <a:r>
              <a:rPr lang="en-US" dirty="0" err="1" smtClean="0"/>
              <a:t>e</a:t>
            </a:r>
            <a:r>
              <a:rPr lang="en-US" dirty="0" smtClean="0"/>
              <a:t>-cig liquid instead</a:t>
            </a:r>
            <a:r>
              <a:rPr lang="en-US" dirty="0" smtClean="0"/>
              <a:t> </a:t>
            </a:r>
          </a:p>
          <a:p>
            <a:r>
              <a:rPr lang="en-US" dirty="0" smtClean="0">
                <a:hlinkClick r:id="rId2"/>
              </a:rPr>
              <a:t>https</a:t>
            </a:r>
            <a:r>
              <a:rPr lang="en-US" dirty="0" smtClean="0">
                <a:hlinkClick r:id="rId2"/>
              </a:rPr>
              <a:t>://newrevenue.org/2019/10/24/tax-nicotine-or-vaping-liquid/</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a:bodyPr>
          <a:lstStyle/>
          <a:p>
            <a:r>
              <a:rPr lang="en-US" dirty="0" smtClean="0"/>
              <a:t>Case study:</a:t>
            </a:r>
            <a:br>
              <a:rPr lang="en-US" dirty="0" smtClean="0"/>
            </a:br>
            <a:r>
              <a:rPr lang="en-US" dirty="0" smtClean="0"/>
              <a:t>Marijuana (Cannabis)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1350" y="770375"/>
            <a:ext cx="8229600" cy="1143000"/>
          </a:xfrm>
        </p:spPr>
        <p:txBody>
          <a:bodyPr>
            <a:normAutofit fontScale="90000"/>
          </a:bodyPr>
          <a:lstStyle/>
          <a:p>
            <a:r>
              <a:rPr lang="en-US" b="1" dirty="0" smtClean="0"/>
              <a:t>General Sales </a:t>
            </a:r>
            <a:r>
              <a:rPr lang="en-US" dirty="0" smtClean="0"/>
              <a:t>Taxes on </a:t>
            </a:r>
            <a:r>
              <a:rPr lang="en-US" b="1" dirty="0" smtClean="0"/>
              <a:t>Medical </a:t>
            </a:r>
            <a:r>
              <a:rPr lang="en-US" dirty="0" smtClean="0"/>
              <a:t>Marijuana – Some states tax it like shoes.</a:t>
            </a:r>
            <a:endParaRPr lang="en-US" dirty="0"/>
          </a:p>
        </p:txBody>
      </p:sp>
      <p:pic>
        <p:nvPicPr>
          <p:cNvPr id="7" name="Picture 6"/>
          <p:cNvPicPr>
            <a:picLocks noChangeAspect="1"/>
          </p:cNvPicPr>
          <p:nvPr/>
        </p:nvPicPr>
        <p:blipFill>
          <a:blip r:embed="rId3"/>
          <a:stretch>
            <a:fillRect/>
          </a:stretch>
        </p:blipFill>
        <p:spPr>
          <a:xfrm>
            <a:off x="5457769" y="2819400"/>
            <a:ext cx="3413181" cy="2047515"/>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dirty="0"/>
          </a:p>
        </p:txBody>
      </p:sp>
      <p:pic>
        <p:nvPicPr>
          <p:cNvPr id="14" name="Picture 13"/>
          <p:cNvPicPr>
            <a:picLocks noChangeAspect="1"/>
          </p:cNvPicPr>
          <p:nvPr/>
        </p:nvPicPr>
        <p:blipFill>
          <a:blip r:embed="rId4"/>
          <a:stretch>
            <a:fillRect/>
          </a:stretch>
        </p:blipFill>
        <p:spPr>
          <a:xfrm>
            <a:off x="1524000" y="3276600"/>
            <a:ext cx="3263462" cy="19050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8" name="Text Placeholder 7"/>
          <p:cNvSpPr>
            <a:spLocks noGrp="1"/>
          </p:cNvSpPr>
          <p:nvPr>
            <p:ph type="body" sz="half" idx="2"/>
          </p:nvPr>
        </p:nvSpPr>
        <p:spPr/>
        <p:txBody>
          <a:bodyPr>
            <a:normAutofit fontScale="77500" lnSpcReduction="20000"/>
          </a:bodyPr>
          <a:lstStyle/>
          <a:p>
            <a:r>
              <a:rPr lang="en-US" sz="1800" dirty="0" smtClean="0"/>
              <a:t>Washington taxes at 37%; </a:t>
            </a:r>
          </a:p>
          <a:p>
            <a:endParaRPr lang="en-US" sz="1800" dirty="0" smtClean="0"/>
          </a:p>
          <a:p>
            <a:r>
              <a:rPr lang="en-US" sz="1800" dirty="0" smtClean="0"/>
              <a:t>a taxes nominally at 21.85%; California will tax at 15% + $9.25 per ounce.</a:t>
            </a:r>
            <a:endParaRPr lang="en-US" sz="1800"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722313" y="1676401"/>
            <a:ext cx="8051800" cy="4679950"/>
          </a:xfrm>
          <a:prstGeom prst="rect">
            <a:avLst/>
          </a:prstGeom>
        </p:spPr>
      </p:pic>
      <p:sp>
        <p:nvSpPr>
          <p:cNvPr id="9" name="Rectangle 8"/>
          <p:cNvSpPr/>
          <p:nvPr/>
        </p:nvSpPr>
        <p:spPr>
          <a:xfrm>
            <a:off x="1981200" y="685800"/>
            <a:ext cx="4572000" cy="830997"/>
          </a:xfrm>
          <a:prstGeom prst="rect">
            <a:avLst/>
          </a:prstGeom>
        </p:spPr>
        <p:txBody>
          <a:bodyPr>
            <a:spAutoFit/>
          </a:bodyPr>
          <a:lstStyle/>
          <a:p>
            <a:r>
              <a:rPr lang="en-US" sz="2400" b="1" dirty="0" smtClean="0"/>
              <a:t>General Sales </a:t>
            </a:r>
            <a:r>
              <a:rPr lang="en-US" sz="2400" dirty="0" smtClean="0"/>
              <a:t>Taxes on </a:t>
            </a:r>
            <a:r>
              <a:rPr lang="en-US" sz="2400" b="1" dirty="0" smtClean="0"/>
              <a:t>Medical </a:t>
            </a:r>
            <a:r>
              <a:rPr lang="en-US" sz="2400" dirty="0" smtClean="0"/>
              <a:t>Marijuana </a:t>
            </a:r>
            <a:endParaRPr lang="en-US"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1858962"/>
          </a:xfrm>
        </p:spPr>
        <p:txBody>
          <a:bodyPr>
            <a:normAutofit/>
          </a:bodyPr>
          <a:lstStyle/>
          <a:p>
            <a:r>
              <a:rPr lang="en-US" dirty="0" smtClean="0"/>
              <a:t>Marijuana excise taxes</a:t>
            </a:r>
            <a:br>
              <a:rPr lang="en-US" dirty="0" smtClean="0"/>
            </a:br>
            <a:r>
              <a:rPr lang="en-US" dirty="0" smtClean="0"/>
              <a:t>Why?</a:t>
            </a:r>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Why marijuana excise taxes?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1524000" y="2057400"/>
            <a:ext cx="6553200" cy="2677656"/>
          </a:xfrm>
          <a:prstGeom prst="rect">
            <a:avLst/>
          </a:prstGeom>
        </p:spPr>
        <p:txBody>
          <a:bodyPr wrap="square">
            <a:spAutoFit/>
          </a:bodyPr>
          <a:lstStyle/>
          <a:p>
            <a:r>
              <a:rPr lang="en-US" sz="2400" dirty="0" smtClean="0"/>
              <a:t>So people will agree to legalize </a:t>
            </a:r>
          </a:p>
          <a:p>
            <a:r>
              <a:rPr lang="en-US" sz="2400" dirty="0" smtClean="0"/>
              <a:t>For revenue </a:t>
            </a:r>
          </a:p>
          <a:p>
            <a:r>
              <a:rPr lang="en-US" sz="2400" dirty="0" smtClean="0"/>
              <a:t>Limit “Substance Use Disorder” </a:t>
            </a:r>
          </a:p>
          <a:p>
            <a:r>
              <a:rPr lang="en-US" sz="2400" dirty="0" smtClean="0"/>
              <a:t>Keep price-sensitive Kids and SUD people away</a:t>
            </a:r>
          </a:p>
          <a:p>
            <a:r>
              <a:rPr lang="en-US" sz="2400" dirty="0" smtClean="0"/>
              <a:t>Keep accidents down</a:t>
            </a:r>
          </a:p>
          <a:p>
            <a:r>
              <a:rPr lang="en-US" sz="2400" dirty="0" smtClean="0"/>
              <a:t>Pay for harms</a:t>
            </a:r>
          </a:p>
          <a:p>
            <a:r>
              <a:rPr lang="en-US" sz="2400" dirty="0" smtClean="0"/>
              <a:t>Productivity: “Nation of Stoners” </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Canadian negative externalities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457200" y="1339593"/>
            <a:ext cx="8458200" cy="5016757"/>
          </a:xfrm>
          <a:prstGeom prst="rect">
            <a:avLst/>
          </a:prstGeom>
        </p:spPr>
        <p:txBody>
          <a:bodyPr wrap="square">
            <a:spAutoFit/>
          </a:bodyPr>
          <a:lstStyle/>
          <a:p>
            <a:r>
              <a:rPr lang="en-US" sz="3200" dirty="0" smtClean="0"/>
              <a:t>The four substances associated with the largest costs were (in order):</a:t>
            </a:r>
          </a:p>
          <a:p>
            <a:r>
              <a:rPr lang="en-US" sz="3200" dirty="0" smtClean="0"/>
              <a:t>• Alcohol, contributing $14.6 billion or 38.1% of the total costs;</a:t>
            </a:r>
          </a:p>
          <a:p>
            <a:r>
              <a:rPr lang="en-US" sz="3200" dirty="0" smtClean="0"/>
              <a:t>• Tobacco, contributing $12.0 billion or 31.2% of the total costs;</a:t>
            </a:r>
          </a:p>
          <a:p>
            <a:r>
              <a:rPr lang="en-US" sz="3200" dirty="0" smtClean="0"/>
              <a:t>• Opioids, contributing $3.5 billion or 9.1% of the total costs; and</a:t>
            </a:r>
          </a:p>
          <a:p>
            <a:r>
              <a:rPr lang="en-US" sz="3200" dirty="0" smtClean="0"/>
              <a:t>• Cannabis, contributing $2.8 billion or 7.3% of the total costs.</a:t>
            </a:r>
            <a:endParaRPr lang="en-US" sz="3200" dirty="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2286000" y="447039"/>
            <a:ext cx="5791200" cy="5139868"/>
          </a:xfrm>
          <a:prstGeom prst="rect">
            <a:avLst/>
          </a:prstGeom>
        </p:spPr>
        <p:txBody>
          <a:bodyPr wrap="square">
            <a:spAutoFit/>
          </a:bodyPr>
          <a:lstStyle/>
          <a:p>
            <a:r>
              <a:rPr lang="en-US" dirty="0" smtClean="0"/>
              <a:t>Cannabis Law Reform</a:t>
            </a:r>
          </a:p>
          <a:p>
            <a:r>
              <a:rPr lang="en-US" dirty="0" smtClean="0"/>
              <a:t>@</a:t>
            </a:r>
            <a:r>
              <a:rPr lang="en-US" dirty="0" err="1" smtClean="0"/>
              <a:t>MikeDeVillaer</a:t>
            </a:r>
            <a:endParaRPr lang="en-US" dirty="0" smtClean="0"/>
          </a:p>
          <a:p>
            <a:r>
              <a:rPr lang="en-US" dirty="0" smtClean="0"/>
              <a:t>Replying to </a:t>
            </a:r>
          </a:p>
          <a:p>
            <a:r>
              <a:rPr lang="en-US" dirty="0" smtClean="0"/>
              <a:t>@</a:t>
            </a:r>
            <a:r>
              <a:rPr lang="en-US" dirty="0" err="1" smtClean="0"/>
              <a:t>OglesbyPat</a:t>
            </a:r>
            <a:endParaRPr lang="en-US" dirty="0" smtClean="0"/>
          </a:p>
          <a:p>
            <a:r>
              <a:rPr lang="en-US" sz="3200" dirty="0" smtClean="0"/>
              <a:t>There is no financial capture of the "cost" of  sleepless nights &amp; near-perpetual agony &amp; stress experienced by family members of someone with drug dependence.  And there are millions &amp; millions of them, &amp; it goes on for yrs &amp; yrs.</a:t>
            </a:r>
            <a:endParaRPr lang="en-US" sz="3200" dirty="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1879600" y="-647700"/>
            <a:ext cx="12903200" cy="81534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a:t>
            </a:r>
            <a:r>
              <a:rPr lang="en-US" b="1" dirty="0" smtClean="0"/>
              <a:t>Excise </a:t>
            </a:r>
            <a:r>
              <a:rPr lang="en-US" dirty="0" smtClean="0"/>
              <a:t>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to Tax</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457200" y="2057400"/>
            <a:ext cx="3353094" cy="3505200"/>
          </a:xfrm>
          <a:prstGeom prst="rect">
            <a:avLst/>
          </a:prstGeom>
        </p:spPr>
      </p:pic>
      <p:sp>
        <p:nvSpPr>
          <p:cNvPr id="5" name="Rectangle 4"/>
          <p:cNvSpPr/>
          <p:nvPr/>
        </p:nvSpPr>
        <p:spPr>
          <a:xfrm>
            <a:off x="4114800" y="2505670"/>
            <a:ext cx="4572000" cy="2246769"/>
          </a:xfrm>
          <a:prstGeom prst="rect">
            <a:avLst/>
          </a:prstGeom>
        </p:spPr>
        <p:txBody>
          <a:bodyPr>
            <a:spAutoFit/>
          </a:bodyPr>
          <a:lstStyle/>
          <a:p>
            <a:pPr>
              <a:buFont typeface="Wingdings" charset="2"/>
              <a:buChar char="§"/>
            </a:pPr>
            <a:r>
              <a:rPr lang="en-US" sz="2800" dirty="0" smtClean="0"/>
              <a:t>Light weight </a:t>
            </a:r>
          </a:p>
          <a:p>
            <a:pPr>
              <a:buFont typeface="Wingdings" charset="2"/>
              <a:buChar char="§"/>
            </a:pPr>
            <a:r>
              <a:rPr lang="en-US" sz="2800" dirty="0" smtClean="0"/>
              <a:t>Easy to grow – “Weed”</a:t>
            </a:r>
          </a:p>
          <a:p>
            <a:pPr>
              <a:buFont typeface="Wingdings" charset="2"/>
              <a:buChar char="§"/>
            </a:pPr>
            <a:r>
              <a:rPr lang="en-US" sz="2800" dirty="0" smtClean="0"/>
              <a:t>High pre-legalization prices make illegal sales profitable.</a:t>
            </a:r>
          </a:p>
          <a:p>
            <a:pPr>
              <a:buFont typeface="Wingdings" charset="2"/>
              <a:buChar char="§"/>
            </a:pPr>
            <a:endParaRPr lang="en-US" sz="28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b="1" dirty="0" smtClean="0"/>
              <a:t>Legalization </a:t>
            </a:r>
          </a:p>
          <a:p>
            <a:pPr lvl="1"/>
            <a:r>
              <a:rPr lang="en-US" sz="3600" dirty="0" smtClean="0"/>
              <a:t>Carve-outs</a:t>
            </a:r>
          </a:p>
          <a:p>
            <a:pPr lvl="1"/>
            <a:r>
              <a:rPr lang="en-US" sz="3600" dirty="0" smtClean="0"/>
              <a:t>Base</a:t>
            </a:r>
          </a:p>
          <a:p>
            <a:pPr lvl="1"/>
            <a:r>
              <a:rPr lang="en-US" sz="3600"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304800" y="685800"/>
            <a:ext cx="8534400" cy="5232400"/>
          </a:xfrm>
          <a:prstGeom prst="rect">
            <a:avLst/>
          </a:prstGeom>
        </p:spPr>
      </p:pic>
      <p:sp>
        <p:nvSpPr>
          <p:cNvPr id="5" name="Title 1"/>
          <p:cNvSpPr txBox="1">
            <a:spLocks/>
          </p:cNvSpPr>
          <p:nvPr/>
        </p:nvSpPr>
        <p:spPr>
          <a:xfrm>
            <a:off x="457200" y="274638"/>
            <a:ext cx="8229600" cy="411162"/>
          </a:xfrm>
          <a:prstGeom prst="rect">
            <a:avLst/>
          </a:prstGeom>
        </p:spPr>
        <p:txBody>
          <a:bodyPr vert="horz" lIns="91440" tIns="45720" rIns="91440" bIns="45720" rtlCol="0" anchor="ctr">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2016</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Marijuana activists?</a:t>
            </a:r>
            <a:endParaRPr lang="en-US" dirty="0"/>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Early on , funded by</a:t>
            </a:r>
            <a:endParaRPr lang="en-US" dirty="0"/>
          </a:p>
        </p:txBody>
      </p:sp>
      <p:sp>
        <p:nvSpPr>
          <p:cNvPr id="3" name="Content Placeholder 2"/>
          <p:cNvSpPr>
            <a:spLocks noGrp="1"/>
          </p:cNvSpPr>
          <p:nvPr>
            <p:ph idx="4294967295"/>
          </p:nvPr>
        </p:nvSpPr>
        <p:spPr>
          <a:xfrm>
            <a:off x="0" y="1417638"/>
            <a:ext cx="8229600" cy="4708525"/>
          </a:xfrm>
        </p:spPr>
        <p:txBody>
          <a:bodyPr/>
          <a:lstStyle/>
          <a:p>
            <a:r>
              <a:rPr lang="en-US" dirty="0" smtClean="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1219200" y="795635"/>
            <a:ext cx="7239000" cy="4343399"/>
          </a:xfrm>
          <a:prstGeom prst="rect">
            <a:avLst/>
          </a:prstGeom>
          <a:noFill/>
          <a:ln w="9525">
            <a:noFill/>
            <a:miter lim="800000"/>
            <a:headEnd/>
            <a:tailEnd/>
          </a:ln>
        </p:spPr>
      </p:pic>
      <p:sp>
        <p:nvSpPr>
          <p:cNvPr id="5" name="Rectangle 4"/>
          <p:cNvSpPr/>
          <p:nvPr/>
        </p:nvSpPr>
        <p:spPr>
          <a:xfrm>
            <a:off x="1981200" y="5433020"/>
            <a:ext cx="4572000" cy="677108"/>
          </a:xfrm>
          <a:prstGeom prst="rect">
            <a:avLst/>
          </a:prstGeom>
        </p:spPr>
        <p:txBody>
          <a:bodyPr>
            <a:spAutoFit/>
          </a:bodyPr>
          <a:lstStyle/>
          <a:p>
            <a:r>
              <a:rPr lang="en-US" sz="1000" dirty="0" smtClean="0">
                <a:hlinkClick r:id="rId3"/>
              </a:rPr>
              <a:t>https://calmatters.org/articles/cultivating-clout-marijuana-money-flows-into-california-politics/</a:t>
            </a:r>
            <a:endParaRPr lang="en-US" sz="1000" dirty="0" smtClean="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b="1" dirty="0" smtClean="0"/>
              <a:t>Carve-outs</a:t>
            </a:r>
          </a:p>
          <a:p>
            <a:pPr lvl="1"/>
            <a:r>
              <a:rPr lang="en-US" sz="3600" dirty="0" smtClean="0"/>
              <a:t>Base</a:t>
            </a:r>
          </a:p>
          <a:p>
            <a:pPr lvl="1"/>
            <a:r>
              <a:rPr lang="en-US" sz="3600"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Carve-outs </a:t>
            </a:r>
            <a:r>
              <a:rPr lang="en-US" dirty="0" smtClean="0"/>
              <a:t>from a marijuana excise tax</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b="1" dirty="0" smtClean="0"/>
              <a:t>Medical </a:t>
            </a:r>
          </a:p>
          <a:p>
            <a:r>
              <a:rPr lang="en-US" sz="3600" dirty="0" smtClean="0"/>
              <a:t>Homegrown</a:t>
            </a:r>
          </a:p>
          <a:p>
            <a:r>
              <a:rPr lang="en-US" sz="3600" dirty="0" smtClean="0"/>
              <a:t>Small business </a:t>
            </a:r>
          </a:p>
          <a:p>
            <a:endParaRPr lang="en-US" sz="3600"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609600"/>
            <a:ext cx="7442200" cy="52070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0" y="1676400"/>
            <a:ext cx="3048000" cy="3581400"/>
          </a:xfrm>
          <a:prstGeom prst="rect">
            <a:avLst/>
          </a:prstGeom>
        </p:spPr>
      </p:pic>
      <p:sp>
        <p:nvSpPr>
          <p:cNvPr id="4" name="Title 3"/>
          <p:cNvSpPr>
            <a:spLocks noGrp="1"/>
          </p:cNvSpPr>
          <p:nvPr>
            <p:ph type="title"/>
          </p:nvPr>
        </p:nvSpPr>
        <p:spPr/>
        <p:txBody>
          <a:bodyPr/>
          <a:lstStyle/>
          <a:p>
            <a:r>
              <a:rPr lang="en-US" dirty="0" smtClean="0"/>
              <a:t>Argument for tax break</a:t>
            </a:r>
            <a:endParaRPr lang="en-US" dirty="0"/>
          </a:p>
        </p:txBody>
      </p:sp>
      <p:sp>
        <p:nvSpPr>
          <p:cNvPr id="5" name="Rectangle 4"/>
          <p:cNvSpPr/>
          <p:nvPr/>
        </p:nvSpPr>
        <p:spPr>
          <a:xfrm>
            <a:off x="3048000" y="5410200"/>
            <a:ext cx="3090509" cy="461665"/>
          </a:xfrm>
          <a:prstGeom prst="rect">
            <a:avLst/>
          </a:prstGeom>
        </p:spPr>
        <p:txBody>
          <a:bodyPr wrap="none">
            <a:spAutoFit/>
          </a:bodyPr>
          <a:lstStyle/>
          <a:p>
            <a:r>
              <a:rPr lang="en-US" sz="2400" dirty="0" smtClean="0"/>
              <a:t>Don’t tax my medicine!</a:t>
            </a:r>
            <a:endParaRPr lang="en-US" sz="2400"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smtClean="0"/>
              <a:t>Arguments against tax break for medical</a:t>
            </a:r>
            <a:endParaRPr lang="en-US" dirty="0"/>
          </a:p>
        </p:txBody>
      </p:sp>
      <p:sp>
        <p:nvSpPr>
          <p:cNvPr id="3" name="TextBox 2"/>
          <p:cNvSpPr txBox="1"/>
          <p:nvPr/>
        </p:nvSpPr>
        <p:spPr>
          <a:xfrm>
            <a:off x="2209800" y="1828800"/>
            <a:ext cx="3506088" cy="3139321"/>
          </a:xfrm>
          <a:prstGeom prst="rect">
            <a:avLst/>
          </a:prstGeom>
          <a:noFill/>
        </p:spPr>
        <p:txBody>
          <a:bodyPr wrap="none" rtlCol="0">
            <a:spAutoFit/>
          </a:bodyPr>
          <a:lstStyle/>
          <a:p>
            <a:pPr>
              <a:buFont typeface="Arial"/>
              <a:buChar char="•"/>
            </a:pPr>
            <a:r>
              <a:rPr lang="en-US" sz="3600" dirty="0" smtClean="0"/>
              <a:t>Revenue</a:t>
            </a:r>
          </a:p>
          <a:p>
            <a:pPr>
              <a:buFont typeface="Arial"/>
              <a:buChar char="•"/>
            </a:pPr>
            <a:r>
              <a:rPr lang="en-US" sz="3600" dirty="0" smtClean="0"/>
              <a:t>Impostors</a:t>
            </a:r>
          </a:p>
          <a:p>
            <a:pPr>
              <a:buFont typeface="Arial"/>
              <a:buChar char="•"/>
            </a:pPr>
            <a:r>
              <a:rPr lang="en-US" sz="3600" dirty="0" smtClean="0"/>
              <a:t>Administrability</a:t>
            </a:r>
          </a:p>
          <a:p>
            <a:pPr>
              <a:buFont typeface="Arial"/>
              <a:buChar char="•"/>
            </a:pPr>
            <a:r>
              <a:rPr lang="en-US" sz="3600" dirty="0" smtClean="0"/>
              <a:t>Affordability</a:t>
            </a:r>
          </a:p>
          <a:p>
            <a:pPr>
              <a:buFont typeface="Arial"/>
              <a:buChar char="•"/>
            </a:pPr>
            <a:r>
              <a:rPr lang="en-US" sz="3600" dirty="0" smtClean="0"/>
              <a:t>Self-victimization</a:t>
            </a:r>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3050"/>
            <a:ext cx="8229600" cy="1143000"/>
          </a:xfrm>
        </p:spPr>
        <p:txBody>
          <a:bodyPr>
            <a:normAutofit fontScale="90000"/>
          </a:bodyPr>
          <a:lstStyle/>
          <a:p>
            <a:r>
              <a:rPr lang="en-US" dirty="0" smtClean="0"/>
              <a:t>Argument against medical tax break -- Revenue</a:t>
            </a:r>
            <a:endParaRPr lang="en-US" dirty="0"/>
          </a:p>
        </p:txBody>
      </p:sp>
      <p:pic>
        <p:nvPicPr>
          <p:cNvPr id="5" name="Picture 4"/>
          <p:cNvPicPr>
            <a:picLocks noChangeAspect="1"/>
          </p:cNvPicPr>
          <p:nvPr/>
        </p:nvPicPr>
        <p:blipFill>
          <a:blip r:embed="rId3"/>
          <a:stretch>
            <a:fillRect/>
          </a:stretch>
        </p:blipFill>
        <p:spPr>
          <a:xfrm>
            <a:off x="2819400" y="1416050"/>
            <a:ext cx="3962400" cy="40259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fontScale="90000"/>
          </a:bodyPr>
          <a:lstStyle/>
          <a:p>
            <a:r>
              <a:rPr lang="en-US" dirty="0" smtClean="0"/>
              <a:t>Argument against medical tax break -- </a:t>
            </a:r>
            <a:br>
              <a:rPr lang="en-US" dirty="0" smtClean="0"/>
            </a:br>
            <a:r>
              <a:rPr lang="en-US" dirty="0" smtClean="0"/>
              <a:t>Faking sickness</a:t>
            </a:r>
            <a:endParaRPr lang="en-US" dirty="0"/>
          </a:p>
        </p:txBody>
      </p:sp>
      <p:pic>
        <p:nvPicPr>
          <p:cNvPr id="4" name="Picture 3"/>
          <p:cNvPicPr>
            <a:picLocks noChangeAspect="1"/>
          </p:cNvPicPr>
          <p:nvPr/>
        </p:nvPicPr>
        <p:blipFill>
          <a:blip r:embed="rId3"/>
          <a:stretch>
            <a:fillRect/>
          </a:stretch>
        </p:blipFill>
        <p:spPr>
          <a:xfrm>
            <a:off x="1066800" y="1600200"/>
            <a:ext cx="6934200" cy="422910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Administrability</a:t>
            </a:r>
            <a:endParaRPr lang="en-US" dirty="0"/>
          </a:p>
        </p:txBody>
      </p:sp>
      <p:pic>
        <p:nvPicPr>
          <p:cNvPr id="3" name="Picture 2"/>
          <p:cNvPicPr>
            <a:picLocks noChangeAspect="1"/>
          </p:cNvPicPr>
          <p:nvPr/>
        </p:nvPicPr>
        <p:blipFill>
          <a:blip r:embed="rId3"/>
          <a:stretch>
            <a:fillRect/>
          </a:stretch>
        </p:blipFill>
        <p:spPr>
          <a:xfrm>
            <a:off x="3549650" y="1417638"/>
            <a:ext cx="2044700" cy="1778000"/>
          </a:xfrm>
          <a:prstGeom prst="rect">
            <a:avLst/>
          </a:prstGeom>
        </p:spPr>
      </p:pic>
      <p:sp>
        <p:nvSpPr>
          <p:cNvPr id="4" name="TextBox 3"/>
          <p:cNvSpPr txBox="1"/>
          <p:nvPr/>
        </p:nvSpPr>
        <p:spPr>
          <a:xfrm>
            <a:off x="1676400" y="3581400"/>
            <a:ext cx="6101961" cy="1384995"/>
          </a:xfrm>
          <a:prstGeom prst="rect">
            <a:avLst/>
          </a:prstGeom>
          <a:noFill/>
        </p:spPr>
        <p:txBody>
          <a:bodyPr wrap="square" rtlCol="0">
            <a:spAutoFit/>
          </a:bodyPr>
          <a:lstStyle/>
          <a:p>
            <a:r>
              <a:rPr lang="en-US" sz="2800" dirty="0" smtClean="0"/>
              <a:t>Laws To Tax, fn 213:  </a:t>
            </a:r>
            <a:r>
              <a:rPr lang="en-US" sz="2800" b="1" dirty="0" smtClean="0"/>
              <a:t>Statutory </a:t>
            </a:r>
            <a:r>
              <a:rPr lang="en-US" sz="2800" dirty="0" smtClean="0"/>
              <a:t>pain levels: “chronic,” “severe,” “severe chronic,” “debilitating,” and “intractable”</a:t>
            </a:r>
            <a:endParaRPr lang="en-US" sz="2800"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Argument against medical tax break -- affordability</a:t>
            </a:r>
            <a:br>
              <a:rPr lang="en-US" sz="2800" dirty="0" smtClean="0"/>
            </a:br>
            <a:endParaRPr lang="en-US" sz="2800" dirty="0"/>
          </a:p>
        </p:txBody>
      </p:sp>
      <p:pic>
        <p:nvPicPr>
          <p:cNvPr id="4" name="Picture 3"/>
          <p:cNvPicPr>
            <a:picLocks noChangeAspect="1"/>
          </p:cNvPicPr>
          <p:nvPr/>
        </p:nvPicPr>
        <p:blipFill>
          <a:blip r:embed="rId3"/>
          <a:stretch>
            <a:fillRect/>
          </a:stretch>
        </p:blipFill>
        <p:spPr>
          <a:xfrm>
            <a:off x="1066800" y="1219200"/>
            <a:ext cx="6642100" cy="4424236"/>
          </a:xfrm>
          <a:prstGeom prst="rect">
            <a:avLst/>
          </a:prstGeom>
        </p:spPr>
      </p:pic>
      <p:sp>
        <p:nvSpPr>
          <p:cNvPr id="5" name="TextBox 4"/>
          <p:cNvSpPr txBox="1"/>
          <p:nvPr/>
        </p:nvSpPr>
        <p:spPr>
          <a:xfrm>
            <a:off x="2819400" y="5643436"/>
            <a:ext cx="2869095" cy="861774"/>
          </a:xfrm>
          <a:prstGeom prst="rect">
            <a:avLst/>
          </a:prstGeom>
          <a:noFill/>
        </p:spPr>
        <p:txBody>
          <a:bodyPr wrap="none" rtlCol="0">
            <a:spAutoFit/>
          </a:bodyPr>
          <a:lstStyle/>
          <a:p>
            <a:r>
              <a:rPr lang="en-US" sz="3200" dirty="0" smtClean="0"/>
              <a:t>And license fees</a:t>
            </a:r>
          </a:p>
          <a:p>
            <a:endParaRPr lang="en-US"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371600" y="1184830"/>
            <a:ext cx="5984356" cy="523220"/>
          </a:xfrm>
          <a:prstGeom prst="rect">
            <a:avLst/>
          </a:prstGeom>
        </p:spPr>
        <p:txBody>
          <a:bodyPr wrap="none">
            <a:spAutoFit/>
          </a:bodyPr>
          <a:lstStyle/>
          <a:p>
            <a:r>
              <a:rPr lang="en-US" sz="2800" dirty="0" smtClean="0"/>
              <a:t>General price decrease with legalization</a:t>
            </a:r>
          </a:p>
        </p:txBody>
      </p:sp>
      <p:sp>
        <p:nvSpPr>
          <p:cNvPr id="5" name="Rectangle 4"/>
          <p:cNvSpPr/>
          <p:nvPr/>
        </p:nvSpPr>
        <p:spPr>
          <a:xfrm>
            <a:off x="2362200" y="545068"/>
            <a:ext cx="4917069" cy="369332"/>
          </a:xfrm>
          <a:prstGeom prst="rect">
            <a:avLst/>
          </a:prstGeom>
        </p:spPr>
        <p:txBody>
          <a:bodyPr wrap="none">
            <a:spAutoFit/>
          </a:bodyPr>
          <a:lstStyle/>
          <a:p>
            <a:r>
              <a:rPr lang="en-US" dirty="0" smtClean="0"/>
              <a:t>Argument against medical tax break -- affordability</a:t>
            </a:r>
            <a:endParaRPr lang="en-US" dirty="0"/>
          </a:p>
        </p:txBody>
      </p:sp>
      <p:sp>
        <p:nvSpPr>
          <p:cNvPr id="6" name="Title 5"/>
          <p:cNvSpPr>
            <a:spLocks noGrp="1"/>
          </p:cNvSpPr>
          <p:nvPr>
            <p:ph type="title"/>
          </p:nvPr>
        </p:nvSpPr>
        <p:spPr>
          <a:xfrm>
            <a:off x="457200" y="545068"/>
            <a:ext cx="8229600" cy="639762"/>
          </a:xfrm>
        </p:spPr>
        <p:txBody>
          <a:bodyPr>
            <a:normAutofit fontScale="90000"/>
          </a:bodyPr>
          <a:lstStyle/>
          <a:p>
            <a:r>
              <a:rPr lang="en-US" sz="1800" dirty="0" smtClean="0">
                <a:latin typeface="+mn-lt"/>
                <a:ea typeface="+mn-ea"/>
                <a:cs typeface="+mn-cs"/>
              </a:rPr>
              <a:t/>
            </a:r>
            <a:br>
              <a:rPr lang="en-US" sz="1800" dirty="0" smtClean="0">
                <a:latin typeface="+mn-lt"/>
                <a:ea typeface="+mn-ea"/>
                <a:cs typeface="+mn-cs"/>
              </a:rPr>
            </a:br>
            <a:endParaRPr lang="en-US" sz="1800" dirty="0" smtClean="0">
              <a:latin typeface="+mn-lt"/>
              <a:ea typeface="+mn-ea"/>
              <a:cs typeface="+mn-cs"/>
            </a:endParaRPr>
          </a:p>
        </p:txBody>
      </p:sp>
      <p:pic>
        <p:nvPicPr>
          <p:cNvPr id="7" name="Picture 6"/>
          <p:cNvPicPr>
            <a:picLocks noChangeAspect="1"/>
          </p:cNvPicPr>
          <p:nvPr/>
        </p:nvPicPr>
        <p:blipFill>
          <a:blip r:embed="rId3"/>
          <a:stretch>
            <a:fillRect/>
          </a:stretch>
        </p:blipFill>
        <p:spPr>
          <a:xfrm>
            <a:off x="3073400" y="1828799"/>
            <a:ext cx="4282556" cy="4572899"/>
          </a:xfrm>
          <a:prstGeom prst="rect">
            <a:avLst/>
          </a:prstGeom>
        </p:spPr>
      </p:pic>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Self-Victimization</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838200" y="1417638"/>
            <a:ext cx="7162800" cy="4525962"/>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465922" name="Object 2"/>
          <p:cNvGraphicFramePr>
            <a:graphicFrameLocks noChangeAspect="1"/>
          </p:cNvGraphicFramePr>
          <p:nvPr/>
        </p:nvGraphicFramePr>
        <p:xfrm>
          <a:off x="457200" y="609600"/>
          <a:ext cx="8229600" cy="5181600"/>
        </p:xfrm>
        <a:graphic>
          <a:graphicData uri="http://schemas.openxmlformats.org/presentationml/2006/ole">
            <p:oleObj spid="_x0000_s465922" name="Document" r:id="rId3" imgW="5689600" imgH="2222500" progId="Word.Document.12">
              <p:embed/>
            </p:oleObj>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Carve-outs </a:t>
            </a:r>
            <a:r>
              <a:rPr lang="en-US" dirty="0" smtClean="0"/>
              <a:t>from a marijuana excise tax</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Medical </a:t>
            </a:r>
          </a:p>
          <a:p>
            <a:r>
              <a:rPr lang="en-US" sz="3600" b="1" dirty="0" smtClean="0"/>
              <a:t>Homegrown</a:t>
            </a:r>
          </a:p>
          <a:p>
            <a:r>
              <a:rPr lang="en-US" sz="3600" dirty="0" smtClean="0"/>
              <a:t>Small business </a:t>
            </a:r>
          </a:p>
          <a:p>
            <a:endParaRPr lang="en-US" sz="3600"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Homegrown exception?</a:t>
            </a:r>
            <a:endParaRPr lang="en-US" dirty="0"/>
          </a:p>
        </p:txBody>
      </p:sp>
      <p:pic>
        <p:nvPicPr>
          <p:cNvPr id="4" name="Picture 3"/>
          <p:cNvPicPr>
            <a:picLocks noChangeAspect="1"/>
          </p:cNvPicPr>
          <p:nvPr/>
        </p:nvPicPr>
        <p:blipFill>
          <a:blip r:embed="rId3"/>
          <a:stretch>
            <a:fillRect/>
          </a:stretch>
        </p:blipFill>
        <p:spPr>
          <a:xfrm>
            <a:off x="4191000" y="1904999"/>
            <a:ext cx="3111500" cy="3060700"/>
          </a:xfrm>
          <a:prstGeom prst="rect">
            <a:avLst/>
          </a:prstGeom>
        </p:spPr>
      </p:pic>
      <p:pic>
        <p:nvPicPr>
          <p:cNvPr id="6" name="Picture 5"/>
          <p:cNvPicPr>
            <a:picLocks noChangeAspect="1"/>
          </p:cNvPicPr>
          <p:nvPr/>
        </p:nvPicPr>
        <p:blipFill>
          <a:blip r:embed="rId4"/>
          <a:stretch>
            <a:fillRect/>
          </a:stretch>
        </p:blipFill>
        <p:spPr>
          <a:xfrm>
            <a:off x="457200" y="1904999"/>
            <a:ext cx="3276600" cy="2984419"/>
          </a:xfrm>
          <a:prstGeom prst="rect">
            <a:avLst/>
          </a:prstGeom>
        </p:spPr>
      </p:pic>
      <p:sp>
        <p:nvSpPr>
          <p:cNvPr id="7" name="TextBox 6"/>
          <p:cNvSpPr txBox="1"/>
          <p:nvPr/>
        </p:nvSpPr>
        <p:spPr>
          <a:xfrm>
            <a:off x="1828800" y="4965699"/>
            <a:ext cx="5024443" cy="1200328"/>
          </a:xfrm>
          <a:prstGeom prst="rect">
            <a:avLst/>
          </a:prstGeom>
          <a:noFill/>
        </p:spPr>
        <p:txBody>
          <a:bodyPr wrap="square" rtlCol="0">
            <a:spAutoFit/>
          </a:bodyPr>
          <a:lstStyle/>
          <a:p>
            <a:r>
              <a:rPr lang="en-US" sz="2400" dirty="0" smtClean="0"/>
              <a:t>Liquor: no</a:t>
            </a:r>
          </a:p>
          <a:p>
            <a:r>
              <a:rPr lang="en-US" sz="2400" dirty="0" smtClean="0"/>
              <a:t>Beer &amp; wine: yes</a:t>
            </a:r>
          </a:p>
          <a:p>
            <a:r>
              <a:rPr lang="en-US" sz="2400" dirty="0" smtClean="0"/>
              <a:t>Washington marijuana : no.</a:t>
            </a:r>
            <a:endParaRPr lang="en-US" sz="2400" dirty="0"/>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Carve-outs </a:t>
            </a:r>
            <a:r>
              <a:rPr lang="en-US" dirty="0" smtClean="0"/>
              <a:t>from a marijuana excise tax</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Medical </a:t>
            </a:r>
          </a:p>
          <a:p>
            <a:r>
              <a:rPr lang="en-US" sz="3600" dirty="0" smtClean="0"/>
              <a:t>Homegrown</a:t>
            </a:r>
          </a:p>
          <a:p>
            <a:r>
              <a:rPr lang="en-US" sz="3600" b="1" dirty="0" smtClean="0"/>
              <a:t>Small business </a:t>
            </a:r>
          </a:p>
          <a:p>
            <a:endParaRPr lang="en-US" sz="3600"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business rules	</a:t>
            </a:r>
            <a:endParaRPr lang="en-US" dirty="0"/>
          </a:p>
        </p:txBody>
      </p:sp>
      <p:sp>
        <p:nvSpPr>
          <p:cNvPr id="3" name="Content Placeholder 2"/>
          <p:cNvSpPr>
            <a:spLocks noGrp="1"/>
          </p:cNvSpPr>
          <p:nvPr>
            <p:ph idx="1"/>
          </p:nvPr>
        </p:nvSpPr>
        <p:spPr/>
        <p:txBody>
          <a:bodyPr/>
          <a:lstStyle/>
          <a:p>
            <a:r>
              <a:rPr lang="en-US" dirty="0" smtClean="0"/>
              <a:t>Humboldt County, CA, proposal for canopy – under 600 feet, no tax; 600 and over: $1 per foot.</a:t>
            </a:r>
          </a:p>
          <a:p>
            <a:r>
              <a:rPr lang="en-US" dirty="0" smtClean="0"/>
              <a:t>California proposal: lower per-gram rate for small farms (creates cliff).</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2286000"/>
            <a:ext cx="7315200" cy="1397000"/>
          </a:xfrm>
          <a:prstGeom prst="rect">
            <a:avLst/>
          </a:prstGeom>
        </p:spPr>
      </p:pic>
      <p:sp>
        <p:nvSpPr>
          <p:cNvPr id="3" name="Rectangle 2"/>
          <p:cNvSpPr/>
          <p:nvPr/>
        </p:nvSpPr>
        <p:spPr>
          <a:xfrm>
            <a:off x="1981200" y="762000"/>
            <a:ext cx="4572000" cy="1200328"/>
          </a:xfrm>
          <a:prstGeom prst="rect">
            <a:avLst/>
          </a:prstGeom>
        </p:spPr>
        <p:txBody>
          <a:bodyPr>
            <a:spAutoFit/>
          </a:bodyPr>
          <a:lstStyle/>
          <a:p>
            <a:r>
              <a:rPr lang="en-US" sz="2400" dirty="0" smtClean="0"/>
              <a:t>Favor Big Business?</a:t>
            </a:r>
          </a:p>
          <a:p>
            <a:r>
              <a:rPr lang="en-US" sz="2400" dirty="0" smtClean="0"/>
              <a:t>Section 9.04.136 of the Berkeley CA Municipal Code</a:t>
            </a:r>
            <a:endParaRPr lang="en-US" sz="2400"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b="1" dirty="0" smtClean="0"/>
              <a:t>Base</a:t>
            </a:r>
          </a:p>
          <a:p>
            <a:pPr lvl="1"/>
            <a:r>
              <a:rPr lang="en-US" sz="3600"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b="1" dirty="0" smtClean="0">
                <a:solidFill>
                  <a:schemeClr val="tx1"/>
                </a:solidFill>
              </a:rPr>
              <a:t>Potency</a:t>
            </a:r>
          </a:p>
          <a:p>
            <a:r>
              <a:rPr lang="en-US" sz="4000" dirty="0" smtClean="0">
                <a:solidFill>
                  <a:schemeClr val="tx1"/>
                </a:solidFill>
              </a:rPr>
              <a:t>Price</a:t>
            </a:r>
          </a:p>
          <a:p>
            <a:r>
              <a:rPr lang="en-US" sz="4000" dirty="0" smtClean="0">
                <a:solidFill>
                  <a:schemeClr val="tx1"/>
                </a:solidFill>
              </a:rPr>
              <a:t>Weight </a:t>
            </a:r>
          </a:p>
          <a:p>
            <a:r>
              <a:rPr lang="en-US" sz="4000" dirty="0" smtClean="0">
                <a:solidFill>
                  <a:schemeClr val="tx1"/>
                </a:solidFill>
              </a:rPr>
              <a:t>Square 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Correlation with intoxication</a:t>
            </a:r>
            <a:endParaRPr lang="en-US" dirty="0"/>
          </a:p>
        </p:txBody>
      </p:sp>
      <p:sp>
        <p:nvSpPr>
          <p:cNvPr id="3" name="TextBox 2"/>
          <p:cNvSpPr txBox="1"/>
          <p:nvPr/>
        </p:nvSpPr>
        <p:spPr>
          <a:xfrm>
            <a:off x="1371600" y="1635204"/>
            <a:ext cx="3384410" cy="2215991"/>
          </a:xfrm>
          <a:prstGeom prst="rect">
            <a:avLst/>
          </a:prstGeom>
          <a:noFill/>
        </p:spPr>
        <p:txBody>
          <a:bodyPr wrap="none" rtlCol="0">
            <a:spAutoFit/>
          </a:bodyPr>
          <a:lstStyle/>
          <a:p>
            <a:r>
              <a:rPr lang="en-US" sz="4000" dirty="0" smtClean="0"/>
              <a:t>Potency – most</a:t>
            </a:r>
          </a:p>
          <a:p>
            <a:r>
              <a:rPr lang="en-US" sz="4000" dirty="0" smtClean="0"/>
              <a:t>Price – some</a:t>
            </a:r>
          </a:p>
          <a:p>
            <a:r>
              <a:rPr lang="en-US" sz="4000" dirty="0" smtClean="0"/>
              <a:t>Weight – least</a:t>
            </a:r>
          </a:p>
          <a:p>
            <a:endParaRPr lang="en-US" dirty="0"/>
          </a:p>
        </p:txBody>
      </p:sp>
      <p:pic>
        <p:nvPicPr>
          <p:cNvPr id="5" name="Picture 4"/>
          <p:cNvPicPr>
            <a:picLocks noChangeAspect="1"/>
          </p:cNvPicPr>
          <p:nvPr/>
        </p:nvPicPr>
        <p:blipFill>
          <a:blip r:embed="rId3"/>
          <a:stretch>
            <a:fillRect/>
          </a:stretch>
        </p:blipFill>
        <p:spPr>
          <a:xfrm>
            <a:off x="4572000" y="2362200"/>
            <a:ext cx="4267200" cy="3265118"/>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2"/>
          <a:stretch>
            <a:fillRect/>
          </a:stretch>
        </p:blipFill>
        <p:spPr>
          <a:xfrm>
            <a:off x="1820192" y="1905000"/>
            <a:ext cx="3666208" cy="2683727"/>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535362"/>
          </a:xfrm>
        </p:spPr>
        <p:txBody>
          <a:bodyPr>
            <a:normAutofit/>
          </a:bodyPr>
          <a:lstStyle/>
          <a:p>
            <a:r>
              <a:rPr lang="en-US" dirty="0" smtClean="0"/>
              <a:t>No jurisdiction taxes tobacco by tar and nicotine  content, right?</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1295400" y="751344"/>
            <a:ext cx="7086600" cy="2831544"/>
          </a:xfrm>
          <a:prstGeom prst="rect">
            <a:avLst/>
          </a:prstGeom>
        </p:spPr>
        <p:txBody>
          <a:bodyPr wrap="square">
            <a:spAutoFit/>
          </a:bodyPr>
          <a:lstStyle/>
          <a:p>
            <a:endParaRPr lang="en-US" dirty="0" smtClean="0"/>
          </a:p>
          <a:p>
            <a:r>
              <a:rPr lang="en-US" sz="3200" dirty="0" smtClean="0"/>
              <a:t>"We’ve all been lured toward high percentages of THC"</a:t>
            </a:r>
          </a:p>
          <a:p>
            <a:r>
              <a:rPr lang="en-US" sz="3200" dirty="0" smtClean="0"/>
              <a:t>but "optimized highs" involve </a:t>
            </a:r>
            <a:r>
              <a:rPr lang="en-US" sz="3200" dirty="0" err="1" smtClean="0"/>
              <a:t>terpenes</a:t>
            </a:r>
            <a:r>
              <a:rPr lang="en-US" sz="3200" dirty="0" smtClean="0"/>
              <a:t> – </a:t>
            </a:r>
          </a:p>
          <a:p>
            <a:endParaRPr lang="en-US" sz="3200" dirty="0" smtClean="0"/>
          </a:p>
          <a:p>
            <a:r>
              <a:rPr lang="en-US" sz="3200" dirty="0" smtClean="0"/>
              <a:t>@</a:t>
            </a:r>
            <a:r>
              <a:rPr lang="en-US" sz="3200" dirty="0" err="1" smtClean="0"/>
              <a:t>Leafly</a:t>
            </a:r>
            <a:r>
              <a:rPr lang="en-US" sz="3200" dirty="0" smtClean="0"/>
              <a:t> Twitter</a:t>
            </a: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Fungible concentrate – Use potency?</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914312" y="1417638"/>
            <a:ext cx="4419775" cy="3154362"/>
          </a:xfrm>
          <a:prstGeom prst="rect">
            <a:avLst/>
          </a:prstGeom>
        </p:spPr>
      </p:pic>
      <p:pic>
        <p:nvPicPr>
          <p:cNvPr id="6" name="Picture 5"/>
          <p:cNvPicPr>
            <a:picLocks noChangeAspect="1"/>
          </p:cNvPicPr>
          <p:nvPr/>
        </p:nvPicPr>
        <p:blipFill>
          <a:blip r:embed="rId3"/>
          <a:stretch>
            <a:fillRect/>
          </a:stretch>
        </p:blipFill>
        <p:spPr>
          <a:xfrm>
            <a:off x="5721350" y="3028950"/>
            <a:ext cx="2298700" cy="3327400"/>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b="1" dirty="0" smtClean="0">
                <a:solidFill>
                  <a:schemeClr val="tx1"/>
                </a:solidFill>
              </a:rPr>
              <a:t>Price</a:t>
            </a:r>
          </a:p>
          <a:p>
            <a:r>
              <a:rPr lang="en-US" sz="4000" dirty="0" smtClean="0">
                <a:solidFill>
                  <a:schemeClr val="tx1"/>
                </a:solidFill>
              </a:rPr>
              <a:t>Weight </a:t>
            </a:r>
          </a:p>
          <a:p>
            <a:r>
              <a:rPr lang="en-US" sz="4000" dirty="0" smtClean="0">
                <a:solidFill>
                  <a:schemeClr val="tx1"/>
                </a:solidFill>
              </a:rPr>
              <a:t>Square 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Taxing by price (Ad valorem, like sales tax): Advantages</a:t>
            </a:r>
            <a:endParaRPr lang="en-US" dirty="0"/>
          </a:p>
        </p:txBody>
      </p:sp>
      <p:sp>
        <p:nvSpPr>
          <p:cNvPr id="3" name="TextBox 2"/>
          <p:cNvSpPr txBox="1"/>
          <p:nvPr/>
        </p:nvSpPr>
        <p:spPr>
          <a:xfrm>
            <a:off x="1219200" y="1840389"/>
            <a:ext cx="4571684" cy="2123658"/>
          </a:xfrm>
          <a:prstGeom prst="rect">
            <a:avLst/>
          </a:prstGeom>
          <a:noFill/>
        </p:spPr>
        <p:txBody>
          <a:bodyPr wrap="none" rtlCol="0">
            <a:spAutoFit/>
          </a:bodyPr>
          <a:lstStyle/>
          <a:p>
            <a:r>
              <a:rPr lang="en-US" sz="3200" dirty="0" smtClean="0"/>
              <a:t>Municipal know-how</a:t>
            </a:r>
          </a:p>
          <a:p>
            <a:r>
              <a:rPr lang="en-US" sz="3200" dirty="0" smtClean="0"/>
              <a:t>Easy to measure</a:t>
            </a:r>
          </a:p>
          <a:p>
            <a:r>
              <a:rPr lang="en-US" sz="3200" dirty="0" smtClean="0"/>
              <a:t>Price is proxy for potency?  </a:t>
            </a:r>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5790884" y="1792922"/>
            <a:ext cx="3528566" cy="3998278"/>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2819400"/>
            <a:ext cx="4914900" cy="2590800"/>
          </a:xfrm>
          <a:prstGeom prst="rect">
            <a:avLst/>
          </a:prstGeom>
        </p:spPr>
      </p:pic>
      <p:sp>
        <p:nvSpPr>
          <p:cNvPr id="6" name="Rectangle 5"/>
          <p:cNvSpPr/>
          <p:nvPr/>
        </p:nvSpPr>
        <p:spPr>
          <a:xfrm>
            <a:off x="1676400" y="1794301"/>
            <a:ext cx="5943600" cy="830997"/>
          </a:xfrm>
          <a:prstGeom prst="rect">
            <a:avLst/>
          </a:prstGeom>
        </p:spPr>
        <p:txBody>
          <a:bodyPr wrap="square">
            <a:spAutoFit/>
          </a:bodyPr>
          <a:lstStyle/>
          <a:p>
            <a:r>
              <a:rPr lang="en-US" sz="2400" dirty="0" smtClean="0"/>
              <a:t>Oakland, CA, July 21, 2009: 1.8 percent of gross </a:t>
            </a:r>
            <a:r>
              <a:rPr lang="en-US" sz="2400" b="1" dirty="0" smtClean="0"/>
              <a:t>medical </a:t>
            </a:r>
            <a:r>
              <a:rPr lang="en-US" sz="2400" dirty="0" smtClean="0"/>
              <a:t>receipts</a:t>
            </a:r>
          </a:p>
        </p:txBody>
      </p:sp>
      <p:sp>
        <p:nvSpPr>
          <p:cNvPr id="7" name="Title 6"/>
          <p:cNvSpPr>
            <a:spLocks noGrp="1"/>
          </p:cNvSpPr>
          <p:nvPr>
            <p:ph type="title"/>
          </p:nvPr>
        </p:nvSpPr>
        <p:spPr>
          <a:xfrm>
            <a:off x="457200" y="651301"/>
            <a:ext cx="8229600" cy="1143000"/>
          </a:xfrm>
        </p:spPr>
        <p:txBody>
          <a:bodyPr/>
          <a:lstStyle/>
          <a:p>
            <a:r>
              <a:rPr lang="en-US" dirty="0" smtClean="0"/>
              <a:t>World’s first marijuana tax</a:t>
            </a:r>
            <a:endParaRPr lang="en-US" dirty="0"/>
          </a:p>
        </p:txBody>
      </p:sp>
      <p:pic>
        <p:nvPicPr>
          <p:cNvPr id="8" name="Picture 7"/>
          <p:cNvPicPr>
            <a:picLocks noChangeAspect="1"/>
          </p:cNvPicPr>
          <p:nvPr/>
        </p:nvPicPr>
        <p:blipFill>
          <a:blip r:embed="rId4"/>
          <a:stretch>
            <a:fillRect/>
          </a:stretch>
        </p:blipFill>
        <p:spPr>
          <a:xfrm>
            <a:off x="6473141" y="3505200"/>
            <a:ext cx="1527858" cy="838200"/>
          </a:xfrm>
          <a:prstGeom prst="rect">
            <a:avLst/>
          </a:prstGeom>
        </p:spPr>
      </p:pic>
      <p:sp>
        <p:nvSpPr>
          <p:cNvPr id="9" name="Footer Placeholder 8"/>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Nov. 2010 California Price-Based Taxes</a:t>
            </a:r>
            <a:endParaRPr lang="en-US" dirty="0"/>
          </a:p>
        </p:txBody>
      </p:sp>
      <p:graphicFrame>
        <p:nvGraphicFramePr>
          <p:cNvPr id="4" name="Content Placeholder 3"/>
          <p:cNvGraphicFramePr>
            <a:graphicFrameLocks noGrp="1"/>
          </p:cNvGraphicFramePr>
          <p:nvPr>
            <p:ph idx="1"/>
          </p:nvPr>
        </p:nvGraphicFramePr>
        <p:xfrm>
          <a:off x="457200" y="1981200"/>
          <a:ext cx="8229595" cy="4322164"/>
        </p:xfrm>
        <a:graphic>
          <a:graphicData uri="http://schemas.openxmlformats.org/drawingml/2006/table">
            <a:tbl>
              <a:tblPr firstRow="1" bandRow="1">
                <a:tableStyleId>{5C22544A-7EE6-4342-B048-85BDC9FD1C3A}</a:tableStyleId>
              </a:tblPr>
              <a:tblGrid>
                <a:gridCol w="1143000"/>
                <a:gridCol w="457200"/>
                <a:gridCol w="644235"/>
                <a:gridCol w="748145"/>
                <a:gridCol w="748145"/>
                <a:gridCol w="748145"/>
                <a:gridCol w="1149930"/>
                <a:gridCol w="609600"/>
                <a:gridCol w="685800"/>
                <a:gridCol w="685800"/>
                <a:gridCol w="609595"/>
              </a:tblGrid>
              <a:tr h="1021312">
                <a:tc>
                  <a:txBody>
                    <a:bodyPr/>
                    <a:lstStyle/>
                    <a:p>
                      <a:pPr algn="l" fontAlgn="b"/>
                      <a:r>
                        <a:rPr lang="en-US" sz="2000" b="0" i="0" u="none" strike="noStrike" dirty="0">
                          <a:solidFill>
                            <a:srgbClr val="000000"/>
                          </a:solidFill>
                          <a:latin typeface="Times New Roman"/>
                        </a:rPr>
                        <a:t>City</a:t>
                      </a:r>
                    </a:p>
                  </a:txBody>
                  <a:tcPr marL="12700" marR="12700" marT="12700" marB="0" anchor="b"/>
                </a:tc>
                <a:tc>
                  <a:txBody>
                    <a:bodyPr/>
                    <a:lstStyle/>
                    <a:p>
                      <a:pPr algn="l" fontAlgn="b"/>
                      <a:r>
                        <a:rPr lang="en-US" sz="2000" b="0" i="0" u="none" strike="noStrike">
                          <a:solidFill>
                            <a:srgbClr val="000000"/>
                          </a:solidFill>
                          <a:latin typeface="Times New Roman"/>
                        </a:rPr>
                        <a:t>Albany</a:t>
                      </a:r>
                    </a:p>
                  </a:txBody>
                  <a:tcPr marL="12700" marR="12700" marT="12700" marB="0" anchor="b"/>
                </a:tc>
                <a:tc>
                  <a:txBody>
                    <a:bodyPr/>
                    <a:lstStyle/>
                    <a:p>
                      <a:pPr algn="l" fontAlgn="b"/>
                      <a:r>
                        <a:rPr lang="en-US" sz="2000" b="0" i="0" u="none" strike="noStrike" dirty="0">
                          <a:solidFill>
                            <a:srgbClr val="000000"/>
                          </a:solidFill>
                          <a:latin typeface="Times New Roman"/>
                        </a:rPr>
                        <a:t>Berkeley</a:t>
                      </a:r>
                    </a:p>
                  </a:txBody>
                  <a:tcPr marL="12700" marR="12700" marT="12700" marB="0" anchor="b"/>
                </a:tc>
                <a:tc>
                  <a:txBody>
                    <a:bodyPr/>
                    <a:lstStyle/>
                    <a:p>
                      <a:pPr algn="l" fontAlgn="b"/>
                      <a:r>
                        <a:rPr lang="en-US" sz="2000" b="0" i="0" u="none" strike="noStrike" dirty="0">
                          <a:solidFill>
                            <a:srgbClr val="000000"/>
                          </a:solidFill>
                          <a:latin typeface="Times New Roman"/>
                        </a:rPr>
                        <a:t>La Puente</a:t>
                      </a:r>
                    </a:p>
                  </a:txBody>
                  <a:tcPr marL="12700" marR="12700" marT="12700" marB="0" anchor="b"/>
                </a:tc>
                <a:tc>
                  <a:txBody>
                    <a:bodyPr/>
                    <a:lstStyle/>
                    <a:p>
                      <a:pPr algn="l" fontAlgn="b"/>
                      <a:r>
                        <a:rPr lang="en-US" sz="2000" b="0" i="0" u="none" strike="noStrike">
                          <a:solidFill>
                            <a:srgbClr val="000000"/>
                          </a:solidFill>
                          <a:latin typeface="Times New Roman"/>
                        </a:rPr>
                        <a:t>Long Beach </a:t>
                      </a:r>
                    </a:p>
                  </a:txBody>
                  <a:tcPr marL="12700" marR="12700" marT="12700" marB="0" anchor="b"/>
                </a:tc>
                <a:tc>
                  <a:txBody>
                    <a:bodyPr/>
                    <a:lstStyle/>
                    <a:p>
                      <a:pPr algn="l" fontAlgn="b"/>
                      <a:r>
                        <a:rPr lang="en-US" sz="2000" b="0" i="0" u="none" strike="noStrike" dirty="0">
                          <a:solidFill>
                            <a:srgbClr val="000000"/>
                          </a:solidFill>
                          <a:latin typeface="Times New Roman"/>
                        </a:rPr>
                        <a:t>Oakland</a:t>
                      </a:r>
                    </a:p>
                  </a:txBody>
                  <a:tcPr marL="12700" marR="12700" marT="12700" marB="0" anchor="b"/>
                </a:tc>
                <a:tc>
                  <a:txBody>
                    <a:bodyPr/>
                    <a:lstStyle/>
                    <a:p>
                      <a:pPr algn="l" fontAlgn="b"/>
                      <a:r>
                        <a:rPr lang="en-US" sz="2000" b="0" i="0" u="none" strike="noStrike">
                          <a:solidFill>
                            <a:srgbClr val="000000"/>
                          </a:solidFill>
                          <a:latin typeface="Times New Roman"/>
                        </a:rPr>
                        <a:t>Rancho Cordova H</a:t>
                      </a:r>
                    </a:p>
                  </a:txBody>
                  <a:tcPr marL="12700" marR="12700" marT="12700" marB="0" anchor="b"/>
                </a:tc>
                <a:tc>
                  <a:txBody>
                    <a:bodyPr/>
                    <a:lstStyle/>
                    <a:p>
                      <a:pPr algn="l" fontAlgn="b"/>
                      <a:r>
                        <a:rPr lang="en-US" sz="2000" b="0" i="0" u="none" strike="noStrike">
                          <a:solidFill>
                            <a:srgbClr val="000000"/>
                          </a:solidFill>
                          <a:latin typeface="Times New Roman"/>
                        </a:rPr>
                        <a:t>Richmond</a:t>
                      </a:r>
                    </a:p>
                  </a:txBody>
                  <a:tcPr marL="12700" marR="12700" marT="12700" marB="0" anchor="b"/>
                </a:tc>
                <a:tc>
                  <a:txBody>
                    <a:bodyPr/>
                    <a:lstStyle/>
                    <a:p>
                      <a:pPr algn="l" fontAlgn="b"/>
                      <a:r>
                        <a:rPr lang="en-US" sz="2000" b="0" i="0" u="none" strike="noStrike">
                          <a:solidFill>
                            <a:srgbClr val="000000"/>
                          </a:solidFill>
                          <a:latin typeface="Times New Roman"/>
                        </a:rPr>
                        <a:t>Sacra-mento</a:t>
                      </a:r>
                    </a:p>
                  </a:txBody>
                  <a:tcPr marL="12700" marR="12700" marT="12700" marB="0" anchor="b"/>
                </a:tc>
                <a:tc>
                  <a:txBody>
                    <a:bodyPr/>
                    <a:lstStyle/>
                    <a:p>
                      <a:pPr algn="l" fontAlgn="b"/>
                      <a:r>
                        <a:rPr lang="en-US" sz="2000" b="0" i="0" u="none" strike="noStrike">
                          <a:solidFill>
                            <a:srgbClr val="000000"/>
                          </a:solidFill>
                          <a:latin typeface="Times New Roman"/>
                        </a:rPr>
                        <a:t>San Jose</a:t>
                      </a:r>
                    </a:p>
                  </a:txBody>
                  <a:tcPr marL="12700" marR="12700" marT="12700" marB="0" anchor="b"/>
                </a:tc>
                <a:tc>
                  <a:txBody>
                    <a:bodyPr/>
                    <a:lstStyle/>
                    <a:p>
                      <a:pPr algn="l" fontAlgn="b"/>
                      <a:r>
                        <a:rPr lang="en-US" sz="2000" b="0" i="0" u="none" strike="noStrike">
                          <a:solidFill>
                            <a:srgbClr val="000000"/>
                          </a:solidFill>
                          <a:latin typeface="Times New Roman"/>
                        </a:rPr>
                        <a:t>Stockton</a:t>
                      </a:r>
                    </a:p>
                  </a:txBody>
                  <a:tcPr marL="12700" marR="12700" marT="12700" marB="0" anchor="b"/>
                </a:tc>
              </a:tr>
              <a:tr h="722392">
                <a:tc>
                  <a:txBody>
                    <a:bodyPr/>
                    <a:lstStyle/>
                    <a:p>
                      <a:pPr algn="l" fontAlgn="b"/>
                      <a:r>
                        <a:rPr lang="en-US" sz="2000" b="0" i="0" u="none" strike="noStrike">
                          <a:solidFill>
                            <a:srgbClr val="000000"/>
                          </a:solidFill>
                          <a:latin typeface="Times New Roman"/>
                        </a:rPr>
                        <a:t>Medical marijuana tax</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l" fontAlgn="b"/>
                      <a:endParaRPr lang="en-US" sz="2000" b="0" i="0" u="none" strike="noStrike">
                        <a:solidFill>
                          <a:srgbClr val="000000"/>
                        </a:solidFill>
                        <a:latin typeface="Times New Roman"/>
                      </a:endParaRPr>
                    </a:p>
                  </a:txBody>
                  <a:tcPr marL="12700" marR="12700" marT="12700" marB="0" anchor="b"/>
                </a:tc>
                <a:tc>
                  <a:txBody>
                    <a:bodyPr/>
                    <a:lstStyle/>
                    <a:p>
                      <a:pPr algn="l" fontAlgn="b"/>
                      <a:r>
                        <a:rPr lang="en-US" sz="2000" b="0" i="0" u="none" strike="noStrike">
                          <a:solidFill>
                            <a:srgbClr val="000000"/>
                          </a:solidFill>
                          <a:latin typeface="Times New Roman"/>
                        </a:rPr>
                        <a:t>5%, up from 1.8% </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dirty="0">
                          <a:solidFill>
                            <a:srgbClr val="000000"/>
                          </a:solidFill>
                          <a:latin typeface="Times New Roman"/>
                        </a:rPr>
                        <a:t>5.0%</a:t>
                      </a:r>
                    </a:p>
                  </a:txBody>
                  <a:tcPr marL="12700" marR="12700" marT="12700" marB="0" anchor="b"/>
                </a:tc>
                <a:tc>
                  <a:txBody>
                    <a:bodyPr/>
                    <a:lstStyle/>
                    <a:p>
                      <a:pPr algn="r" fontAlgn="b"/>
                      <a:r>
                        <a:rPr lang="en-US" sz="2000" b="0" i="0" u="none" strike="noStrike" dirty="0">
                          <a:solidFill>
                            <a:srgbClr val="000000"/>
                          </a:solidFill>
                          <a:latin typeface="Times New Roman"/>
                        </a:rPr>
                        <a:t>4.0%</a:t>
                      </a:r>
                    </a:p>
                  </a:txBody>
                  <a:tcPr marL="12700" marR="12700" marT="12700" marB="0" anchor="b"/>
                </a:tc>
                <a:tc>
                  <a:txBody>
                    <a:bodyPr/>
                    <a:lstStyle/>
                    <a:p>
                      <a:pPr algn="l" fontAlgn="b"/>
                      <a:r>
                        <a:rPr lang="en-US" sz="2000" b="0" i="0" u="none" strike="noStrike">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r>
              <a:tr h="722392">
                <a:tc>
                  <a:txBody>
                    <a:bodyPr/>
                    <a:lstStyle/>
                    <a:p>
                      <a:pPr algn="l" fontAlgn="b"/>
                      <a:r>
                        <a:rPr lang="en-US" sz="2000" b="0" i="0" u="none" strike="noStrike">
                          <a:solidFill>
                            <a:srgbClr val="000000"/>
                          </a:solidFill>
                          <a:latin typeface="Times New Roman"/>
                        </a:rPr>
                        <a:t>Recreational  tax (if Prop 19 passed) </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r" fontAlgn="b"/>
                      <a:r>
                        <a:rPr lang="en-US" sz="2000" b="0" i="0" u="none" strike="noStrike">
                          <a:solidFill>
                            <a:srgbClr val="000000"/>
                          </a:solidFill>
                          <a:latin typeface="Times New Roman"/>
                        </a:rPr>
                        <a:t>15.0%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a:solidFill>
                            <a:srgbClr val="000000"/>
                          </a:solidFill>
                          <a:latin typeface="Times New Roman"/>
                        </a:rPr>
                        <a:t>5.0%</a:t>
                      </a: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l" fontAlgn="b"/>
                      <a:r>
                        <a:rPr lang="en-US" sz="2000" b="0" i="0" u="none" strike="noStrike" dirty="0">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r>
              <a:tr h="519552">
                <a:tc>
                  <a:txBody>
                    <a:bodyPr/>
                    <a:lstStyle/>
                    <a:p>
                      <a:pPr algn="l" fontAlgn="b"/>
                      <a:r>
                        <a:rPr lang="en-US" sz="2000" b="0" i="0" u="none" strike="noStrike">
                          <a:solidFill>
                            <a:srgbClr val="000000"/>
                          </a:solidFill>
                          <a:latin typeface="Times New Roman"/>
                        </a:rPr>
                        <a:t>Voters in favor</a:t>
                      </a:r>
                    </a:p>
                  </a:txBody>
                  <a:tcPr marL="12700" marR="12700" marT="12700" marB="0" anchor="b"/>
                </a:tc>
                <a:tc>
                  <a:txBody>
                    <a:bodyPr/>
                    <a:lstStyle/>
                    <a:p>
                      <a:pPr algn="r" fontAlgn="b"/>
                      <a:r>
                        <a:rPr lang="en-US" sz="2000" b="0" i="0" u="none" strike="noStrike">
                          <a:solidFill>
                            <a:srgbClr val="000000"/>
                          </a:solidFill>
                          <a:latin typeface="Times New Roman"/>
                        </a:rPr>
                        <a:t>84.2%</a:t>
                      </a:r>
                    </a:p>
                  </a:txBody>
                  <a:tcPr marL="12700" marR="12700" marT="12700" marB="0" anchor="b"/>
                </a:tc>
                <a:tc>
                  <a:txBody>
                    <a:bodyPr/>
                    <a:lstStyle/>
                    <a:p>
                      <a:pPr algn="r" fontAlgn="b"/>
                      <a:r>
                        <a:rPr lang="en-US" sz="2000" b="0" i="0" u="none" strike="noStrike">
                          <a:solidFill>
                            <a:srgbClr val="000000"/>
                          </a:solidFill>
                          <a:latin typeface="Times New Roman"/>
                        </a:rPr>
                        <a:t>82.4%</a:t>
                      </a:r>
                    </a:p>
                  </a:txBody>
                  <a:tcPr marL="12700" marR="12700" marT="12700" marB="0" anchor="b"/>
                </a:tc>
                <a:tc>
                  <a:txBody>
                    <a:bodyPr/>
                    <a:lstStyle/>
                    <a:p>
                      <a:pPr algn="r" fontAlgn="b"/>
                      <a:r>
                        <a:rPr lang="en-US" sz="2000" b="0" i="0" u="none" strike="noStrike">
                          <a:solidFill>
                            <a:srgbClr val="000000"/>
                          </a:solidFill>
                          <a:latin typeface="Times New Roman"/>
                        </a:rPr>
                        <a:t>68.0%</a:t>
                      </a:r>
                    </a:p>
                  </a:txBody>
                  <a:tcPr marL="12700" marR="12700" marT="12700" marB="0" anchor="b"/>
                </a:tc>
                <a:tc>
                  <a:txBody>
                    <a:bodyPr/>
                    <a:lstStyle/>
                    <a:p>
                      <a:pPr algn="r" fontAlgn="b"/>
                      <a:r>
                        <a:rPr lang="en-US" sz="2000" b="0" i="0" u="none" strike="noStrike">
                          <a:solidFill>
                            <a:srgbClr val="000000"/>
                          </a:solidFill>
                          <a:latin typeface="Times New Roman"/>
                        </a:rPr>
                        <a:t>73.1%</a:t>
                      </a:r>
                    </a:p>
                  </a:txBody>
                  <a:tcPr marL="12700" marR="12700" marT="12700" marB="0" anchor="b"/>
                </a:tc>
                <a:tc>
                  <a:txBody>
                    <a:bodyPr/>
                    <a:lstStyle/>
                    <a:p>
                      <a:pPr algn="r" fontAlgn="b"/>
                      <a:r>
                        <a:rPr lang="en-US" sz="2000" b="0" i="0" u="none" strike="noStrike" dirty="0">
                          <a:solidFill>
                            <a:srgbClr val="000000"/>
                          </a:solidFill>
                          <a:latin typeface="Times New Roman"/>
                        </a:rPr>
                        <a:t>70.8%</a:t>
                      </a:r>
                    </a:p>
                  </a:txBody>
                  <a:tcPr marL="12700" marR="12700" marT="12700" marB="0" anchor="b"/>
                </a:tc>
                <a:tc>
                  <a:txBody>
                    <a:bodyPr/>
                    <a:lstStyle/>
                    <a:p>
                      <a:pPr algn="r" fontAlgn="b"/>
                      <a:r>
                        <a:rPr lang="en-US" sz="2000" b="0" i="0" u="none" strike="noStrike">
                          <a:solidFill>
                            <a:srgbClr val="000000"/>
                          </a:solidFill>
                          <a:latin typeface="Times New Roman"/>
                        </a:rPr>
                        <a:t>68.5%</a:t>
                      </a:r>
                    </a:p>
                  </a:txBody>
                  <a:tcPr marL="12700" marR="12700" marT="12700" marB="0" anchor="b"/>
                </a:tc>
                <a:tc>
                  <a:txBody>
                    <a:bodyPr/>
                    <a:lstStyle/>
                    <a:p>
                      <a:pPr algn="r" fontAlgn="b"/>
                      <a:r>
                        <a:rPr lang="en-US" sz="2000" b="0" i="0" u="none" strike="noStrike">
                          <a:solidFill>
                            <a:srgbClr val="000000"/>
                          </a:solidFill>
                          <a:latin typeface="Times New Roman"/>
                        </a:rPr>
                        <a:t>78.2%</a:t>
                      </a:r>
                    </a:p>
                  </a:txBody>
                  <a:tcPr marL="12700" marR="12700" marT="12700" marB="0" anchor="b"/>
                </a:tc>
                <a:tc>
                  <a:txBody>
                    <a:bodyPr/>
                    <a:lstStyle/>
                    <a:p>
                      <a:pPr algn="r" fontAlgn="b"/>
                      <a:r>
                        <a:rPr lang="en-US" sz="2000" b="0" i="0" u="none" strike="noStrike">
                          <a:solidFill>
                            <a:srgbClr val="000000"/>
                          </a:solidFill>
                          <a:latin typeface="Times New Roman"/>
                        </a:rPr>
                        <a:t>71.8%</a:t>
                      </a:r>
                    </a:p>
                  </a:txBody>
                  <a:tcPr marL="12700" marR="12700" marT="12700" marB="0" anchor="b"/>
                </a:tc>
                <a:tc>
                  <a:txBody>
                    <a:bodyPr/>
                    <a:lstStyle/>
                    <a:p>
                      <a:pPr algn="r" fontAlgn="b"/>
                      <a:r>
                        <a:rPr lang="en-US" sz="2000" b="0" i="0" u="none" strike="noStrike" dirty="0">
                          <a:solidFill>
                            <a:srgbClr val="000000"/>
                          </a:solidFill>
                          <a:latin typeface="Times New Roman"/>
                        </a:rPr>
                        <a:t>77.7%</a:t>
                      </a:r>
                    </a:p>
                  </a:txBody>
                  <a:tcPr marL="12700" marR="12700" marT="12700" marB="0" anchor="b"/>
                </a:tc>
                <a:tc>
                  <a:txBody>
                    <a:bodyPr/>
                    <a:lstStyle/>
                    <a:p>
                      <a:pPr algn="r" fontAlgn="b"/>
                      <a:r>
                        <a:rPr lang="en-US" sz="2000" b="0" i="0" u="none" strike="noStrike" dirty="0">
                          <a:solidFill>
                            <a:srgbClr val="000000"/>
                          </a:solidFill>
                          <a:latin typeface="Times New Roman"/>
                        </a:rPr>
                        <a:t>66.7%</a:t>
                      </a:r>
                    </a:p>
                  </a:txBody>
                  <a:tcPr marL="12700" marR="12700" marT="12700" marB="0" anchor="b"/>
                </a:tc>
              </a:tr>
              <a:tr h="519552">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r>
            </a:tbl>
          </a:graphicData>
        </a:graphic>
      </p:graphicFrame>
      <p:sp>
        <p:nvSpPr>
          <p:cNvPr id="6" name="TextBox 5"/>
          <p:cNvSpPr txBox="1"/>
          <p:nvPr/>
        </p:nvSpPr>
        <p:spPr>
          <a:xfrm>
            <a:off x="1981200" y="1417638"/>
            <a:ext cx="5728025" cy="523220"/>
          </a:xfrm>
          <a:prstGeom prst="rect">
            <a:avLst/>
          </a:prstGeom>
          <a:noFill/>
        </p:spPr>
        <p:txBody>
          <a:bodyPr wrap="none" rtlCol="0">
            <a:spAutoFit/>
          </a:bodyPr>
          <a:lstStyle/>
          <a:p>
            <a:r>
              <a:rPr lang="en-US" sz="2800" dirty="0" smtClean="0"/>
              <a:t>Medical retail rates from 2.5 % to 15%</a:t>
            </a:r>
            <a:endParaRPr lang="en-US" sz="2800" dirty="0"/>
          </a:p>
        </p:txBody>
      </p:sp>
      <p:sp>
        <p:nvSpPr>
          <p:cNvPr id="7" name="Footer Placeholder 6"/>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Relationship &amp; quantity discounts</a:t>
            </a:r>
          </a:p>
          <a:p>
            <a:r>
              <a:rPr lang="en-US" sz="4400" dirty="0" smtClean="0">
                <a:solidFill>
                  <a:schemeClr val="tx1"/>
                </a:solidFill>
                <a:latin typeface="+mj-lt"/>
                <a:ea typeface="+mj-ea"/>
                <a:cs typeface="+mj-cs"/>
              </a:rPr>
              <a:t>Predictable price collapse </a:t>
            </a:r>
          </a:p>
          <a:p>
            <a:r>
              <a:rPr lang="en-US" sz="4400" dirty="0" smtClean="0">
                <a:solidFill>
                  <a:schemeClr val="tx1"/>
                </a:solidFill>
                <a:latin typeface="+mj-lt"/>
                <a:ea typeface="+mj-ea"/>
                <a:cs typeface="+mj-cs"/>
              </a:rPr>
              <a:t>Free pot with pipe (bundling)</a:t>
            </a: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361950" y="806450"/>
            <a:ext cx="8420100" cy="52451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0100" y="838200"/>
            <a:ext cx="7543800" cy="1917700"/>
          </a:xfrm>
          <a:prstGeom prst="rect">
            <a:avLst/>
          </a:prstGeom>
        </p:spPr>
      </p:pic>
      <p:sp>
        <p:nvSpPr>
          <p:cNvPr id="5" name="Rectangle 4"/>
          <p:cNvSpPr/>
          <p:nvPr/>
        </p:nvSpPr>
        <p:spPr>
          <a:xfrm>
            <a:off x="2286000" y="3724870"/>
            <a:ext cx="4572000" cy="923330"/>
          </a:xfrm>
          <a:prstGeom prst="rect">
            <a:avLst/>
          </a:prstGeom>
        </p:spPr>
        <p:txBody>
          <a:bodyPr>
            <a:spAutoFit/>
          </a:bodyPr>
          <a:lstStyle/>
          <a:p>
            <a:r>
              <a:rPr lang="en-US" dirty="0" smtClean="0">
                <a:hlinkClick r:id="rId3"/>
              </a:rPr>
              <a:t>http://www.huffingtonpost.com/2013/04/20/marijuana-per-ounce-price_n_3094520.html</a:t>
            </a:r>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1981200" y="3810000"/>
            <a:ext cx="4572000" cy="1477328"/>
          </a:xfrm>
          <a:prstGeom prst="rect">
            <a:avLst/>
          </a:prstGeom>
        </p:spPr>
        <p:txBody>
          <a:bodyPr>
            <a:spAutoFit/>
          </a:bodyPr>
          <a:lstStyle/>
          <a:p>
            <a:endParaRPr lang="en-US" dirty="0" smtClean="0"/>
          </a:p>
          <a:p>
            <a:r>
              <a:rPr lang="en-US" dirty="0" smtClean="0">
                <a:hlinkClick r:id="rId2"/>
              </a:rPr>
              <a:t>https://www.chicagotribune.com/business/ct-biz-free-marijuana-loopholes-20180201-story.html</a:t>
            </a:r>
            <a:endParaRPr lang="en-US" dirty="0" smtClean="0"/>
          </a:p>
          <a:p>
            <a:endParaRPr lang="en-US" dirty="0"/>
          </a:p>
        </p:txBody>
      </p:sp>
      <p:pic>
        <p:nvPicPr>
          <p:cNvPr id="4" name="Picture 3"/>
          <p:cNvPicPr>
            <a:picLocks noChangeAspect="1"/>
          </p:cNvPicPr>
          <p:nvPr/>
        </p:nvPicPr>
        <p:blipFill>
          <a:blip r:embed="rId3"/>
          <a:stretch>
            <a:fillRect/>
          </a:stretch>
        </p:blipFill>
        <p:spPr>
          <a:xfrm>
            <a:off x="457200" y="838200"/>
            <a:ext cx="8153400" cy="240030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Illinois 2019</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762000" y="1417638"/>
            <a:ext cx="8382000" cy="4401205"/>
          </a:xfrm>
          <a:prstGeom prst="rect">
            <a:avLst/>
          </a:prstGeom>
        </p:spPr>
        <p:txBody>
          <a:bodyPr wrap="square">
            <a:spAutoFit/>
          </a:bodyPr>
          <a:lstStyle/>
          <a:p>
            <a:r>
              <a:rPr lang="en-US" sz="2800" dirty="0" smtClean="0"/>
              <a:t>Cannabis products “not intended to be smoked” (e.g., beverage, food, oil, ointment, tincture, topical formulation) will carry a 20% tax rate regardless of THC </a:t>
            </a:r>
            <a:r>
              <a:rPr lang="en-US" sz="2800" dirty="0" smtClean="0"/>
              <a:t>content.</a:t>
            </a:r>
          </a:p>
          <a:p>
            <a:endParaRPr lang="en-US" sz="2800" dirty="0" smtClean="0"/>
          </a:p>
          <a:p>
            <a:r>
              <a:rPr lang="en-US" sz="2800" dirty="0" smtClean="0"/>
              <a:t>Products </a:t>
            </a:r>
            <a:r>
              <a:rPr lang="en-US" sz="2800" dirty="0" smtClean="0"/>
              <a:t>intended to be smoked (dabs, </a:t>
            </a:r>
            <a:r>
              <a:rPr lang="en-US" sz="2800" dirty="0" err="1" smtClean="0"/>
              <a:t>vaping</a:t>
            </a:r>
            <a:r>
              <a:rPr lang="en-US" sz="2800" dirty="0" smtClean="0"/>
              <a:t> cartridges, and flower or bud) will be taxed either at 10% or 25%, depending on THC content. If THC content is below 35%, a tax of 10% will apply, while products at or above 35% will be taxed at 25%</a:t>
            </a:r>
            <a:r>
              <a:rPr lang="en-US" sz="2800" dirty="0" smtClean="0"/>
              <a:t>. </a:t>
            </a:r>
            <a:endParaRPr lang="en-US" sz="2800" dirty="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dirty="0" smtClean="0">
                <a:solidFill>
                  <a:schemeClr val="tx1"/>
                </a:solidFill>
              </a:rPr>
              <a:t>Price</a:t>
            </a:r>
          </a:p>
          <a:p>
            <a:r>
              <a:rPr lang="en-US" sz="4000" b="1" dirty="0" smtClean="0">
                <a:solidFill>
                  <a:schemeClr val="tx1"/>
                </a:solidFill>
              </a:rPr>
              <a:t>Weight </a:t>
            </a:r>
          </a:p>
          <a:p>
            <a:r>
              <a:rPr lang="en-US" sz="4000" dirty="0" smtClean="0">
                <a:solidFill>
                  <a:schemeClr val="tx1"/>
                </a:solidFill>
              </a:rPr>
              <a:t>Square 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6019800" cy="1938992"/>
          </a:xfrm>
          <a:prstGeom prst="rect">
            <a:avLst/>
          </a:prstGeom>
        </p:spPr>
        <p:txBody>
          <a:bodyPr wrap="square">
            <a:spAutoFit/>
          </a:bodyPr>
          <a:lstStyle/>
          <a:p>
            <a:r>
              <a:rPr lang="en-US" sz="4000" dirty="0" smtClean="0"/>
              <a:t>All marijuana is not created equal.</a:t>
            </a:r>
          </a:p>
          <a:p>
            <a:r>
              <a:rPr lang="en-US" sz="4000" dirty="0" smtClean="0"/>
              <a:t>So categories proliferate.</a:t>
            </a:r>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CO: Bud (flowers) – 25 cents/gram</a:t>
            </a:r>
            <a:br>
              <a:rPr lang="en-US" dirty="0" smtClean="0"/>
            </a:br>
            <a:r>
              <a:rPr lang="en-US" dirty="0" smtClean="0"/>
              <a:t> </a:t>
            </a:r>
            <a:r>
              <a:rPr lang="en-US" dirty="0" err="1" smtClean="0"/>
              <a:t>v</a:t>
            </a:r>
            <a:r>
              <a:rPr lang="en-US" dirty="0" smtClean="0"/>
              <a:t>. Trim (leaves) -- 11 cents/gram</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a:t>
            </a:r>
            <a:endParaRPr lang="en-US" dirty="0"/>
          </a:p>
        </p:txBody>
      </p:sp>
      <p:sp>
        <p:nvSpPr>
          <p:cNvPr id="3" name="Content Placeholder 2"/>
          <p:cNvSpPr>
            <a:spLocks noGrp="1"/>
          </p:cNvSpPr>
          <p:nvPr>
            <p:ph idx="1"/>
          </p:nvPr>
        </p:nvSpPr>
        <p:spPr/>
        <p:txBody>
          <a:bodyPr>
            <a:normAutofit lnSpcReduction="10000"/>
          </a:bodyPr>
          <a:lstStyle/>
          <a:p>
            <a:r>
              <a:rPr lang="en-US" dirty="0" smtClean="0"/>
              <a:t>Flower — 75 cents a gram</a:t>
            </a:r>
            <a:br>
              <a:rPr lang="en-US" dirty="0" smtClean="0"/>
            </a:br>
            <a:r>
              <a:rPr lang="en-US" dirty="0" smtClean="0"/>
              <a:t>Trim — 20 cents a gram</a:t>
            </a:r>
            <a:br>
              <a:rPr lang="en-US" dirty="0" smtClean="0"/>
            </a:br>
            <a:r>
              <a:rPr lang="en-US" dirty="0" smtClean="0"/>
              <a:t>Small bud — 50 cents a gram</a:t>
            </a:r>
            <a:br>
              <a:rPr lang="en-US" dirty="0" smtClean="0"/>
            </a:br>
            <a:r>
              <a:rPr lang="en-US" dirty="0" smtClean="0"/>
              <a:t>Wet whole plant — 7 cents a gram.</a:t>
            </a:r>
            <a:br>
              <a:rPr lang="en-US" dirty="0" smtClean="0"/>
            </a:br>
            <a:r>
              <a:rPr lang="en-US" dirty="0" smtClean="0"/>
              <a:t>NV taxes by the unit</a:t>
            </a:r>
            <a:br>
              <a:rPr lang="en-US" dirty="0" smtClean="0"/>
            </a:br>
            <a:r>
              <a:rPr lang="en-US" dirty="0" smtClean="0"/>
              <a:t>immature plants ($15)</a:t>
            </a:r>
            <a:br>
              <a:rPr lang="en-US" dirty="0" smtClean="0"/>
            </a:br>
            <a:r>
              <a:rPr lang="en-US" dirty="0" smtClean="0"/>
              <a:t>seeds (($0.90)</a:t>
            </a:r>
            <a:br>
              <a:rPr lang="en-US" dirty="0" smtClean="0"/>
            </a:br>
            <a:r>
              <a:rPr lang="en-US" dirty="0" smtClean="0"/>
              <a:t>pre-rolls ($0.75)</a:t>
            </a:r>
          </a:p>
          <a:p>
            <a:r>
              <a:rPr lang="en-US" dirty="0" smtClean="0"/>
              <a:t> </a:t>
            </a:r>
            <a:r>
              <a:rPr lang="en-US" sz="1059" u="sng" dirty="0" smtClean="0">
                <a:hlinkClick r:id="rId2"/>
              </a:rPr>
              <a:t>https://tax.nv.gov/uploadedFiles/taxnvgov/Content/Forms/Retail-Marijuana-Fair-Market-Value-Jan-1-2018.pdf</a:t>
            </a:r>
            <a:r>
              <a:rPr lang="en-US" sz="1059" dirty="0" smtClean="0"/>
              <a:t> </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dirty="0" smtClean="0"/>
              <a:t>(1)</a:t>
            </a:r>
            <a:r>
              <a:rPr lang="en-US" b="1" dirty="0" smtClean="0"/>
              <a:t>  </a:t>
            </a:r>
            <a:r>
              <a:rPr lang="en-US" b="1" u="sng" dirty="0" smtClean="0"/>
              <a:t>mature bud will be taxed at $50 an ounce</a:t>
            </a:r>
            <a:r>
              <a:rPr lang="en-US" dirty="0" smtClean="0"/>
              <a:t> </a:t>
            </a:r>
          </a:p>
          <a:p>
            <a:r>
              <a:rPr lang="en-US" dirty="0" smtClean="0"/>
              <a:t>(2)</a:t>
            </a:r>
            <a:r>
              <a:rPr lang="en-US" b="1" dirty="0" smtClean="0"/>
              <a:t>  </a:t>
            </a:r>
            <a:r>
              <a:rPr lang="en-US" b="1" u="sng" dirty="0" smtClean="0"/>
              <a:t>immature bud will be taxed at $25 an ounce;</a:t>
            </a:r>
            <a:r>
              <a:rPr lang="en-US" dirty="0" smtClean="0"/>
              <a:t> </a:t>
            </a:r>
            <a:r>
              <a:rPr lang="en-US" b="1" u="sng" dirty="0" smtClean="0"/>
              <a:t> </a:t>
            </a:r>
            <a:endParaRPr lang="en-US" dirty="0" smtClean="0"/>
          </a:p>
          <a:p>
            <a:r>
              <a:rPr lang="en-US" b="1" u="sng" dirty="0" smtClean="0"/>
              <a:t>(3)  abnormal bud will be taxed at $25 an ounce;</a:t>
            </a:r>
            <a:endParaRPr lang="en-US" dirty="0" smtClean="0"/>
          </a:p>
          <a:p>
            <a:r>
              <a:rPr lang="en-US" b="1" u="sng" dirty="0" smtClean="0"/>
              <a:t>(4)  the remainder of the plant will be taxed at $15 an ounce; and</a:t>
            </a:r>
            <a:endParaRPr lang="en-US" dirty="0" smtClean="0"/>
          </a:p>
          <a:p>
            <a:r>
              <a:rPr lang="en-US" b="1" u="sng" dirty="0" smtClean="0"/>
              <a:t>(5)  clones will be taxed at $1 per plant.</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b="1" u="sng" dirty="0" smtClean="0"/>
              <a:t>11)  “abnormal bud” . . .</a:t>
            </a:r>
            <a:endParaRPr lang="en-US" dirty="0" smtClean="0"/>
          </a:p>
          <a:p>
            <a:pPr lvl="1"/>
            <a:r>
              <a:rPr lang="en-US" b="1" u="sng" dirty="0" smtClean="0"/>
              <a:t>(A)  failed a microbial testing required by 3 AAC 306.645(b); or</a:t>
            </a:r>
            <a:endParaRPr lang="en-US" dirty="0" smtClean="0"/>
          </a:p>
          <a:p>
            <a:pPr lvl="1"/>
            <a:r>
              <a:rPr lang="en-US" b="1" u="sng" dirty="0" smtClean="0"/>
              <a:t>(B)  contains observable seeds;</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a:t>
            </a:r>
            <a:endParaRPr lang="en-US" dirty="0"/>
          </a:p>
        </p:txBody>
      </p:sp>
      <p:sp>
        <p:nvSpPr>
          <p:cNvPr id="3" name="Content Placeholder 2"/>
          <p:cNvSpPr>
            <a:spLocks noGrp="1"/>
          </p:cNvSpPr>
          <p:nvPr>
            <p:ph idx="1"/>
          </p:nvPr>
        </p:nvSpPr>
        <p:spPr/>
        <p:txBody>
          <a:bodyPr/>
          <a:lstStyle/>
          <a:p>
            <a:r>
              <a:rPr lang="en-US" b="1" u="sng" dirty="0" smtClean="0"/>
              <a:t>(14)  “immature bud” means an immature flower formed on a flowering marijuana plant, . . . that generally</a:t>
            </a:r>
            <a:endParaRPr lang="en-US" dirty="0" smtClean="0"/>
          </a:p>
          <a:p>
            <a:pPr lvl="1"/>
            <a:r>
              <a:rPr lang="en-US" b="1" u="sng" dirty="0" smtClean="0"/>
              <a:t>(A)  appear loose, wispy, or leafy; and</a:t>
            </a:r>
            <a:endParaRPr lang="en-US" dirty="0" smtClean="0"/>
          </a:p>
          <a:p>
            <a:pPr lvl="1"/>
            <a:r>
              <a:rPr lang="en-US" b="1" u="sng" dirty="0" smtClean="0"/>
              <a:t>(B) are not dense to sight or touch;</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dirty="0" smtClean="0">
                <a:solidFill>
                  <a:schemeClr val="tx1"/>
                </a:solidFill>
              </a:rPr>
              <a:t>Price</a:t>
            </a:r>
          </a:p>
          <a:p>
            <a:r>
              <a:rPr lang="en-US" sz="4000" dirty="0" smtClean="0">
                <a:solidFill>
                  <a:schemeClr val="tx1"/>
                </a:solidFill>
              </a:rPr>
              <a:t>Weight </a:t>
            </a:r>
          </a:p>
          <a:p>
            <a:r>
              <a:rPr lang="en-US" sz="4000" b="1" dirty="0" smtClean="0">
                <a:solidFill>
                  <a:schemeClr val="tx1"/>
                </a:solidFill>
              </a:rPr>
              <a:t>Square 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canopy taxes on medical marijuana </a:t>
            </a:r>
            <a:endParaRPr lang="en-US" dirty="0"/>
          </a:p>
        </p:txBody>
      </p:sp>
      <p:sp>
        <p:nvSpPr>
          <p:cNvPr id="3" name="Content Placeholder 2"/>
          <p:cNvSpPr>
            <a:spLocks noGrp="1"/>
          </p:cNvSpPr>
          <p:nvPr>
            <p:ph idx="1"/>
          </p:nvPr>
        </p:nvSpPr>
        <p:spPr/>
        <p:txBody>
          <a:bodyPr/>
          <a:lstStyle/>
          <a:p>
            <a:r>
              <a:rPr lang="en-US" dirty="0" smtClean="0"/>
              <a:t>Square footage taxes from $10 to $900</a:t>
            </a:r>
          </a:p>
          <a:p>
            <a:r>
              <a:rPr lang="en-US" dirty="0" smtClean="0"/>
              <a:t>Some are indexed for inflation</a:t>
            </a:r>
          </a:p>
          <a:p>
            <a:endParaRPr lang="en-US" dirty="0"/>
          </a:p>
        </p:txBody>
      </p:sp>
      <p:pic>
        <p:nvPicPr>
          <p:cNvPr id="4" name="Picture 3"/>
          <p:cNvPicPr>
            <a:picLocks noChangeAspect="1"/>
          </p:cNvPicPr>
          <p:nvPr/>
        </p:nvPicPr>
        <p:blipFill>
          <a:blip r:embed="rId3"/>
          <a:stretch>
            <a:fillRect/>
          </a:stretch>
        </p:blipFill>
        <p:spPr>
          <a:xfrm>
            <a:off x="5257801" y="2878744"/>
            <a:ext cx="3200399" cy="2789877"/>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Google Earth Garberville, California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dirty="0"/>
          </a:p>
        </p:txBody>
      </p:sp>
      <p:pic>
        <p:nvPicPr>
          <p:cNvPr id="3" name="Picture 2"/>
          <p:cNvPicPr>
            <a:picLocks noChangeAspect="1"/>
          </p:cNvPicPr>
          <p:nvPr/>
        </p:nvPicPr>
        <p:blipFill>
          <a:blip r:embed="rId2"/>
          <a:stretch>
            <a:fillRect/>
          </a:stretch>
        </p:blipFill>
        <p:spPr>
          <a:xfrm>
            <a:off x="1797050" y="1397000"/>
            <a:ext cx="5549900" cy="5461000"/>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1828800" y="914400"/>
            <a:ext cx="6134100" cy="4127500"/>
          </a:xfrm>
          <a:prstGeom prst="rect">
            <a:avLst/>
          </a:prstGeom>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$50 per plant</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pic>
        <p:nvPicPr>
          <p:cNvPr id="5" name="Picture 4"/>
          <p:cNvPicPr>
            <a:picLocks noChangeAspect="1"/>
          </p:cNvPicPr>
          <p:nvPr/>
        </p:nvPicPr>
        <p:blipFill>
          <a:blip r:embed="rId4"/>
          <a:stretch>
            <a:fillRect/>
          </a:stretch>
        </p:blipFill>
        <p:spPr>
          <a:xfrm>
            <a:off x="7237070" y="579438"/>
            <a:ext cx="1527858" cy="838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dirty="0" smtClean="0">
                <a:solidFill>
                  <a:schemeClr val="tx1"/>
                </a:solidFill>
              </a:rPr>
              <a:t>Price</a:t>
            </a:r>
          </a:p>
          <a:p>
            <a:r>
              <a:rPr lang="en-US" sz="4000" dirty="0" smtClean="0">
                <a:solidFill>
                  <a:schemeClr val="tx1"/>
                </a:solidFill>
              </a:rPr>
              <a:t>Weight </a:t>
            </a:r>
          </a:p>
          <a:p>
            <a:r>
              <a:rPr lang="en-US" sz="4000" dirty="0" smtClean="0">
                <a:solidFill>
                  <a:schemeClr val="tx1"/>
                </a:solidFill>
              </a:rPr>
              <a:t>Square feet</a:t>
            </a:r>
          </a:p>
          <a:p>
            <a:r>
              <a:rPr lang="en-US" sz="4000" b="1" dirty="0" smtClean="0">
                <a:solidFill>
                  <a:schemeClr val="tx1"/>
                </a:solidFill>
              </a:rPr>
              <a:t>Electricity</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46138"/>
            <a:ext cx="8229600" cy="1143000"/>
          </a:xfrm>
        </p:spPr>
        <p:txBody>
          <a:bodyPr>
            <a:normAutofit fontScale="90000"/>
          </a:bodyPr>
          <a:lstStyle/>
          <a:p>
            <a:r>
              <a:rPr lang="en-US" b="1" dirty="0" smtClean="0"/>
              <a:t>All </a:t>
            </a:r>
            <a:r>
              <a:rPr lang="en-US" dirty="0" smtClean="0"/>
              <a:t>electricity usage over 600% of Baseline – Arcata California tax</a:t>
            </a:r>
            <a:endParaRPr lang="en-US" dirty="0"/>
          </a:p>
        </p:txBody>
      </p:sp>
      <p:pic>
        <p:nvPicPr>
          <p:cNvPr id="5" name="Picture 4"/>
          <p:cNvPicPr>
            <a:picLocks noChangeAspect="1"/>
          </p:cNvPicPr>
          <p:nvPr/>
        </p:nvPicPr>
        <p:blipFill>
          <a:blip r:embed="rId3"/>
          <a:stretch>
            <a:fillRect/>
          </a:stretch>
        </p:blipFill>
        <p:spPr>
          <a:xfrm>
            <a:off x="1905000" y="2308224"/>
            <a:ext cx="4572000" cy="3198755"/>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00200" y="6225064"/>
            <a:ext cx="5562600" cy="276999"/>
          </a:xfrm>
          <a:prstGeom prst="rect">
            <a:avLst/>
          </a:prstGeom>
        </p:spPr>
        <p:txBody>
          <a:bodyPr wrap="square">
            <a:spAutoFit/>
          </a:bodyPr>
          <a:lstStyle/>
          <a:p>
            <a:r>
              <a:rPr lang="en-US" sz="1200" dirty="0" smtClean="0">
                <a:hlinkClick r:id="rId3"/>
              </a:rPr>
              <a:t>http://evan-mills.com/energy-associates/Indoor_files/420-HSU-Talk-abbreviated.pdf</a:t>
            </a:r>
            <a:endParaRPr lang="en-US" sz="1200" dirty="0" smtClean="0"/>
          </a:p>
        </p:txBody>
      </p:sp>
      <p:pic>
        <p:nvPicPr>
          <p:cNvPr id="3" name="Picture 2"/>
          <p:cNvPicPr>
            <a:picLocks noChangeAspect="1"/>
          </p:cNvPicPr>
          <p:nvPr/>
        </p:nvPicPr>
        <p:blipFill>
          <a:blip r:embed="rId4"/>
          <a:stretch>
            <a:fillRect/>
          </a:stretch>
        </p:blipFill>
        <p:spPr>
          <a:xfrm>
            <a:off x="1066800" y="533400"/>
            <a:ext cx="7239000" cy="5400772"/>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62500" lnSpcReduction="20000"/>
          </a:bodyPr>
          <a:lstStyle/>
          <a:p>
            <a:r>
              <a:rPr lang="en-US" sz="4000" dirty="0" smtClean="0">
                <a:solidFill>
                  <a:schemeClr val="tx1"/>
                </a:solidFill>
              </a:rPr>
              <a:t>Potency</a:t>
            </a:r>
          </a:p>
          <a:p>
            <a:r>
              <a:rPr lang="en-US" sz="4000" dirty="0" smtClean="0">
                <a:solidFill>
                  <a:schemeClr val="tx1"/>
                </a:solidFill>
              </a:rPr>
              <a:t>Price</a:t>
            </a:r>
          </a:p>
          <a:p>
            <a:r>
              <a:rPr lang="en-US" sz="4000" dirty="0" smtClean="0">
                <a:solidFill>
                  <a:schemeClr val="tx1"/>
                </a:solidFill>
              </a:rPr>
              <a:t>Weight </a:t>
            </a:r>
          </a:p>
          <a:p>
            <a:r>
              <a:rPr lang="en-US" sz="4000" dirty="0" smtClean="0">
                <a:solidFill>
                  <a:schemeClr val="tx1"/>
                </a:solidFill>
              </a:rPr>
              <a:t>Square feet</a:t>
            </a:r>
          </a:p>
          <a:p>
            <a:r>
              <a:rPr lang="en-US" sz="4000" dirty="0" smtClean="0">
                <a:solidFill>
                  <a:schemeClr val="tx1"/>
                </a:solidFill>
              </a:rPr>
              <a:t>Electricity</a:t>
            </a:r>
          </a:p>
          <a:p>
            <a:r>
              <a:rPr lang="en-US" sz="4000" b="1" dirty="0" smtClean="0">
                <a:solidFill>
                  <a:schemeClr val="tx1"/>
                </a:solidFill>
              </a:rPr>
              <a:t>Combinations</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Combinatory Workarounds </a:t>
            </a:r>
            <a:r>
              <a:rPr lang="en-US" b="1" dirty="0" smtClean="0"/>
              <a:t>Proposed </a:t>
            </a:r>
            <a:r>
              <a:rPr lang="en-US" dirty="0" smtClean="0"/>
              <a:t>for Cannabis  </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31825"/>
            <a:ext cx="8229600" cy="1143000"/>
          </a:xfrm>
        </p:spPr>
        <p:txBody>
          <a:bodyPr>
            <a:normAutofit fontScale="90000"/>
          </a:bodyPr>
          <a:lstStyle/>
          <a:p>
            <a:r>
              <a:rPr lang="en-US" dirty="0" smtClean="0"/>
              <a:t>New York PROPOSAL for potency proxy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$50 per ounce for plant matter, $200 per ounce for concentrates</a:t>
            </a:r>
          </a:p>
        </p:txBody>
      </p:sp>
      <p:pic>
        <p:nvPicPr>
          <p:cNvPr id="6" name="Picture 5"/>
          <p:cNvPicPr>
            <a:picLocks noChangeAspect="1"/>
          </p:cNvPicPr>
          <p:nvPr/>
        </p:nvPicPr>
        <p:blipFill>
          <a:blip r:embed="rId2"/>
          <a:stretch>
            <a:fillRect/>
          </a:stretch>
        </p:blipFill>
        <p:spPr>
          <a:xfrm>
            <a:off x="4821330" y="3527425"/>
            <a:ext cx="3332070" cy="2378075"/>
          </a:xfrm>
          <a:prstGeom prst="rect">
            <a:avLst/>
          </a:prstGeom>
        </p:spPr>
      </p:pic>
      <p:pic>
        <p:nvPicPr>
          <p:cNvPr id="7" name="Picture 6"/>
          <p:cNvPicPr>
            <a:picLocks noChangeAspect="1"/>
          </p:cNvPicPr>
          <p:nvPr/>
        </p:nvPicPr>
        <p:blipFill>
          <a:blip r:embed="rId3"/>
          <a:stretch>
            <a:fillRect/>
          </a:stretch>
        </p:blipFill>
        <p:spPr>
          <a:xfrm>
            <a:off x="762000" y="3733800"/>
            <a:ext cx="3087379" cy="1932855"/>
          </a:xfrm>
          <a:prstGeom prst="rect">
            <a:avLst/>
          </a:prstGeom>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Canada</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t>By ounce for plant matter, by ounce </a:t>
            </a:r>
            <a:r>
              <a:rPr lang="en-US" sz="4400" b="1" dirty="0" smtClean="0"/>
              <a:t>of THC </a:t>
            </a:r>
            <a:r>
              <a:rPr lang="en-US" sz="4400" dirty="0" smtClean="0"/>
              <a:t>for concentrates</a:t>
            </a:r>
          </a:p>
          <a:p>
            <a:endParaRPr lang="en-US" sz="4400" dirty="0" smtClean="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Alternative Minimum Tax</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4"/>
            <a:ext cx="8153400" cy="3406775"/>
          </a:xfrm>
        </p:spPr>
        <p:txBody>
          <a:bodyPr>
            <a:normAutofit/>
          </a:bodyPr>
          <a:lstStyle/>
          <a:p>
            <a:r>
              <a:rPr lang="en-US" sz="4400" dirty="0" smtClean="0"/>
              <a:t>Backup for price or weight:</a:t>
            </a:r>
          </a:p>
          <a:p>
            <a:r>
              <a:rPr lang="en-US" sz="4400" dirty="0" smtClean="0"/>
              <a:t>Stated THC, forcing seller to</a:t>
            </a:r>
          </a:p>
          <a:p>
            <a:pPr lvl="1"/>
            <a:r>
              <a:rPr lang="en-US" sz="4000" dirty="0" smtClean="0"/>
              <a:t> Pay more tax or</a:t>
            </a:r>
          </a:p>
          <a:p>
            <a:pPr lvl="1"/>
            <a:r>
              <a:rPr lang="en-US" sz="4000" dirty="0" smtClean="0"/>
              <a:t> Tell buyers product is “weak”</a:t>
            </a:r>
          </a:p>
          <a:p>
            <a:pPr lvl="1"/>
            <a:endParaRPr lang="en-US" sz="4000" dirty="0" smtClean="0"/>
          </a:p>
          <a:p>
            <a:pPr lvl="1"/>
            <a:endParaRPr lang="en-US" sz="4000" dirty="0" smtClean="0"/>
          </a:p>
          <a:p>
            <a:endParaRPr lang="en-US" sz="4400" dirty="0" smtClean="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 tobacco taxes</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2286000" y="1720840"/>
            <a:ext cx="4572000" cy="1754327"/>
          </a:xfrm>
          <a:prstGeom prst="rect">
            <a:avLst/>
          </a:prstGeom>
        </p:spPr>
        <p:txBody>
          <a:bodyPr>
            <a:spAutoFit/>
          </a:bodyPr>
          <a:lstStyle/>
          <a:p>
            <a:pPr lvl="1"/>
            <a:r>
              <a:rPr lang="en-US" sz="3600" dirty="0" smtClean="0"/>
              <a:t>Specific – weight</a:t>
            </a:r>
          </a:p>
          <a:p>
            <a:pPr lvl="1"/>
            <a:r>
              <a:rPr lang="en-US" sz="3600" dirty="0" smtClean="0"/>
              <a:t>Ad valorem</a:t>
            </a:r>
          </a:p>
          <a:p>
            <a:pPr lvl="1"/>
            <a:r>
              <a:rPr lang="en-US" sz="3600" dirty="0" smtClean="0"/>
              <a:t>VAT</a:t>
            </a: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b="1"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fontScale="90000"/>
          </a:bodyPr>
          <a:lstStyle/>
          <a:p>
            <a:r>
              <a:rPr lang="en-US" dirty="0" smtClean="0"/>
              <a:t>How much?  Considerations:</a:t>
            </a:r>
            <a:br>
              <a:rPr lang="en-US" dirty="0" smtClean="0"/>
            </a:br>
            <a:r>
              <a:rPr lang="en-US" dirty="0" smtClean="0"/>
              <a:t/>
            </a:r>
            <a:br>
              <a:rPr lang="en-US" dirty="0" smtClean="0"/>
            </a:br>
            <a:r>
              <a:rPr lang="en-US" dirty="0" smtClean="0"/>
              <a:t/>
            </a:r>
            <a:br>
              <a:rPr lang="en-US" dirty="0" smtClean="0"/>
            </a:br>
            <a:r>
              <a:rPr lang="en-US" dirty="0" smtClean="0"/>
              <a:t>	</a:t>
            </a:r>
            <a:endParaRPr lang="en-US" dirty="0"/>
          </a:p>
        </p:txBody>
      </p:sp>
      <p:sp>
        <p:nvSpPr>
          <p:cNvPr id="6" name="Subtitle 5"/>
          <p:cNvSpPr>
            <a:spLocks noGrp="1"/>
          </p:cNvSpPr>
          <p:nvPr>
            <p:ph type="subTitle" idx="1"/>
          </p:nvPr>
        </p:nvSpPr>
        <p:spPr>
          <a:xfrm>
            <a:off x="1371600" y="2286000"/>
            <a:ext cx="6400800" cy="1752600"/>
          </a:xfrm>
        </p:spPr>
        <p:txBody>
          <a:bodyPr>
            <a:normAutofit fontScale="85000" lnSpcReduction="10000"/>
          </a:bodyPr>
          <a:lstStyle/>
          <a:p>
            <a:pPr algn="l"/>
            <a:r>
              <a:rPr lang="en-US" sz="4000" dirty="0" smtClean="0">
                <a:solidFill>
                  <a:schemeClr val="tx1"/>
                </a:solidFill>
                <a:latin typeface="+mj-lt"/>
                <a:ea typeface="+mj-ea"/>
                <a:cs typeface="+mj-cs"/>
              </a:rPr>
              <a:t>Illegal market </a:t>
            </a:r>
          </a:p>
          <a:p>
            <a:pPr algn="l"/>
            <a:r>
              <a:rPr lang="en-US" sz="4000" dirty="0" smtClean="0">
                <a:solidFill>
                  <a:schemeClr val="tx1"/>
                </a:solidFill>
                <a:latin typeface="+mj-lt"/>
                <a:ea typeface="+mj-ea"/>
                <a:cs typeface="+mj-cs"/>
              </a:rPr>
              <a:t>Youth and abusers</a:t>
            </a:r>
          </a:p>
          <a:p>
            <a:pPr algn="l"/>
            <a:r>
              <a:rPr lang="en-US" sz="4000" dirty="0" smtClean="0">
                <a:solidFill>
                  <a:schemeClr val="tx1"/>
                </a:solidFill>
                <a:latin typeface="+mj-lt"/>
                <a:ea typeface="+mj-ea"/>
                <a:cs typeface="+mj-cs"/>
              </a:rPr>
              <a:t>Dynamic market – dropping price</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Government Monopolies?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fontScale="85000" lnSpcReduction="20000"/>
          </a:bodyPr>
          <a:lstStyle/>
          <a:p>
            <a:r>
              <a:rPr lang="en-US" sz="4400" dirty="0" smtClean="0">
                <a:solidFill>
                  <a:schemeClr val="tx1"/>
                </a:solidFill>
                <a:latin typeface="+mj-lt"/>
                <a:ea typeface="+mj-ea"/>
                <a:cs typeface="+mj-cs"/>
              </a:rPr>
              <a:t>North Bonneville, Washington</a:t>
            </a:r>
          </a:p>
          <a:p>
            <a:r>
              <a:rPr lang="en-US" sz="4400" dirty="0" smtClean="0">
                <a:latin typeface="+mj-lt"/>
                <a:ea typeface="+mj-ea"/>
                <a:cs typeface="+mj-cs"/>
              </a:rPr>
              <a:t>Louisiana State University </a:t>
            </a:r>
          </a:p>
          <a:p>
            <a:r>
              <a:rPr lang="en-US" sz="4400" dirty="0" smtClean="0">
                <a:solidFill>
                  <a:schemeClr val="tx1"/>
                </a:solidFill>
                <a:latin typeface="+mj-lt"/>
                <a:ea typeface="+mj-ea"/>
                <a:cs typeface="+mj-cs"/>
              </a:rPr>
              <a:t>Canadian provinces</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smtClean="0">
                <a:solidFill>
                  <a:schemeClr val="bg2"/>
                </a:solidFill>
              </a:rPr>
              <a:t>Choke point</a:t>
            </a:r>
            <a:endParaRPr lang="en-US" dirty="0">
              <a:solidFill>
                <a:schemeClr val="bg2"/>
              </a:solidFill>
            </a:endParaRPr>
          </a:p>
        </p:txBody>
      </p:sp>
      <p:sp>
        <p:nvSpPr>
          <p:cNvPr id="5" name="Title 4"/>
          <p:cNvSpPr>
            <a:spLocks noGrp="1"/>
          </p:cNvSpPr>
          <p:nvPr>
            <p:ph type="title"/>
          </p:nvPr>
        </p:nvSpPr>
        <p:spPr/>
        <p:txBody>
          <a:bodyPr/>
          <a:lstStyle/>
          <a:p>
            <a:r>
              <a:rPr lang="en-US" dirty="0" smtClean="0"/>
              <a:t>Collection point</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Subnational</a:t>
            </a:r>
            <a:r>
              <a:rPr lang="en-US" dirty="0" smtClean="0"/>
              <a:t> </a:t>
            </a:r>
            <a:r>
              <a:rPr lang="en-US" b="1" dirty="0" smtClean="0"/>
              <a:t>producer </a:t>
            </a:r>
            <a:r>
              <a:rPr lang="en-US" dirty="0" smtClean="0"/>
              <a:t>taxes eventually fail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1295400" y="1676400"/>
            <a:ext cx="6705600" cy="3416320"/>
          </a:xfrm>
          <a:prstGeom prst="rect">
            <a:avLst/>
          </a:prstGeom>
        </p:spPr>
        <p:txBody>
          <a:bodyPr wrap="square">
            <a:spAutoFit/>
          </a:bodyPr>
          <a:lstStyle/>
          <a:p>
            <a:pPr>
              <a:buFont typeface="Arial"/>
              <a:buChar char="•"/>
            </a:pPr>
            <a:r>
              <a:rPr lang="en-US" sz="3600" dirty="0" smtClean="0"/>
              <a:t>North Carolina doesn’t tax tobacco farmers or manufacturers.</a:t>
            </a:r>
          </a:p>
          <a:p>
            <a:pPr>
              <a:buFont typeface="Arial"/>
              <a:buChar char="•"/>
            </a:pPr>
            <a:r>
              <a:rPr lang="en-US" sz="3600" dirty="0" smtClean="0"/>
              <a:t>Eric Garner NY cigarette case</a:t>
            </a:r>
          </a:p>
          <a:p>
            <a:pPr>
              <a:buFont typeface="Arial"/>
              <a:buChar char="•"/>
            </a:pPr>
            <a:r>
              <a:rPr lang="en-US" sz="3600" dirty="0" smtClean="0"/>
              <a:t>National tax  can deter</a:t>
            </a:r>
          </a:p>
          <a:p>
            <a:pPr lvl="1">
              <a:buFont typeface="Arial"/>
              <a:buChar char="•"/>
            </a:pPr>
            <a:r>
              <a:rPr lang="en-US" sz="3600" dirty="0" smtClean="0"/>
              <a:t>interior smuggling</a:t>
            </a:r>
          </a:p>
          <a:p>
            <a:pPr lvl="1">
              <a:buFont typeface="Arial"/>
              <a:buChar char="•"/>
            </a:pPr>
            <a:r>
              <a:rPr lang="en-US" sz="3600" dirty="0" smtClean="0"/>
              <a:t>race to the bottom</a:t>
            </a: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p>
          <a:p>
            <a:pPr lvl="1"/>
            <a:r>
              <a:rPr lang="en-US" sz="3600" b="1" dirty="0" smtClean="0"/>
              <a:t>Recap:  State of play  </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407987"/>
            <a:ext cx="7772400" cy="1470025"/>
          </a:xfrm>
        </p:spPr>
        <p:txBody>
          <a:bodyPr/>
          <a:lstStyle/>
          <a:p>
            <a:r>
              <a:rPr lang="en-US" dirty="0" smtClean="0"/>
              <a:t>Canada</a:t>
            </a:r>
            <a:endParaRPr lang="en-US" dirty="0"/>
          </a:p>
        </p:txBody>
      </p:sp>
      <p:sp>
        <p:nvSpPr>
          <p:cNvPr id="5" name="Subtitle 4"/>
          <p:cNvSpPr>
            <a:spLocks noGrp="1"/>
          </p:cNvSpPr>
          <p:nvPr>
            <p:ph type="subTitle" idx="1"/>
          </p:nvPr>
        </p:nvSpPr>
        <p:spPr>
          <a:xfrm>
            <a:off x="1143000" y="1878012"/>
            <a:ext cx="6400800" cy="1752600"/>
          </a:xfrm>
        </p:spPr>
        <p:txBody>
          <a:bodyPr>
            <a:normAutofit fontScale="70000" lnSpcReduction="20000"/>
          </a:bodyPr>
          <a:lstStyle/>
          <a:p>
            <a:pPr marL="742950" indent="-742950" algn="l">
              <a:buAutoNum type="arabicPeriod"/>
            </a:pPr>
            <a:r>
              <a:rPr lang="en-US" sz="4400" dirty="0" smtClean="0">
                <a:solidFill>
                  <a:schemeClr val="tx1"/>
                </a:solidFill>
                <a:latin typeface="+mj-lt"/>
                <a:ea typeface="+mj-ea"/>
                <a:cs typeface="+mj-cs"/>
              </a:rPr>
              <a:t>Tax: Greater of $1 per gram or 10% of retail</a:t>
            </a:r>
          </a:p>
          <a:p>
            <a:pPr marL="742950" indent="-742950" algn="l">
              <a:buAutoNum type="arabicPeriod"/>
            </a:pPr>
            <a:r>
              <a:rPr lang="en-US" sz="4400" dirty="0" smtClean="0">
                <a:solidFill>
                  <a:schemeClr val="tx1"/>
                </a:solidFill>
                <a:latin typeface="+mj-lt"/>
                <a:ea typeface="+mj-ea"/>
                <a:cs typeface="+mj-cs"/>
              </a:rPr>
              <a:t>Provincial wholesale (and retail) monopolies</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465922" name="Object 2"/>
          <p:cNvGraphicFramePr>
            <a:graphicFrameLocks noChangeAspect="1"/>
          </p:cNvGraphicFramePr>
          <p:nvPr/>
        </p:nvGraphicFramePr>
        <p:xfrm>
          <a:off x="457200" y="609600"/>
          <a:ext cx="8229600" cy="5181600"/>
        </p:xfrm>
        <a:graphic>
          <a:graphicData uri="http://schemas.openxmlformats.org/presentationml/2006/ole">
            <p:oleObj spid="_x0000_s542722" name="Document" r:id="rId3" imgW="5689600" imgH="2222500" progId="Word.Document.12">
              <p:embed/>
            </p:oleObj>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0400"/>
            <a:ext cx="7772400" cy="1470025"/>
          </a:xfrm>
        </p:spPr>
        <p:txBody>
          <a:bodyPr/>
          <a:lstStyle/>
          <a:p>
            <a:r>
              <a:rPr lang="en-US" dirty="0" smtClean="0"/>
              <a:t>Carbon	</a:t>
            </a:r>
            <a:endParaRPr lang="en-US" dirty="0"/>
          </a:p>
        </p:txBody>
      </p:sp>
      <p:sp>
        <p:nvSpPr>
          <p:cNvPr id="4" name="Subtitle 3"/>
          <p:cNvSpPr>
            <a:spLocks noGrp="1"/>
          </p:cNvSpPr>
          <p:nvPr>
            <p:ph type="subTitle" idx="1"/>
          </p:nvPr>
        </p:nvSpPr>
        <p:spPr>
          <a:xfrm>
            <a:off x="1371600" y="2438400"/>
            <a:ext cx="6400800" cy="1752600"/>
          </a:xfrm>
        </p:spPr>
        <p:txBody>
          <a:bodyPr/>
          <a:lstStyle/>
          <a:p>
            <a:pPr algn="l"/>
            <a:r>
              <a:rPr lang="en-US" dirty="0" smtClean="0">
                <a:solidFill>
                  <a:schemeClr val="tx1"/>
                </a:solidFill>
              </a:rPr>
              <a:t>Taxing pollutants or BTUs</a:t>
            </a:r>
          </a:p>
          <a:p>
            <a:pPr algn="l"/>
            <a:r>
              <a:rPr lang="en-US" dirty="0" smtClean="0">
                <a:solidFill>
                  <a:schemeClr val="tx1"/>
                </a:solidFill>
              </a:rPr>
              <a:t>Border tax adjustments</a:t>
            </a:r>
          </a:p>
          <a:p>
            <a:pPr algn="l"/>
            <a:r>
              <a:rPr lang="en-US" dirty="0" smtClean="0">
                <a:solidFill>
                  <a:schemeClr val="tx1"/>
                </a:solidFill>
              </a:rPr>
              <a:t>	Chlorofluorocarbon precedent</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Takeaways, Via Case Studies of Alcohol and Marijuana 	</a:t>
            </a:r>
            <a:endParaRPr lang="en-US" dirty="0"/>
          </a:p>
        </p:txBody>
      </p:sp>
      <p:sp>
        <p:nvSpPr>
          <p:cNvPr id="3" name="Content Placeholder 2"/>
          <p:cNvSpPr>
            <a:spLocks noGrp="1"/>
          </p:cNvSpPr>
          <p:nvPr>
            <p:ph idx="1"/>
          </p:nvPr>
        </p:nvSpPr>
        <p:spPr>
          <a:xfrm>
            <a:off x="457200" y="1965325"/>
            <a:ext cx="8229600" cy="4756150"/>
          </a:xfrm>
        </p:spPr>
        <p:txBody>
          <a:bodyPr/>
          <a:lstStyle/>
          <a:p>
            <a:r>
              <a:rPr lang="en-US" dirty="0" smtClean="0"/>
              <a:t>Why excises (EU &amp; UK “duties”)? The ideal is </a:t>
            </a:r>
            <a:r>
              <a:rPr lang="en-US" b="1" dirty="0" smtClean="0"/>
              <a:t>not </a:t>
            </a:r>
            <a:r>
              <a:rPr lang="en-US" dirty="0" smtClean="0"/>
              <a:t>tax everything the same. </a:t>
            </a:r>
            <a:r>
              <a:rPr lang="en-US" b="1" dirty="0" smtClean="0"/>
              <a:t>Differentiate.  </a:t>
            </a:r>
          </a:p>
          <a:p>
            <a:r>
              <a:rPr lang="en-US" b="1" dirty="0" smtClean="0"/>
              <a:t>Use Tax Bases beyond Currency.</a:t>
            </a:r>
          </a:p>
          <a:p>
            <a:endParaRPr lang="en-US" b="1"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524000" y="4244606"/>
            <a:ext cx="2362200" cy="1250951"/>
          </a:xfrm>
          <a:prstGeom prst="rect">
            <a:avLst/>
          </a:prstGeom>
        </p:spPr>
      </p:pic>
      <p:pic>
        <p:nvPicPr>
          <p:cNvPr id="6" name="Picture 5"/>
          <p:cNvPicPr>
            <a:picLocks noChangeAspect="1"/>
          </p:cNvPicPr>
          <p:nvPr/>
        </p:nvPicPr>
        <p:blipFill>
          <a:blip r:embed="rId3"/>
          <a:stretch>
            <a:fillRect/>
          </a:stretch>
        </p:blipFill>
        <p:spPr>
          <a:xfrm>
            <a:off x="5257800" y="4010744"/>
            <a:ext cx="3087379" cy="1932855"/>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your service </a:t>
            </a:r>
            <a:endParaRPr lang="en-US" dirty="0"/>
          </a:p>
        </p:txBody>
      </p:sp>
      <p:sp>
        <p:nvSpPr>
          <p:cNvPr id="3" name="Content Placeholder 2"/>
          <p:cNvSpPr>
            <a:spLocks noGrp="1"/>
          </p:cNvSpPr>
          <p:nvPr>
            <p:ph idx="1"/>
          </p:nvPr>
        </p:nvSpPr>
        <p:spPr/>
        <p:txBody>
          <a:bodyPr/>
          <a:lstStyle/>
          <a:p>
            <a:r>
              <a:rPr lang="en-US" dirty="0" smtClean="0"/>
              <a:t>Pat Oglesby</a:t>
            </a:r>
          </a:p>
          <a:p>
            <a:r>
              <a:rPr lang="en-US" dirty="0" smtClean="0">
                <a:hlinkClick r:id="rId2"/>
              </a:rPr>
              <a:t>po@newrevenue.org</a:t>
            </a:r>
            <a:endParaRPr lang="en-US" dirty="0" smtClean="0"/>
          </a:p>
          <a:p>
            <a:r>
              <a:rPr lang="en-US" dirty="0" smtClean="0">
                <a:hlinkClick r:id="rId3"/>
              </a:rPr>
              <a:t>Www.newrevenue.org</a:t>
            </a:r>
            <a:endParaRPr lang="en-US" smtClean="0"/>
          </a:p>
          <a:p>
            <a:pPr>
              <a:buNone/>
            </a:pPr>
            <a:r>
              <a:rPr lang="en-US" smtClean="0"/>
              <a:t>  </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End.</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SCRAPS </a:t>
            </a:r>
            <a:r>
              <a:rPr lang="en-US" smtClean="0"/>
              <a:t>follow this</a:t>
            </a:r>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$79.92 - $0.62 = $79.30/oz.</a:t>
            </a:r>
            <a:endParaRPr lang="en-US" dirty="0"/>
          </a:p>
        </p:txBody>
      </p:sp>
      <p:pic>
        <p:nvPicPr>
          <p:cNvPr id="5" name="Picture 4"/>
          <p:cNvPicPr>
            <a:picLocks noChangeAspect="1"/>
          </p:cNvPicPr>
          <p:nvPr/>
        </p:nvPicPr>
        <p:blipFill>
          <a:blip r:embed="rId2"/>
          <a:stretch>
            <a:fillRect/>
          </a:stretch>
        </p:blipFill>
        <p:spPr>
          <a:xfrm>
            <a:off x="914400" y="1813002"/>
            <a:ext cx="6985000" cy="4003598"/>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 </a:t>
            </a:r>
            <a:r>
              <a:rPr lang="en-US" b="1" dirty="0" smtClean="0"/>
              <a:t>Excise </a:t>
            </a:r>
            <a:r>
              <a:rPr lang="en-US" dirty="0" smtClean="0"/>
              <a:t>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p>
          <a:p>
            <a:pPr lvl="1"/>
            <a:r>
              <a:rPr lang="en-US" sz="3600" dirty="0" smtClean="0"/>
              <a:t>Recap:  State of play  </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vs. ad valorem</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2697196" y="1828800"/>
            <a:ext cx="3749607" cy="2308324"/>
          </a:xfrm>
          <a:prstGeom prst="rect">
            <a:avLst/>
          </a:prstGeom>
        </p:spPr>
        <p:txBody>
          <a:bodyPr wrap="square">
            <a:spAutoFit/>
          </a:bodyPr>
          <a:lstStyle/>
          <a:p>
            <a:r>
              <a:rPr lang="en-US" dirty="0" smtClean="0"/>
              <a:t>Specific:</a:t>
            </a:r>
          </a:p>
          <a:p>
            <a:r>
              <a:rPr lang="en-US" dirty="0" smtClean="0"/>
              <a:t>	Barrels of beer</a:t>
            </a:r>
          </a:p>
          <a:p>
            <a:r>
              <a:rPr lang="en-US" dirty="0" smtClean="0"/>
              <a:t>	Liquor – proof</a:t>
            </a:r>
          </a:p>
          <a:p>
            <a:r>
              <a:rPr lang="en-US" dirty="0" smtClean="0"/>
              <a:t>	Cigarettes – pounds</a:t>
            </a:r>
          </a:p>
          <a:p>
            <a:r>
              <a:rPr lang="en-US" dirty="0" smtClean="0"/>
              <a:t>	Carbon </a:t>
            </a:r>
          </a:p>
          <a:p>
            <a:r>
              <a:rPr lang="en-US" dirty="0" smtClean="0"/>
              <a:t>	Soda: ounces or sugar content</a:t>
            </a:r>
          </a:p>
          <a:p>
            <a:r>
              <a:rPr lang="en-US" dirty="0" smtClean="0"/>
              <a:t> vs. ad valorem</a:t>
            </a:r>
          </a:p>
          <a:p>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graphicFrame>
        <p:nvGraphicFramePr>
          <p:cNvPr id="403458" name="Object 2"/>
          <p:cNvGraphicFramePr>
            <a:graphicFrameLocks noChangeAspect="1"/>
          </p:cNvGraphicFramePr>
          <p:nvPr/>
        </p:nvGraphicFramePr>
        <p:xfrm>
          <a:off x="1828800" y="2254250"/>
          <a:ext cx="5486400" cy="2349500"/>
        </p:xfrm>
        <a:graphic>
          <a:graphicData uri="http://schemas.openxmlformats.org/presentationml/2006/ole">
            <p:oleObj spid="_x0000_s573442" name="Document" r:id="rId3" imgW="5486400" imgH="2349500" progId="Word.Document.12">
              <p:link updateAutomatic="1"/>
            </p:oleObj>
          </a:graphicData>
        </a:graphic>
      </p:graphicFrame>
      <p:graphicFrame>
        <p:nvGraphicFramePr>
          <p:cNvPr id="403459" name="Object 3"/>
          <p:cNvGraphicFramePr>
            <a:graphicFrameLocks noChangeAspect="1"/>
          </p:cNvGraphicFramePr>
          <p:nvPr/>
        </p:nvGraphicFramePr>
        <p:xfrm>
          <a:off x="1828800" y="2254250"/>
          <a:ext cx="5486400" cy="2349500"/>
        </p:xfrm>
        <a:graphic>
          <a:graphicData uri="http://schemas.openxmlformats.org/presentationml/2006/ole">
            <p:oleObj spid="_x0000_s573443" name="Document" r:id="rId4" imgW="5486400" imgH="2349500" progId="Word.Document.12">
              <p:link updateAutomatic="1"/>
            </p:oleObj>
          </a:graphicData>
        </a:graphic>
      </p:graphicFrame>
      <p:graphicFrame>
        <p:nvGraphicFramePr>
          <p:cNvPr id="403460" name="Object 4"/>
          <p:cNvGraphicFramePr>
            <a:graphicFrameLocks noChangeAspect="1"/>
          </p:cNvGraphicFramePr>
          <p:nvPr/>
        </p:nvGraphicFramePr>
        <p:xfrm>
          <a:off x="228600" y="311150"/>
          <a:ext cx="8505825" cy="5853113"/>
        </p:xfrm>
        <a:graphic>
          <a:graphicData uri="http://schemas.openxmlformats.org/presentationml/2006/ole">
            <p:oleObj spid="_x0000_s573444" name="Document" r:id="rId4" imgW="5486400" imgH="2349500" progId="Word.Document.12">
              <p:link updateAutomatic="1"/>
            </p:oleObj>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graphicFrame>
        <p:nvGraphicFramePr>
          <p:cNvPr id="5" name="Object 4"/>
          <p:cNvGraphicFramePr>
            <a:graphicFrameLocks noChangeAspect="1"/>
          </p:cNvGraphicFramePr>
          <p:nvPr/>
        </p:nvGraphicFramePr>
        <p:xfrm>
          <a:off x="457200" y="990600"/>
          <a:ext cx="8367776" cy="4616450"/>
        </p:xfrm>
        <a:graphic>
          <a:graphicData uri="http://schemas.openxmlformats.org/presentationml/2006/ole">
            <p:oleObj spid="_x0000_s574466" name="Document" r:id="rId3" imgW="5689600" imgH="2222500" progId="Word.Document.12">
              <p:embed/>
            </p:oleObj>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203200" y="762000"/>
            <a:ext cx="8737600" cy="5105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123812</TotalTime>
  <Words>3773</Words>
  <Application>Microsoft Macintosh PowerPoint</Application>
  <PresentationFormat>On-screen Show (4:3)</PresentationFormat>
  <Paragraphs>672</Paragraphs>
  <Slides>125</Slides>
  <Notes>31</Notes>
  <HiddenSlides>0</HiddenSlides>
  <MMClips>0</MMClips>
  <ScaleCrop>false</ScaleCrop>
  <HeadingPairs>
    <vt:vector size="8" baseType="variant">
      <vt:variant>
        <vt:lpstr>Design Template</vt:lpstr>
      </vt:variant>
      <vt:variant>
        <vt:i4>1</vt:i4>
      </vt:variant>
      <vt:variant>
        <vt:lpstr>Links</vt:lpstr>
      </vt:variant>
      <vt:variant>
        <vt:i4>5</vt:i4>
      </vt:variant>
      <vt:variant>
        <vt:lpstr>Embedded OLE Servers</vt:lpstr>
      </vt:variant>
      <vt:variant>
        <vt:i4>1</vt:i4>
      </vt:variant>
      <vt:variant>
        <vt:lpstr>Slide Titles</vt:lpstr>
      </vt:variant>
      <vt:variant>
        <vt:i4>125</vt:i4>
      </vt:variant>
    </vt:vector>
  </HeadingPairs>
  <TitlesOfParts>
    <vt:vector size="132" baseType="lpstr">
      <vt:lpstr>Office Theme</vt:lpstr>
      <vt:lpstr>Document39!OLE_LINK76</vt:lpstr>
      <vt:lpstr>???</vt:lpstr>
      <vt:lpstr>Document35!OLE_LINK73</vt:lpstr>
      <vt:lpstr>Document35!OLE_LINK74</vt:lpstr>
      <vt:lpstr>Document35!OLE_LINK74</vt:lpstr>
      <vt:lpstr>Document</vt:lpstr>
      <vt:lpstr>  Excise taxes,  especially on marijuana    </vt:lpstr>
      <vt:lpstr>Why excises (EU &amp; UK “duties”)?  </vt:lpstr>
      <vt:lpstr>VAT and sales taxes differentiate crudely; Excises are more sophisticated. </vt:lpstr>
      <vt:lpstr>Slide 4</vt:lpstr>
      <vt:lpstr>What is an Excise?</vt:lpstr>
      <vt:lpstr>Slide 6</vt:lpstr>
      <vt:lpstr> Why single out goods or services?  Rationales </vt:lpstr>
      <vt:lpstr> Excise examples </vt:lpstr>
      <vt:lpstr> Problems with excise taxes -- &amp; VAT exceptions  </vt:lpstr>
      <vt:lpstr>Case study: Alcohol</vt:lpstr>
      <vt:lpstr>Alcohol base history:  From primitive to sophisticated</vt:lpstr>
      <vt:lpstr>Primitive bases: Still and tavern licenses</vt:lpstr>
      <vt:lpstr>Early base: Customs duties</vt:lpstr>
      <vt:lpstr>Proxy bases for alcohol</vt:lpstr>
      <vt:lpstr>Alcohol Exceptions: Virginia special interests</vt:lpstr>
      <vt:lpstr>Federal liquor tax?  8 answers</vt:lpstr>
      <vt:lpstr>Slide 17</vt:lpstr>
      <vt:lpstr>1791 Whisky – Dicas’ hydrometer </vt:lpstr>
      <vt:lpstr>Alcohol tax revenue yield</vt:lpstr>
      <vt:lpstr>Slide 20</vt:lpstr>
      <vt:lpstr>Slide 21</vt:lpstr>
      <vt:lpstr>Recent Federal liquor tax rate per proof gallon</vt:lpstr>
      <vt:lpstr>From too much to not enough?</vt:lpstr>
      <vt:lpstr>Slide 24</vt:lpstr>
      <vt:lpstr>Slide 25</vt:lpstr>
      <vt:lpstr>2017 Federal Tax Cut</vt:lpstr>
      <vt:lpstr>Federal taxes pre-phase out</vt:lpstr>
      <vt:lpstr>Wine taxes per gallon after phase-out</vt:lpstr>
      <vt:lpstr>Economists’ Dream </vt:lpstr>
      <vt:lpstr>Prologue to MARIJUANA: Vaping taxes</vt:lpstr>
      <vt:lpstr>Case study: Marijuana (Cannabis)</vt:lpstr>
      <vt:lpstr>General Sales Taxes on Medical Marijuana – Some states tax it like shoes.</vt:lpstr>
      <vt:lpstr>Slide 33</vt:lpstr>
      <vt:lpstr>Marijuana excise taxes Why?</vt:lpstr>
      <vt:lpstr>Why marijuana excise taxes?</vt:lpstr>
      <vt:lpstr>Canadian negative externalities</vt:lpstr>
      <vt:lpstr>Slide 37</vt:lpstr>
      <vt:lpstr>Slide 38</vt:lpstr>
      <vt:lpstr>Marijuana Excise Outline </vt:lpstr>
      <vt:lpstr>Hard to Tax</vt:lpstr>
      <vt:lpstr>Marijuana Excise Outline </vt:lpstr>
      <vt:lpstr>Slide 42</vt:lpstr>
      <vt:lpstr>Slide 43</vt:lpstr>
      <vt:lpstr>Marijuana activists?</vt:lpstr>
      <vt:lpstr>Early on , funded by</vt:lpstr>
      <vt:lpstr>Slide 46</vt:lpstr>
      <vt:lpstr>Marijuana Excise Outline </vt:lpstr>
      <vt:lpstr>Carve-outs from a marijuana excise tax? </vt:lpstr>
      <vt:lpstr>Slide 49</vt:lpstr>
      <vt:lpstr>Argument for tax break</vt:lpstr>
      <vt:lpstr>Arguments against tax break for medical</vt:lpstr>
      <vt:lpstr>Argument against medical tax break -- Revenue</vt:lpstr>
      <vt:lpstr>Argument against medical tax break --  Faking sickness</vt:lpstr>
      <vt:lpstr>Argument against medical tax break --  Administrability</vt:lpstr>
      <vt:lpstr>Argument against medical tax break -- affordability </vt:lpstr>
      <vt:lpstr> </vt:lpstr>
      <vt:lpstr>Argument against medical tax break --  Self-Victimization</vt:lpstr>
      <vt:lpstr>Slide 58</vt:lpstr>
      <vt:lpstr>Carve-outs from a marijuana excise tax? </vt:lpstr>
      <vt:lpstr>Homegrown exception?</vt:lpstr>
      <vt:lpstr>Carve-outs from a marijuana excise tax? </vt:lpstr>
      <vt:lpstr>Small business rules </vt:lpstr>
      <vt:lpstr>Slide 63</vt:lpstr>
      <vt:lpstr>Marijuana Excise Outline </vt:lpstr>
      <vt:lpstr>Cannabis tax base? </vt:lpstr>
      <vt:lpstr>Base: Correlation with intoxication</vt:lpstr>
      <vt:lpstr>Why not potency?</vt:lpstr>
      <vt:lpstr>Why not potency?</vt:lpstr>
      <vt:lpstr>No jurisdiction taxes tobacco by tar and nicotine  content, right? </vt:lpstr>
      <vt:lpstr>Why not potency?</vt:lpstr>
      <vt:lpstr>Slide 71</vt:lpstr>
      <vt:lpstr>Slide 72</vt:lpstr>
      <vt:lpstr>Fungible concentrate – Use potency?</vt:lpstr>
      <vt:lpstr>Cannabis tax base? </vt:lpstr>
      <vt:lpstr>Taxing by price (Ad valorem, like sales tax): Advantages</vt:lpstr>
      <vt:lpstr>World’s first marijuana tax</vt:lpstr>
      <vt:lpstr>Nov. 2010 California Price-Based Taxes</vt:lpstr>
      <vt:lpstr>Price (Ad valorem) base problems  </vt:lpstr>
      <vt:lpstr>Slide 79</vt:lpstr>
      <vt:lpstr>Slide 80</vt:lpstr>
      <vt:lpstr>Slide 81</vt:lpstr>
      <vt:lpstr>Illinois 2019</vt:lpstr>
      <vt:lpstr>Cannabis tax base? </vt:lpstr>
      <vt:lpstr>Why not weight?</vt:lpstr>
      <vt:lpstr>Why not weight?</vt:lpstr>
      <vt:lpstr>CO: Bud (flowers) – 25 cents/gram  v. Trim (leaves) -- 11 cents/gram</vt:lpstr>
      <vt:lpstr>Nevada</vt:lpstr>
      <vt:lpstr>Alaska </vt:lpstr>
      <vt:lpstr>Alaska </vt:lpstr>
      <vt:lpstr>Alaska</vt:lpstr>
      <vt:lpstr>Cannabis tax base? </vt:lpstr>
      <vt:lpstr>California canopy taxes on medical marijuana </vt:lpstr>
      <vt:lpstr>Google Earth Garberville, California </vt:lpstr>
      <vt:lpstr>Slide 94</vt:lpstr>
      <vt:lpstr>Mendocino:  $50 per plant</vt:lpstr>
      <vt:lpstr>Cannabis tax base? </vt:lpstr>
      <vt:lpstr>All electricity usage over 600% of Baseline – Arcata California tax</vt:lpstr>
      <vt:lpstr>Slide 98</vt:lpstr>
      <vt:lpstr>Cannabis tax base? </vt:lpstr>
      <vt:lpstr>Combinatory Workarounds Proposed for Cannabis  </vt:lpstr>
      <vt:lpstr>New York PROPOSAL for potency proxy </vt:lpstr>
      <vt:lpstr>Canada</vt:lpstr>
      <vt:lpstr>Alternative Minimum Tax</vt:lpstr>
      <vt:lpstr>EU tobacco taxes</vt:lpstr>
      <vt:lpstr>Marijuana Excise Outline </vt:lpstr>
      <vt:lpstr>How much?  Considerations:    </vt:lpstr>
      <vt:lpstr>Government Monopolies? </vt:lpstr>
      <vt:lpstr>Collection point</vt:lpstr>
      <vt:lpstr>Slide 109</vt:lpstr>
      <vt:lpstr>Subnational producer taxes eventually fail  </vt:lpstr>
      <vt:lpstr>Marijuana Excise Outline </vt:lpstr>
      <vt:lpstr>Canada</vt:lpstr>
      <vt:lpstr>Slide 113</vt:lpstr>
      <vt:lpstr>Carbon </vt:lpstr>
      <vt:lpstr>Takeaways, Via Case Studies of Alcohol and Marijuana  </vt:lpstr>
      <vt:lpstr>At your service </vt:lpstr>
      <vt:lpstr>The End.</vt:lpstr>
      <vt:lpstr>SCRAPS follow this</vt:lpstr>
      <vt:lpstr>$79.92 - $0.62 = $79.30/oz.</vt:lpstr>
      <vt:lpstr>Why not weight?</vt:lpstr>
      <vt:lpstr>Marijuana Excise Outline </vt:lpstr>
      <vt:lpstr>Specific vs. ad valorem</vt:lpstr>
      <vt:lpstr>Slide 123</vt:lpstr>
      <vt:lpstr>Slide 124</vt:lpstr>
      <vt:lpstr>Slide 125</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Amsterdam </dc:title>
  <dc:creator>PAT OGLESBY</dc:creator>
  <cp:lastModifiedBy>Pat Oglesby</cp:lastModifiedBy>
  <cp:revision>439</cp:revision>
  <cp:lastPrinted>2018-10-29T13:31:49Z</cp:lastPrinted>
  <dcterms:created xsi:type="dcterms:W3CDTF">2019-11-04T14:34:59Z</dcterms:created>
  <dcterms:modified xsi:type="dcterms:W3CDTF">2019-11-05T20:36:45Z</dcterms:modified>
</cp:coreProperties>
</file>