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44.xml" ContentType="application/vnd.openxmlformats-officedocument.presentationml.slide+xml"/>
  <Override PartName="/ppt/slides/slide27.xml" ContentType="application/vnd.openxmlformats-officedocument.presentationml.slide+xml"/>
  <Override PartName="/ppt/slides/slide53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Default Extension="pict" ContentType="image/pict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charts/chart1.xml" ContentType="application/vnd.openxmlformats-officedocument.drawingml.chart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Default Extension="jpeg" ContentType="image/jpeg"/>
  <Override PartName="/ppt/viewProps.xml" ContentType="application/vnd.openxmlformats-officedocument.presentationml.viewProps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Default Extension="tiff" ContentType="image/tiff"/>
  <Default Extension="docx" ContentType="application/vnd.openxmlformats-officedocument.wordprocessingml.document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7"/>
  </p:notesMasterIdLst>
  <p:sldIdLst>
    <p:sldId id="405" r:id="rId2"/>
    <p:sldId id="356" r:id="rId3"/>
    <p:sldId id="349" r:id="rId4"/>
    <p:sldId id="363" r:id="rId5"/>
    <p:sldId id="355" r:id="rId6"/>
    <p:sldId id="350" r:id="rId7"/>
    <p:sldId id="351" r:id="rId8"/>
    <p:sldId id="406" r:id="rId9"/>
    <p:sldId id="344" r:id="rId10"/>
    <p:sldId id="395" r:id="rId11"/>
    <p:sldId id="358" r:id="rId12"/>
    <p:sldId id="346" r:id="rId13"/>
    <p:sldId id="347" r:id="rId14"/>
    <p:sldId id="348" r:id="rId15"/>
    <p:sldId id="345" r:id="rId16"/>
    <p:sldId id="354" r:id="rId17"/>
    <p:sldId id="364" r:id="rId18"/>
    <p:sldId id="343" r:id="rId19"/>
    <p:sldId id="353" r:id="rId20"/>
    <p:sldId id="365" r:id="rId21"/>
    <p:sldId id="366" r:id="rId22"/>
    <p:sldId id="380" r:id="rId23"/>
    <p:sldId id="376" r:id="rId24"/>
    <p:sldId id="368" r:id="rId25"/>
    <p:sldId id="381" r:id="rId26"/>
    <p:sldId id="369" r:id="rId27"/>
    <p:sldId id="359" r:id="rId28"/>
    <p:sldId id="360" r:id="rId29"/>
    <p:sldId id="361" r:id="rId30"/>
    <p:sldId id="371" r:id="rId31"/>
    <p:sldId id="262" r:id="rId32"/>
    <p:sldId id="265" r:id="rId33"/>
    <p:sldId id="266" r:id="rId34"/>
    <p:sldId id="268" r:id="rId35"/>
    <p:sldId id="267" r:id="rId36"/>
    <p:sldId id="391" r:id="rId37"/>
    <p:sldId id="398" r:id="rId38"/>
    <p:sldId id="399" r:id="rId39"/>
    <p:sldId id="383" r:id="rId40"/>
    <p:sldId id="386" r:id="rId41"/>
    <p:sldId id="384" r:id="rId42"/>
    <p:sldId id="387" r:id="rId43"/>
    <p:sldId id="388" r:id="rId44"/>
    <p:sldId id="390" r:id="rId45"/>
    <p:sldId id="278" r:id="rId46"/>
    <p:sldId id="279" r:id="rId47"/>
    <p:sldId id="277" r:id="rId48"/>
    <p:sldId id="400" r:id="rId49"/>
    <p:sldId id="401" r:id="rId50"/>
    <p:sldId id="402" r:id="rId51"/>
    <p:sldId id="403" r:id="rId52"/>
    <p:sldId id="404" r:id="rId53"/>
    <p:sldId id="379" r:id="rId54"/>
    <p:sldId id="382" r:id="rId55"/>
    <p:sldId id="394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49" autoAdjust="0"/>
    <p:restoredTop sz="94595" autoAdjust="0"/>
  </p:normalViewPr>
  <p:slideViewPr>
    <p:cSldViewPr snapToObjects="1">
      <p:cViewPr varScale="1">
        <p:scale>
          <a:sx n="93" d="100"/>
          <a:sy n="93" d="100"/>
        </p:scale>
        <p:origin x="-118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2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Marijuana%20states%20and%20countries:Washington:THC%20tax%20study%20project%202019:DRAFTS!:6c%20potency%20by%20cliffs:Non-linear%20tax%20schedule%20graph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 rot="0"/>
          <a:lstStyle/>
          <a:p>
            <a:pPr>
              <a:defRPr sz="1440" b="1" i="0" u="none" strike="noStrike">
                <a:solidFill>
                  <a:srgbClr val="000000"/>
                </a:solidFill>
                <a:latin typeface="Calibri"/>
              </a:defRPr>
            </a:pPr>
            <a:r>
              <a:rPr lang="en-US" sz="1440" b="1" i="0" u="none" strike="noStrike">
                <a:solidFill>
                  <a:srgbClr val="000000"/>
                </a:solidFill>
                <a:latin typeface="Calibri"/>
              </a:rPr>
              <a:t>Cents Tax Per mg of THC</a:t>
            </a:r>
          </a:p>
        </c:rich>
      </c:tx>
      <c:layout>
        <c:manualLayout>
          <c:xMode val="edge"/>
          <c:yMode val="edge"/>
          <c:x val="0.356389"/>
          <c:y val="0.0"/>
          <c:w val="0.287222"/>
          <c:h val="0.109448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684541"/>
          <c:y val="0.109448"/>
          <c:w val="0.918524"/>
          <c:h val="0.740133"/>
        </c:manualLayout>
      </c:layout>
      <c:scatterChart>
        <c:scatterStyle val="lineMarker"/>
        <c:ser>
          <c:idx val="0"/>
          <c:order val="0"/>
          <c:tx>
            <c:strRef>
              <c:f>'no-gap schedule'!$C$4</c:f>
              <c:strCache>
                <c:ptCount val="1"/>
                <c:pt idx="0">
                  <c:v>Cents Tax Per mg of THC</c:v>
                </c:pt>
              </c:strCache>
            </c:strRef>
          </c:tx>
          <c:spPr>
            <a:ln w="28575" cap="flat">
              <a:solidFill>
                <a:srgbClr val="4A7EBB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'no-gap schedule'!$B$5:$B$7</c:f>
              <c:numCache>
                <c:formatCode>General</c:formatCode>
                <c:ptCount val="3"/>
                <c:pt idx="0">
                  <c:v>0.0</c:v>
                </c:pt>
                <c:pt idx="1">
                  <c:v>35.0</c:v>
                </c:pt>
                <c:pt idx="2">
                  <c:v>70.0</c:v>
                </c:pt>
              </c:numCache>
            </c:numRef>
          </c:xVal>
          <c:yVal>
            <c:numRef>
              <c:f>'no-gap schedule'!$C$5:$C$7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3.0</c:v>
                </c:pt>
              </c:numCache>
            </c:numRef>
          </c:yVal>
        </c:ser>
        <c:axId val="577414536"/>
        <c:axId val="576254936"/>
      </c:scatterChart>
      <c:valAx>
        <c:axId val="577414536"/>
        <c:scaling>
          <c:orientation val="minMax"/>
        </c:scaling>
        <c:axPos val="b"/>
        <c:title>
          <c:tx>
            <c:rich>
              <a:bodyPr rot="0"/>
              <a:lstStyle/>
              <a:p>
                <a:pPr>
                  <a:defRPr sz="1200" b="1" i="0" u="none" strike="noStrike">
                    <a:solidFill>
                      <a:srgbClr val="000000"/>
                    </a:solidFill>
                    <a:latin typeface="Calibri"/>
                  </a:defRPr>
                </a:pPr>
                <a:r>
                  <a:rPr lang="en-US" sz="1200" b="1" i="0" u="none" strike="noStrike">
                    <a:solidFill>
                      <a:srgbClr val="000000"/>
                    </a:solidFill>
                    <a:latin typeface="Calibri"/>
                  </a:rPr>
                  <a:t>Concentration of THC (%)</a:t>
                </a:r>
              </a:p>
            </c:rich>
          </c:tx>
          <c:layout/>
          <c:overlay val="1"/>
        </c:title>
        <c:numFmt formatCode="General" sourceLinked="1"/>
        <c:maj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576254936"/>
        <c:crosses val="autoZero"/>
        <c:crossBetween val="between"/>
        <c:majorUnit val="17.5"/>
        <c:minorUnit val="8.75"/>
      </c:valAx>
      <c:valAx>
        <c:axId val="576254936"/>
        <c:scaling>
          <c:orientation val="minMax"/>
        </c:scaling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1"/>
        <c:maj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577414536"/>
        <c:crosses val="autoZero"/>
        <c:crossBetween val="between"/>
        <c:majorUnit val="0.75"/>
        <c:minorUnit val="0.375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888888"/>
      </a:solidFill>
      <a:prstDash val="solid"/>
      <a:round/>
    </a:ln>
    <a:effectLst/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24DE3-A052-EE42-B658-D52568C0F4AD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68A99-3EB3-BB4C-AC61-FEE93FA3C2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gleefully stipulate that for some people marijuana is medicine.  I’ve heard and read too many stories of miraculous cures and healing.  God bless the patients.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Rabbi</a:t>
            </a:r>
          </a:p>
          <a:p>
            <a:r>
              <a:rPr lang="en-US" dirty="0" smtClean="0"/>
              <a:t>John </a:t>
            </a:r>
            <a:r>
              <a:rPr lang="en-US" dirty="0" err="1" smtClean="0"/>
              <a:t>Prine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E277B-C78B-AB47-9EB8-ED6B69F6EB4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tiny tax at</a:t>
            </a:r>
            <a:r>
              <a:rPr lang="en-US" baseline="0" dirty="0" smtClean="0"/>
              <a:t> retail – enacted in referendum with 80 percent of voters saying yes.  Oakland has its fiscal troubles, and the marijuana community stepped up in a small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y</a:t>
            </a:r>
            <a:r>
              <a:rPr lang="en-US" baseline="0" dirty="0" smtClean="0"/>
              <a:t> axis shows TCH by weight.  Samples from the same plant sent to different labs show results from around 11 to 7 percent.  That’s not close enough for government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chemical processes can produce highly</a:t>
            </a:r>
            <a:r>
              <a:rPr lang="en-US" baseline="0" dirty="0" smtClean="0"/>
              <a:t> concentrated material that is fungible.  Its THC content can be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Ideally, where commerce</a:t>
            </a:r>
            <a:r>
              <a:rPr lang="en-US" baseline="0" dirty="0" smtClean="0"/>
              <a:t> is naturally concentrated.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1C18B-253A-364E-BDE9-077A0B57F91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047D-150F-A74E-9982-FEF635E981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leafly.com/news/industry/opinion-theres-a-better-way-to-tax-legal-cannabi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law.cornell.edu/uscode/text/26/16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oleObject" Target="Macintosh%20HD:Marijuana%20states%20and%20countries:India:Cover%20of%20report.docx!OLE_LINK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Relationship Id="rId3" Type="http://schemas.openxmlformats.org/officeDocument/2006/relationships/oleObject" Target="Macintosh%20HD:Marijuana%20states%20and%20countries:India:Bengali%20rates%20whole%20shot!OLE_LINK2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oleObject" Target="Macintosh%20HD:Marijuana%20states%20and%20countries:India:Bengali%20rates%20closeup!OLE_LINK1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ax.nv.gov/uploadedFiles/taxnvgov/Content/Forms/Retail-Marijuana-Fair-Market-Value-Jan-1-2018.pdf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ax.alaska.gov/programs/documentviewer/viewer.aspx?130n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oleObject" Target="Document26!OLE_LINK7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o@newrevenue.org" TargetMode="External"/><Relationship Id="rId3" Type="http://schemas.openxmlformats.org/officeDocument/2006/relationships/hyperlink" Target="http://Www.newrevenue.org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Word_Document1.docx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ewrevenue.org/2017/10/04/inaccurate-info-about-cannabis-tax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r>
              <a:rPr lang="en-US" dirty="0" smtClean="0"/>
              <a:t>Taxing Marijuana </a:t>
            </a:r>
            <a:br>
              <a:rPr lang="en-US" dirty="0" smtClean="0"/>
            </a:br>
            <a:r>
              <a:rPr lang="en-US" dirty="0" smtClean="0"/>
              <a:t>NTA 2019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Pat Oglesby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Center for New Revenue 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Www.newrevenue.org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 Oglesby in 1984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775" y="2160517"/>
            <a:ext cx="5591175" cy="41483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Marijuana taxation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Voters</a:t>
            </a:r>
          </a:p>
          <a:p>
            <a:r>
              <a:rPr lang="en-US" dirty="0" smtClean="0"/>
              <a:t>Medical marijuana</a:t>
            </a:r>
          </a:p>
          <a:p>
            <a:r>
              <a:rPr lang="en-US" dirty="0" smtClean="0"/>
              <a:t>280E</a:t>
            </a:r>
          </a:p>
          <a:p>
            <a:r>
              <a:rPr lang="en-US" dirty="0" smtClean="0"/>
              <a:t>Price-weight Bud-trim</a:t>
            </a:r>
          </a:p>
          <a:p>
            <a:r>
              <a:rPr lang="en-US" dirty="0" smtClean="0"/>
              <a:t>Illinois THC notch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9600" y="-647700"/>
            <a:ext cx="12903200" cy="815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533400"/>
            <a:ext cx="6400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Typical results: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Initiatives </a:t>
            </a:r>
            <a:r>
              <a:rPr lang="en-US" sz="2400" dirty="0"/>
              <a:t>to </a:t>
            </a:r>
            <a:r>
              <a:rPr lang="en-US" sz="2400" b="1" dirty="0"/>
              <a:t>legalize</a:t>
            </a:r>
            <a:r>
              <a:rPr lang="en-US" sz="2400" b="1" dirty="0" smtClean="0"/>
              <a:t> </a:t>
            </a:r>
            <a:r>
              <a:rPr lang="en-US" sz="2400" dirty="0"/>
              <a:t>cannabis</a:t>
            </a:r>
            <a:r>
              <a:rPr lang="en-US" sz="2400" b="1" dirty="0" smtClean="0"/>
              <a:t> </a:t>
            </a:r>
            <a:r>
              <a:rPr lang="en-US" sz="2400" dirty="0" smtClean="0"/>
              <a:t>≤ 57</a:t>
            </a:r>
            <a:r>
              <a:rPr lang="en-US" sz="2400" dirty="0"/>
              <a:t>% of</a:t>
            </a:r>
            <a:r>
              <a:rPr lang="en-US" sz="2400" dirty="0" smtClean="0"/>
              <a:t> votes</a:t>
            </a:r>
          </a:p>
          <a:p>
            <a:endParaRPr lang="en-US" sz="2400" dirty="0"/>
          </a:p>
          <a:p>
            <a:r>
              <a:rPr lang="en-US" sz="2400" dirty="0" smtClean="0"/>
              <a:t>Standalone </a:t>
            </a:r>
            <a:r>
              <a:rPr lang="en-US" sz="2400" dirty="0"/>
              <a:t>cannabis </a:t>
            </a:r>
            <a:r>
              <a:rPr lang="en-US" sz="2400" b="1" dirty="0"/>
              <a:t>tax </a:t>
            </a:r>
            <a:r>
              <a:rPr lang="en-US" sz="2400" dirty="0" smtClean="0"/>
              <a:t>initiatives </a:t>
            </a:r>
            <a:r>
              <a:rPr lang="en-US" sz="2400" dirty="0"/>
              <a:t>&gt;</a:t>
            </a:r>
            <a:r>
              <a:rPr lang="en-US" sz="2400" dirty="0" smtClean="0"/>
              <a:t> 75%.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hlinkClick r:id="rId2"/>
              </a:rPr>
              <a:t>https://www.leafly.com/news/industry/opinion-theres-a-better-way-to-tax-legal-cannabis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="" xmlns:mv="urn:schemas-microsoft-com:mac:vml" xmlns:mc="http://schemas.openxmlformats.org/markup-compatibility/2006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 medical cannabis?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="" xmlns:mv="urn:schemas-microsoft-com:mac:vml" xmlns:mc="http://schemas.openxmlformats.org/markup-compatibility/2006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69" y="1417638"/>
            <a:ext cx="7537721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="" xmlns:mv="urn:schemas-microsoft-com:mac:vml" xmlns:mc="http://schemas.openxmlformats.org/markup-compatibility/2006" id="{1731743B-8AD6-4739-B203-595076C79E5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6858000" y="4306165"/>
            <a:ext cx="474812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1451150" y="1417638"/>
            <a:ext cx="51175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How do we know it’s medical?</a:t>
            </a:r>
          </a:p>
          <a:p>
            <a:endParaRPr lang="en-US" sz="2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50" y="1978074"/>
            <a:ext cx="5829300" cy="3810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3224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8800"/>
            <a:ext cx="3048000" cy="3581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Exempt medical from tax?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0" y="5410202"/>
            <a:ext cx="284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8800"/>
            <a:ext cx="4267200" cy="3265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36" y="2"/>
            <a:ext cx="7886700" cy="13748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Goals of revenue tools: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207846" y="6126165"/>
            <a:ext cx="3352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09695" y="1246663"/>
            <a:ext cx="71628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Price – keep it up</a:t>
            </a:r>
          </a:p>
          <a:p>
            <a:r>
              <a:rPr lang="en-US" sz="3600" dirty="0" smtClean="0"/>
              <a:t>Products – nudge toward safer ones</a:t>
            </a:r>
          </a:p>
          <a:p>
            <a:r>
              <a:rPr lang="en-US" sz="3600" dirty="0" smtClean="0"/>
              <a:t>Promotion – keep it down</a:t>
            </a:r>
          </a:p>
          <a:p>
            <a:r>
              <a:rPr lang="en-US" sz="3600" dirty="0" smtClean="0"/>
              <a:t>[Revenue for programs]</a:t>
            </a:r>
          </a:p>
          <a:p>
            <a:endParaRPr lang="en-US" sz="3600" dirty="0" smtClean="0"/>
          </a:p>
          <a:p>
            <a:r>
              <a:rPr lang="en-US" sz="3600" dirty="0" smtClean="0"/>
              <a:t>BUT marginalize illegal market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IRC § 280E &amp;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81" y="1809638"/>
            <a:ext cx="8229600" cy="4525963"/>
          </a:xfrm>
        </p:spPr>
        <p:txBody>
          <a:bodyPr/>
          <a:lstStyle/>
          <a:p>
            <a:r>
              <a:rPr lang="en-US" dirty="0" smtClean="0"/>
              <a:t>1982: For federally illegal drugs, no income tax deduction except cost of goods sold</a:t>
            </a:r>
          </a:p>
          <a:p>
            <a:r>
              <a:rPr lang="en-US" dirty="0" smtClean="0"/>
              <a:t>Images from Lynn Silver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0DD752D-214D-A941-ACAF-D8BAF051F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1" y="3505200"/>
            <a:ext cx="5391149" cy="40388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990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280E violates the principle of taxing all income the same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1417638"/>
            <a:ext cx="6248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(</a:t>
            </a:r>
            <a:r>
              <a:rPr lang="en-US" sz="2400" b="1" dirty="0" err="1"/>
              <a:t>e</a:t>
            </a:r>
            <a:r>
              <a:rPr lang="en-US" sz="2400" b="1" dirty="0"/>
              <a:t>) Denial of deduction for certain lobbying and political </a:t>
            </a:r>
            <a:r>
              <a:rPr lang="en-US" sz="2400" b="1" dirty="0" smtClean="0"/>
              <a:t>expenditures</a:t>
            </a:r>
          </a:p>
          <a:p>
            <a:r>
              <a:rPr lang="en-US" sz="2400" b="1" dirty="0" smtClean="0"/>
              <a:t>(1</a:t>
            </a:r>
            <a:r>
              <a:rPr lang="en-US" sz="2400" b="1" dirty="0"/>
              <a:t>) In </a:t>
            </a:r>
            <a:r>
              <a:rPr lang="en-US" sz="2400" b="1" dirty="0" smtClean="0"/>
              <a:t>general</a:t>
            </a:r>
          </a:p>
          <a:p>
            <a:r>
              <a:rPr lang="en-US" sz="2400" b="1" dirty="0" smtClean="0"/>
              <a:t>No </a:t>
            </a:r>
            <a:r>
              <a:rPr lang="en-US" sz="2400" b="1" dirty="0"/>
              <a:t>deduction shall be allowed under subsection</a:t>
            </a:r>
            <a:r>
              <a:rPr lang="en-US" sz="2400" b="1" dirty="0" smtClean="0"/>
              <a:t> (a) for </a:t>
            </a:r>
            <a:r>
              <a:rPr lang="en-US" sz="2400" b="1" dirty="0"/>
              <a:t>any amount paid or incurred in connection with</a:t>
            </a:r>
            <a:r>
              <a:rPr lang="en-US" sz="2400" b="1" dirty="0" smtClean="0"/>
              <a:t>—</a:t>
            </a:r>
          </a:p>
          <a:p>
            <a:pPr marL="342900" indent="-342900"/>
            <a:r>
              <a:rPr lang="en-US" sz="2400" b="1" dirty="0" smtClean="0"/>
              <a:t>	(</a:t>
            </a:r>
            <a:r>
              <a:rPr lang="en-US" sz="2400" b="1" dirty="0"/>
              <a:t>A) influencing </a:t>
            </a:r>
            <a:r>
              <a:rPr lang="en-US" sz="2400" b="1" dirty="0" smtClean="0"/>
              <a:t>legislation</a:t>
            </a:r>
          </a:p>
          <a:p>
            <a:pPr marL="342900" indent="-342900"/>
            <a:r>
              <a:rPr lang="en-US" dirty="0" smtClean="0">
                <a:hlinkClick r:id="rId2"/>
              </a:rPr>
              <a:t>https://www.law.cornell.edu/uscode/text/26/162</a:t>
            </a:r>
            <a:endParaRPr lang="en-US" dirty="0" smtClean="0"/>
          </a:p>
          <a:p>
            <a:pPr marL="342900" indent="-342900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162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6753252F-4873-4F63-801D-CC719279A7D5}"/>
              </a:ext>
              <a:ext uri="{C183D7F6-B498-43B3-948B-1728B52AA6E4}">
                <adec:decorative xmlns:mc="http://schemas.openxmlformats.org/markup-compatibility/2006" xmlns:mv="urn:schemas-microsoft-com:mac:vml" xmlns:adec="http://schemas.microsoft.com/office/drawing/2017/decorative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mc="http://schemas.openxmlformats.org/markup-compatibility/2006" xmlns:mv="urn:schemas-microsoft-com:mac:vml" xmlns:p16="http://schemas.microsoft.com/office/powerpoint/2015/main" xmlns:p="http://schemas.openxmlformats.org/presentationml/2006/main" xmlns:r="http://schemas.openxmlformats.org/officeDocument/2006/relationships" xmlns:a="http://schemas.openxmlformats.org/drawingml/2006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PPh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47C8CCB-F95D-4249-92DD-651249D3535A}"/>
              </a:ext>
              <a:ext uri="{C183D7F6-B498-43B3-948B-1728B52AA6E4}">
                <adec:decorative xmlns:mc="http://schemas.openxmlformats.org/markup-compatibility/2006" xmlns:mv="urn:schemas-microsoft-com:mac:vml" xmlns:adec="http://schemas.microsoft.com/office/drawing/2017/decorative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mc="http://schemas.openxmlformats.org/markup-compatibility/2006" xmlns:mv="urn:schemas-microsoft-com:mac:vml" xmlns:p16="http://schemas.microsoft.com/office/powerpoint/2015/main" xmlns:p="http://schemas.openxmlformats.org/presentationml/2006/main" xmlns:r="http://schemas.openxmlformats.org/officeDocument/2006/relationships" xmlns:a="http://schemas.openxmlformats.org/drawingml/2006/main" xmlns="" val="1"/>
              </p:ext>
            </p:extLst>
          </p:nvPr>
        </p:nvSpPr>
        <p:spPr>
          <a:xfrm>
            <a:off x="0" y="0"/>
            <a:ext cx="1510168" cy="6858000"/>
          </a:xfrm>
          <a:prstGeom prst="rect">
            <a:avLst/>
          </a:prstGeom>
          <a:solidFill>
            <a:srgbClr val="6142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0DD752D-214D-A941-ACAF-D8BAF051F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685800"/>
            <a:ext cx="5391149" cy="403885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5105654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Photos by Lynn Silver, California Public Health Institute</a:t>
            </a:r>
            <a:endParaRPr lang="en-US" sz="24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69060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D7F9FCED-82C0-A34A-A1BB-87CAE389E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15" y="10"/>
            <a:ext cx="914398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A1B4D046-81AD-B94F-8DBD-98A070B3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719" y="144135"/>
            <a:ext cx="2064266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Happiness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509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6753252F-4873-4F63-801D-CC719279A7D5}"/>
              </a:ext>
              <a:ext uri="{C183D7F6-B498-43B3-948B-1728B52AA6E4}">
                <adec:decorative xmlns:mc="http://schemas.openxmlformats.org/markup-compatibility/2006" xmlns:mv="urn:schemas-microsoft-com:mac:vml" xmlns:adec="http://schemas.microsoft.com/office/drawing/2017/decorative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mc="http://schemas.openxmlformats.org/markup-compatibility/2006" xmlns:mv="urn:schemas-microsoft-com:mac:vml" xmlns:p16="http://schemas.microsoft.com/office/powerpoint/2015/main" xmlns:p="http://schemas.openxmlformats.org/presentationml/2006/main" xmlns:r="http://schemas.openxmlformats.org/officeDocument/2006/relationships" xmlns:a="http://schemas.openxmlformats.org/drawingml/2006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47C8CCB-F95D-4249-92DD-651249D3535A}"/>
              </a:ext>
              <a:ext uri="{C183D7F6-B498-43B3-948B-1728B52AA6E4}">
                <adec:decorative xmlns:mc="http://schemas.openxmlformats.org/markup-compatibility/2006" xmlns:mv="urn:schemas-microsoft-com:mac:vml" xmlns:adec="http://schemas.microsoft.com/office/drawing/2017/decorative" xmlns:p="http://schemas.openxmlformats.org/presentationml/2006/main" xmlns:r="http://schemas.openxmlformats.org/officeDocument/2006/relationships" xmlns:a="http://schemas.openxmlformats.org/drawingml/2006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mc="http://schemas.openxmlformats.org/markup-compatibility/2006" xmlns:mv="urn:schemas-microsoft-com:mac:vml" xmlns:p16="http://schemas.microsoft.com/office/powerpoint/2015/main" xmlns:p="http://schemas.openxmlformats.org/presentationml/2006/main" xmlns:r="http://schemas.openxmlformats.org/officeDocument/2006/relationships" xmlns:a="http://schemas.openxmlformats.org/drawingml/2006/main" xmlns="" val="1"/>
              </p:ext>
            </p:extLst>
          </p:nvPr>
        </p:nvSpPr>
        <p:spPr>
          <a:xfrm>
            <a:off x="0" y="0"/>
            <a:ext cx="1510168" cy="6858000"/>
          </a:xfrm>
          <a:prstGeom prst="rect">
            <a:avLst/>
          </a:prstGeom>
          <a:solidFill>
            <a:srgbClr val="55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E0679211-BFF9-1040-9A77-C7067F2EF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074364"/>
            <a:ext cx="2064266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Appeal to youth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3F7FFD54-CF9C-5E43-BD73-D4AB3DCE0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951" y="1405626"/>
            <a:ext cx="5391149" cy="404336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3495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A car parked in front of a sign&#10;&#10;Description automatically generated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4866EBDE-5EF7-D74F-81B7-60967A0B8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655" b="30505"/>
          <a:stretch/>
        </p:blipFill>
        <p:spPr>
          <a:xfrm>
            <a:off x="15" y="10"/>
            <a:ext cx="9143985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mc="http://schemas.openxmlformats.org/markup-compatibility/2006" xmlns:mv="urn:schemas-microsoft-com:mac:vml"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2DFE4E19-AAB5-9747-A669-802D356AD943}"/>
              </a:ext>
            </a:extLst>
          </p:cNvPr>
          <p:cNvSpPr txBox="1"/>
          <p:nvPr/>
        </p:nvSpPr>
        <p:spPr>
          <a:xfrm>
            <a:off x="96476" y="113138"/>
            <a:ext cx="2064266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Sex Appeal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2614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2450"/>
            <a:ext cx="7772400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0200" y="565150"/>
            <a:ext cx="148844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270000"/>
            <a:ext cx="7239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NORML supports the continuation of non-tax-deductibility of marijuana business advertising expenses.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For </a:t>
            </a:r>
            <a:r>
              <a:rPr lang="en-US" sz="2400" dirty="0"/>
              <a:t>some citizens, advertising is a distraction, or can be a red flag that can cause them to hesitate to support the sound policy of </a:t>
            </a:r>
            <a:r>
              <a:rPr lang="en-US" sz="2400" dirty="0" smtClean="0"/>
              <a:t>legalization. . . .  </a:t>
            </a:r>
          </a:p>
          <a:p>
            <a:endParaRPr lang="en-US" sz="2400" dirty="0"/>
          </a:p>
          <a:p>
            <a:r>
              <a:rPr lang="en-US" sz="2400" dirty="0" smtClean="0"/>
              <a:t>maintaining </a:t>
            </a:r>
            <a:r>
              <a:rPr lang="en-US" sz="2400" dirty="0"/>
              <a:t>the non-deductibility of advertising costs can act as a preemptive move against well funded corporate controlled marijuana companies, which can afford extensive advertising.</a:t>
            </a:r>
            <a:r>
              <a:rPr lang="en-US" sz="2400" dirty="0" smtClean="0"/>
              <a:t>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79400"/>
            <a:ext cx="1828800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1314450"/>
            <a:ext cx="715010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and Weight bases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819400"/>
            <a:ext cx="4914900" cy="2590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6400" y="1794301"/>
            <a:ext cx="594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Oakland, CA, July 21, 2009: 1.8 percent of gross </a:t>
            </a:r>
            <a:r>
              <a:rPr lang="en-US" sz="2400" b="1" dirty="0" smtClean="0"/>
              <a:t>medical </a:t>
            </a:r>
            <a:r>
              <a:rPr lang="en-US" sz="2400" dirty="0" smtClean="0"/>
              <a:t>receipts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51301"/>
            <a:ext cx="8229600" cy="1143000"/>
          </a:xfrm>
        </p:spPr>
        <p:txBody>
          <a:bodyPr/>
          <a:lstStyle/>
          <a:p>
            <a:r>
              <a:rPr lang="en-US" dirty="0" smtClean="0"/>
              <a:t>New World’s </a:t>
            </a:r>
            <a:r>
              <a:rPr lang="en-US" dirty="0" smtClean="0"/>
              <a:t>first marijuana tax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141" y="3505200"/>
            <a:ext cx="1527858" cy="8382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Taxing by price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E.g</a:t>
            </a:r>
            <a:r>
              <a:rPr lang="en-US" dirty="0" smtClean="0"/>
              <a:t>.,15% of retail price</a:t>
            </a:r>
          </a:p>
          <a:p>
            <a:r>
              <a:rPr lang="en-US" dirty="0" smtClean="0"/>
              <a:t>Easy to start</a:t>
            </a:r>
          </a:p>
          <a:p>
            <a:r>
              <a:rPr lang="en-US" dirty="0" smtClean="0"/>
              <a:t>Sophisticated methods need pre-collection cash flow</a:t>
            </a:r>
          </a:p>
          <a:p>
            <a:r>
              <a:rPr lang="en-US" dirty="0" smtClean="0"/>
              <a:t>May piggyback on retail sales tax</a:t>
            </a:r>
          </a:p>
          <a:p>
            <a:r>
              <a:rPr lang="en-US" dirty="0" smtClean="0"/>
              <a:t>(Salience – does customer see tax amount?)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Price (Ad valorem) base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Relationship &amp; quantity discounts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Predictable price collapse 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Free pot with pipe (bundling)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806450"/>
            <a:ext cx="8420100" cy="5245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p="http://schemas.openxmlformats.org/presentationml/2006/main" xmlns:mv="urn:schemas-microsoft-com:mac:vml" xmlns:mo="http://schemas.microsoft.com/office/mac/office/2008/main" xmlns:ve="http://schemas.openxmlformats.org/markup-compatibility/2006" xmlns:a14="http://schemas.microsoft.com/office/drawing/2010/main" xmlns:pic="http://schemas.openxmlformats.org/drawingml/2006/picture" xmlns:a="http://schemas.openxmlformats.org/drawingml/2006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r="http://schemas.openxmlformats.org/officeDocument/2006/relationships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lc="http://schemas.openxmlformats.org/drawingml/2006/lockedCanvas" val="0"/>
              </a:ext>
            </a:extLst>
          </a:blip>
          <a:srcRect l="-35996" r="-35996"/>
          <a:stretch>
            <a:fillRect/>
          </a:stretch>
        </p:blipFill>
        <p:spPr bwMode="auto">
          <a:xfrm>
            <a:off x="-1286298" y="526733"/>
            <a:ext cx="11360654" cy="5876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000" y="-685800"/>
            <a:ext cx="14986000" cy="8382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2130425"/>
            <a:ext cx="36576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828800" y="717550"/>
          <a:ext cx="5486400" cy="5422900"/>
        </p:xfrm>
        <a:graphic>
          <a:graphicData uri="http://schemas.openxmlformats.org/presentationml/2006/ole">
            <p:oleObj spid="_x0000_s134146" name="Document" r:id="rId3" imgW="5486400" imgH="54229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7117" y="838200"/>
          <a:ext cx="8593157" cy="4953000"/>
        </p:xfrm>
        <a:graphic>
          <a:graphicData uri="http://schemas.openxmlformats.org/presentationml/2006/ole">
            <p:oleObj spid="_x0000_s135170" name="Document" r:id="rId3" imgW="5486400" imgH="31623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057400" y="1219200"/>
          <a:ext cx="5486400" cy="3390900"/>
        </p:xfrm>
        <a:graphic>
          <a:graphicData uri="http://schemas.openxmlformats.org/presentationml/2006/ole">
            <p:oleObj spid="_x0000_s136194" name="Document" r:id="rId3" imgW="5486400" imgH="33909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Alaska:</a:t>
            </a:r>
            <a:br>
              <a:rPr lang="en-US" dirty="0" smtClean="0"/>
            </a:br>
            <a:r>
              <a:rPr lang="en-US" dirty="0" smtClean="0"/>
              <a:t>Bud </a:t>
            </a:r>
            <a:r>
              <a:rPr lang="en-US" dirty="0" smtClean="0"/>
              <a:t>(</a:t>
            </a:r>
            <a:r>
              <a:rPr lang="en-US" dirty="0" smtClean="0"/>
              <a:t>flower) </a:t>
            </a:r>
            <a:r>
              <a:rPr lang="en-US" dirty="0" smtClean="0"/>
              <a:t>–</a:t>
            </a:r>
            <a:r>
              <a:rPr lang="en-US" dirty="0" smtClean="0"/>
              <a:t> $50/ounce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v</a:t>
            </a:r>
            <a:r>
              <a:rPr lang="en-US" dirty="0" smtClean="0"/>
              <a:t>. Trim (leaves) --</a:t>
            </a:r>
            <a:r>
              <a:rPr lang="en-US" dirty="0" smtClean="0"/>
              <a:t> $15/ounce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362200"/>
            <a:ext cx="5918200" cy="3994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Bud-trim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Alaska</a:t>
            </a:r>
          </a:p>
          <a:p>
            <a:r>
              <a:rPr lang="en-US" dirty="0" smtClean="0"/>
              <a:t>California</a:t>
            </a:r>
          </a:p>
          <a:p>
            <a:r>
              <a:rPr lang="en-US" dirty="0" smtClean="0"/>
              <a:t>Colorado</a:t>
            </a:r>
          </a:p>
          <a:p>
            <a:r>
              <a:rPr lang="en-US" dirty="0" smtClean="0"/>
              <a:t>Maine</a:t>
            </a:r>
          </a:p>
          <a:p>
            <a:r>
              <a:rPr lang="en-US" dirty="0" smtClean="0"/>
              <a:t>Nevada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Nevada – old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Flower — 75 cents a gram</a:t>
            </a:r>
            <a:br>
              <a:rPr lang="en-US" dirty="0" smtClean="0"/>
            </a:br>
            <a:r>
              <a:rPr lang="en-US" dirty="0" smtClean="0"/>
              <a:t>Trim — 20 cents a gram</a:t>
            </a:r>
            <a:br>
              <a:rPr lang="en-US" dirty="0" smtClean="0"/>
            </a:br>
            <a:r>
              <a:rPr lang="en-US" b="1" dirty="0" smtClean="0"/>
              <a:t>Small bud </a:t>
            </a:r>
            <a:r>
              <a:rPr lang="en-US" dirty="0" smtClean="0"/>
              <a:t>— 50 cents a gram</a:t>
            </a:r>
            <a:br>
              <a:rPr lang="en-US" dirty="0" smtClean="0"/>
            </a:br>
            <a:r>
              <a:rPr lang="en-US" b="1" dirty="0" smtClean="0"/>
              <a:t>Wet whole plant </a:t>
            </a:r>
            <a:r>
              <a:rPr lang="en-US" dirty="0" smtClean="0"/>
              <a:t>— 7 cents a gram.</a:t>
            </a:r>
            <a:br>
              <a:rPr lang="en-US" dirty="0" smtClean="0"/>
            </a:br>
            <a:r>
              <a:rPr lang="en-US" dirty="0" smtClean="0"/>
              <a:t>NV taxes by the unit</a:t>
            </a:r>
            <a:br>
              <a:rPr lang="en-US" dirty="0" smtClean="0"/>
            </a:br>
            <a:r>
              <a:rPr lang="en-US" dirty="0" smtClean="0"/>
              <a:t>immature plants ($15)</a:t>
            </a:r>
            <a:br>
              <a:rPr lang="en-US" dirty="0" smtClean="0"/>
            </a:br>
            <a:r>
              <a:rPr lang="en-US" dirty="0" smtClean="0"/>
              <a:t>seeds (($0.90)</a:t>
            </a:r>
            <a:br>
              <a:rPr lang="en-US" dirty="0" smtClean="0"/>
            </a:br>
            <a:r>
              <a:rPr lang="en-US" dirty="0" smtClean="0"/>
              <a:t>pre-rolls ($0.75)</a:t>
            </a:r>
          </a:p>
          <a:p>
            <a:r>
              <a:rPr lang="en-US" dirty="0" smtClean="0"/>
              <a:t> </a:t>
            </a:r>
            <a:r>
              <a:rPr lang="en-US" sz="1059" u="sng" dirty="0" smtClean="0">
                <a:hlinkClick r:id="rId2"/>
              </a:rPr>
              <a:t>https://tax.nv.gov/uploadedFiles/taxnvgov/Content/Forms/Retail-Marijuana-Fair-Market-Value-Jan-1-2018.pdf</a:t>
            </a:r>
            <a:r>
              <a:rPr lang="en-US" sz="1059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(1)  </a:t>
            </a:r>
            <a:r>
              <a:rPr lang="en-US" u="sng" dirty="0" smtClean="0"/>
              <a:t>mature bud will be taxed at $50 an ounce</a:t>
            </a:r>
            <a:r>
              <a:rPr lang="en-US" dirty="0" smtClean="0"/>
              <a:t> </a:t>
            </a:r>
          </a:p>
          <a:p>
            <a:r>
              <a:rPr lang="en-US" dirty="0" smtClean="0"/>
              <a:t>(2)  </a:t>
            </a:r>
            <a:r>
              <a:rPr lang="en-US" b="1" u="sng" dirty="0" smtClean="0"/>
              <a:t>immature bud </a:t>
            </a:r>
            <a:r>
              <a:rPr lang="en-US" u="sng" dirty="0" smtClean="0"/>
              <a:t>will be taxed at $25 an ounce;</a:t>
            </a:r>
            <a:r>
              <a:rPr lang="en-US" dirty="0" smtClean="0"/>
              <a:t> </a:t>
            </a:r>
            <a:r>
              <a:rPr lang="en-US" u="sng" dirty="0" smtClean="0"/>
              <a:t> </a:t>
            </a:r>
            <a:endParaRPr lang="en-US" dirty="0" smtClean="0"/>
          </a:p>
          <a:p>
            <a:r>
              <a:rPr lang="en-US" u="sng" dirty="0" smtClean="0"/>
              <a:t>(3)  </a:t>
            </a:r>
            <a:r>
              <a:rPr lang="en-US" b="1" u="sng" dirty="0" smtClean="0"/>
              <a:t>abnormal bud </a:t>
            </a:r>
            <a:r>
              <a:rPr lang="en-US" u="sng" dirty="0" smtClean="0"/>
              <a:t>will be taxed at $25 an ounce;</a:t>
            </a:r>
            <a:endParaRPr lang="en-US" dirty="0" smtClean="0"/>
          </a:p>
          <a:p>
            <a:r>
              <a:rPr lang="en-US" u="sng" dirty="0" smtClean="0"/>
              <a:t>(4)  the remainder of the plant will be taxed at $15 an ounce; and</a:t>
            </a:r>
            <a:endParaRPr lang="en-US" dirty="0" smtClean="0"/>
          </a:p>
          <a:p>
            <a:r>
              <a:rPr lang="en-US" u="sng" dirty="0" smtClean="0"/>
              <a:t>(5)  clones will be taxed at $1 per plant.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11)  “abnormal bud” . . .</a:t>
            </a:r>
            <a:endParaRPr lang="en-US" dirty="0" smtClean="0"/>
          </a:p>
          <a:p>
            <a:pPr lvl="1"/>
            <a:r>
              <a:rPr lang="en-US" b="1" u="sng" dirty="0" smtClean="0"/>
              <a:t>(A)  failed a microbial testing required by 3 AAC 306.645(b); or</a:t>
            </a:r>
            <a:endParaRPr lang="en-US" dirty="0" smtClean="0"/>
          </a:p>
          <a:p>
            <a:pPr lvl="1"/>
            <a:r>
              <a:rPr lang="en-US" b="1" u="sng" dirty="0" smtClean="0"/>
              <a:t>(B)  contains observable seeds</a:t>
            </a:r>
            <a:r>
              <a:rPr lang="en-US" b="1" u="sng" dirty="0" smtClean="0"/>
              <a:t>;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http://tax.alaska.gov/programs/documentviewer/viewer.aspx?</a:t>
            </a:r>
            <a:r>
              <a:rPr lang="en-US" dirty="0" smtClean="0">
                <a:hlinkClick r:id="rId2"/>
              </a:rPr>
              <a:t>130n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(14)  “immature bud” means an immature flower formed on a flowering marijuana plant, . . . that generally</a:t>
            </a:r>
            <a:endParaRPr lang="en-US" dirty="0" smtClean="0"/>
          </a:p>
          <a:p>
            <a:pPr lvl="1"/>
            <a:r>
              <a:rPr lang="en-US" b="1" u="sng" dirty="0" smtClean="0"/>
              <a:t>(A)  appear loose, wispy, or leafy; and</a:t>
            </a:r>
            <a:endParaRPr lang="en-US" dirty="0" smtClean="0"/>
          </a:p>
          <a:p>
            <a:pPr lvl="1"/>
            <a:r>
              <a:rPr lang="en-US" b="1" u="sng" dirty="0" smtClean="0"/>
              <a:t>(B) are not dense to sight or touch;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The Illinois THC notch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82000" cy="44577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599" y="4435475"/>
            <a:ext cx="2819401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Fungible concentrate – Use potency?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2057400"/>
            <a:ext cx="3810000" cy="25908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2057400"/>
            <a:ext cx="2819401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Illinois 2019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1417638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Cannabis products “not intended to be smoked” (e.g., beverage, food, oil, ointment, tincture, topical formulation) will carry a 20% tax rate regardless of THC content.</a:t>
            </a:r>
          </a:p>
          <a:p>
            <a:endParaRPr lang="en-US" sz="2800" dirty="0" smtClean="0"/>
          </a:p>
          <a:p>
            <a:r>
              <a:rPr lang="en-US" sz="2800" dirty="0" smtClean="0"/>
              <a:t>Products intended to be smoked (dabs, </a:t>
            </a:r>
            <a:r>
              <a:rPr lang="en-US" sz="2800" dirty="0" err="1" smtClean="0"/>
              <a:t>vaping</a:t>
            </a:r>
            <a:r>
              <a:rPr lang="en-US" sz="2800" dirty="0" smtClean="0"/>
              <a:t> cartridges, and flower or bud) will be taxed either at 10% or 25%, depending on THC content. If THC content is below 35%, a tax of 10% will apply, while products at or above 35% will be taxed at 25%. </a:t>
            </a:r>
            <a:endParaRPr lang="en-US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219200"/>
            <a:ext cx="5867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Illinois:  </a:t>
            </a:r>
            <a:r>
              <a:rPr lang="en-US" sz="4000" dirty="0" smtClean="0"/>
              <a:t>If THC content is below 35%, a tax of 10% will apply, </a:t>
            </a:r>
          </a:p>
          <a:p>
            <a:endParaRPr lang="en-US" sz="4000" dirty="0"/>
          </a:p>
          <a:p>
            <a:r>
              <a:rPr lang="en-US" sz="4000" dirty="0" smtClean="0"/>
              <a:t>while products at or above 35% THC will be taxed at 25%. </a:t>
            </a:r>
            <a:endParaRPr lang="en-US" sz="4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Illinois THC notch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6435777" cy="4673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650" y="774700"/>
            <a:ext cx="9639300" cy="5308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 2"/>
          <p:cNvGraphicFramePr/>
          <p:nvPr/>
        </p:nvGraphicFramePr>
        <p:xfrm>
          <a:off x="1828800" y="1842135"/>
          <a:ext cx="5486400" cy="317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219200" y="4572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42 U.S. Code section 6295(u)(3) sets a sliding scale for taxing energy use by applying a tax of 0.09 times the </a:t>
            </a:r>
            <a:r>
              <a:rPr lang="en-US" dirty="0" err="1">
                <a:solidFill>
                  <a:schemeClr val="tx1"/>
                </a:solidFill>
              </a:rPr>
              <a:t>ln(x</a:t>
            </a:r>
            <a:r>
              <a:rPr lang="en-US" dirty="0">
                <a:solidFill>
                  <a:schemeClr val="tx1"/>
                </a:solidFill>
              </a:rPr>
              <a:t>) of the output.</a:t>
            </a:r>
          </a:p>
          <a:p>
            <a:endParaRPr lang="en-US" dirty="0"/>
          </a:p>
        </p:txBody>
      </p:sp>
      <p:graphicFrame>
        <p:nvGraphicFramePr>
          <p:cNvPr id="169986" name="Object 2"/>
          <p:cNvGraphicFramePr>
            <a:graphicFrameLocks noChangeAspect="1"/>
          </p:cNvGraphicFramePr>
          <p:nvPr/>
        </p:nvGraphicFramePr>
        <p:xfrm>
          <a:off x="457200" y="2438400"/>
          <a:ext cx="8305800" cy="3962400"/>
        </p:xfrm>
        <a:graphic>
          <a:graphicData uri="http://schemas.openxmlformats.org/presentationml/2006/ole">
            <p:oleObj spid="_x0000_s169986" name="Document" r:id="rId3" imgW="5486400" imgH="18288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623927"/>
            <a:ext cx="4876800" cy="4395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41910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Choke point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Collection 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Monopolies?	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4294967295"/>
          </p:nvPr>
        </p:nvSpPr>
        <p:spPr>
          <a:xfrm>
            <a:off x="0" y="1774825"/>
            <a:ext cx="81534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North Bonneville, Washington</a:t>
            </a:r>
          </a:p>
          <a:p>
            <a:r>
              <a:rPr lang="en-US" sz="4400" dirty="0" smtClean="0">
                <a:latin typeface="+mj-lt"/>
                <a:ea typeface="+mj-ea"/>
                <a:cs typeface="+mj-cs"/>
              </a:rPr>
              <a:t>Louisiana State University 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Canadian provinces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Subnational</a:t>
            </a:r>
            <a:r>
              <a:rPr lang="en-US" dirty="0" smtClean="0"/>
              <a:t> </a:t>
            </a:r>
            <a:r>
              <a:rPr lang="en-US" b="1" dirty="0" smtClean="0"/>
              <a:t>producer </a:t>
            </a:r>
            <a:r>
              <a:rPr lang="en-US" dirty="0" smtClean="0"/>
              <a:t>taxes eventually fail 	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95400" y="1676400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sz="3600" dirty="0" smtClean="0"/>
              <a:t>North Carolina doesn’t tax tobacco farmers or manufacturers.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Eric Garner NY cigarette case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National tax  can deter</a:t>
            </a:r>
          </a:p>
          <a:p>
            <a:pPr lvl="1">
              <a:buFont typeface="Arial"/>
              <a:buChar char="•"/>
            </a:pPr>
            <a:r>
              <a:rPr lang="en-US" sz="3600" dirty="0" smtClean="0"/>
              <a:t>interior smuggling</a:t>
            </a:r>
          </a:p>
          <a:p>
            <a:pPr lvl="1">
              <a:buFont typeface="Arial"/>
              <a:buChar char="•"/>
            </a:pPr>
            <a:r>
              <a:rPr lang="en-US" sz="3600" dirty="0" smtClean="0"/>
              <a:t>race to the bottom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“how many people can get stoned and still have a great state or a great nation?”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529" y="2936246"/>
            <a:ext cx="25146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="" xmlns:mv="urn:schemas-microsoft-com:mac:vml" xmlns:mc="http://schemas.openxmlformats.org/markup-compatibility/2006" id="{1731743B-8AD6-4739-B203-595076C79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="" xmlns:mv="urn:schemas-microsoft-com:mac:vml" xmlns:mc="http://schemas.openxmlformats.org/markup-compatibility/2006" id="{4F391C57-7FE3-48E6-B9A7-142FE669DDD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06550" y="1600200"/>
            <a:ext cx="7537450" cy="4370388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33600" y="762000"/>
            <a:ext cx="51175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Medical:  Positive internalities</a:t>
            </a:r>
          </a:p>
          <a:p>
            <a:endParaRPr lang="en-US" sz="2800" dirty="0" smtClean="0"/>
          </a:p>
          <a:p>
            <a:r>
              <a:rPr lang="en-US" sz="2800" dirty="0" smtClean="0"/>
              <a:t>But</a:t>
            </a:r>
          </a:p>
          <a:p>
            <a:endParaRPr lang="en-US" sz="2800" dirty="0" smtClean="0"/>
          </a:p>
          <a:p>
            <a:r>
              <a:rPr lang="en-US" sz="2800" dirty="0" smtClean="0"/>
              <a:t>Recreational:  Negative externalities</a:t>
            </a:r>
            <a:endParaRPr lang="en-US" sz="28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322473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-832766" y="7660010"/>
            <a:ext cx="4996048" cy="301162"/>
          </a:xfrm>
        </p:spPr>
        <p:txBody>
          <a:bodyPr>
            <a:normAutofit fontScale="47500" lnSpcReduction="20000"/>
          </a:bodyPr>
          <a:lstStyle/>
          <a:p>
            <a:pPr lvl="1">
              <a:buNone/>
            </a:pPr>
            <a:endParaRPr lang="en-US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414719"/>
            <a:ext cx="5207946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432" y="1505814"/>
            <a:ext cx="3589052" cy="451526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0" y="447039"/>
            <a:ext cx="5791200" cy="5139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Cannabis Law Reform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MikeDeVillaer</a:t>
            </a:r>
            <a:endParaRPr lang="en-US" dirty="0" smtClean="0"/>
          </a:p>
          <a:p>
            <a:r>
              <a:rPr lang="en-US" dirty="0" smtClean="0"/>
              <a:t>Replying to 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OglesbyPat</a:t>
            </a:r>
            <a:endParaRPr lang="en-US" dirty="0" smtClean="0"/>
          </a:p>
          <a:p>
            <a:r>
              <a:rPr lang="en-US" sz="3200" dirty="0" smtClean="0"/>
              <a:t>There is no financial capture of the "cost" of  sleepless nights &amp; near-perpetual agony &amp; stress experienced by family members of someone with drug dependence.  And there are millions &amp; millions of them, &amp; it goes on for yrs &amp; yrs.</a:t>
            </a:r>
            <a:endParaRPr lang="en-US" sz="3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your service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 Oglesby</a:t>
            </a:r>
          </a:p>
          <a:p>
            <a:r>
              <a:rPr lang="en-US" dirty="0" smtClean="0">
                <a:hlinkClick r:id="rId2"/>
              </a:rPr>
              <a:t>po@newrevenue.org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Www.newrevenue.org</a:t>
            </a:r>
            <a:endParaRPr lang="en-US" smtClean="0"/>
          </a:p>
          <a:p>
            <a:pPr>
              <a:buNone/>
            </a:pPr>
            <a:r>
              <a:rPr lang="en-US" smtClean="0"/>
              <a:t>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www.newrevenue.org  </a:t>
            </a:r>
            <a:endParaRPr lang="en-US"/>
          </a:p>
        </p:txBody>
      </p:sp>
      <p:graphicFrame>
        <p:nvGraphicFramePr>
          <p:cNvPr id="465922" name="Object 2"/>
          <p:cNvGraphicFramePr>
            <a:graphicFrameLocks noChangeAspect="1"/>
          </p:cNvGraphicFramePr>
          <p:nvPr/>
        </p:nvGraphicFramePr>
        <p:xfrm>
          <a:off x="457200" y="609600"/>
          <a:ext cx="8229600" cy="5181600"/>
        </p:xfrm>
        <a:graphic>
          <a:graphicData uri="http://schemas.openxmlformats.org/presentationml/2006/ole">
            <p:oleObj spid="_x0000_s156674" name="Document" r:id="rId3" imgW="5689600" imgH="222250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discontinuous range involves a function with a gap or cliff, like: Income is taxed starting at 10%; </a:t>
            </a:r>
            <a:r>
              <a:rPr lang="en-US" b="1" dirty="0"/>
              <a:t>all</a:t>
            </a:r>
            <a:r>
              <a:rPr lang="en-US" dirty="0"/>
              <a:t> income of taxpayers with income over $1,000,000 is taxed at 30%.  Tax liability for income of exactly $1,000,000 is $100,000.  Tax liability for income of $1,000,100 is $300,030.  The marginal rate of tax on the extra $100 of income is 20,003% ($200,030/$100)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50800"/>
            <a:ext cx="8572500" cy="67564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https://newrevenue.org/2017/10/04/inaccurate-info-about-cannabis-taxes/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17344</TotalTime>
  <Words>1406</Words>
  <Application>Microsoft Macintosh PowerPoint</Application>
  <PresentationFormat>On-screen Show (4:3)</PresentationFormat>
  <Paragraphs>189</Paragraphs>
  <Slides>55</Slides>
  <Notes>6</Notes>
  <HiddenSlides>0</HiddenSlides>
  <MMClips>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Office Theme</vt:lpstr>
      <vt:lpstr>Macintosh HD:Marijuana states and countries:India:Cover of report.docx!OLE_LINK3</vt:lpstr>
      <vt:lpstr>Macintosh HD:Marijuana states and countries:India:Bengali rates whole shot!OLE_LINK2</vt:lpstr>
      <vt:lpstr>Macintosh HD:Marijuana states and countries:India:Bengali rates closeup!OLE_LINK1</vt:lpstr>
      <vt:lpstr>Document26!OLE_LINK7</vt:lpstr>
      <vt:lpstr>Microsoft Word Document</vt:lpstr>
      <vt:lpstr>Taxing Marijuana  NTA 2019</vt:lpstr>
      <vt:lpstr>Pat Oglesby in 1984</vt:lpstr>
      <vt:lpstr>Marijuana taxation </vt:lpstr>
      <vt:lpstr>Slide 4</vt:lpstr>
      <vt:lpstr>Slide 5</vt:lpstr>
      <vt:lpstr>Tax medical cannabis?</vt:lpstr>
      <vt:lpstr>Exempt medical from tax?</vt:lpstr>
      <vt:lpstr> Goals of revenue tools:</vt:lpstr>
      <vt:lpstr>IRC § 280E &amp; Ads</vt:lpstr>
      <vt:lpstr>Slide 10</vt:lpstr>
      <vt:lpstr>Section 162</vt:lpstr>
      <vt:lpstr>Photos by Lynn Silver, California Public Health Institute</vt:lpstr>
      <vt:lpstr>Happiness</vt:lpstr>
      <vt:lpstr>Appeal to youth</vt:lpstr>
      <vt:lpstr>Slide 15</vt:lpstr>
      <vt:lpstr>Slide 16</vt:lpstr>
      <vt:lpstr>Slide 17</vt:lpstr>
      <vt:lpstr>Slide 18</vt:lpstr>
      <vt:lpstr>Slide 19</vt:lpstr>
      <vt:lpstr>Price and Weight bases</vt:lpstr>
      <vt:lpstr>New World’s first marijuana tax</vt:lpstr>
      <vt:lpstr>Taxing by price </vt:lpstr>
      <vt:lpstr>Price (Ad valorem) base problems  </vt:lpstr>
      <vt:lpstr>Slide 24</vt:lpstr>
      <vt:lpstr>Slide 25</vt:lpstr>
      <vt:lpstr>Slide 26</vt:lpstr>
      <vt:lpstr>Slide 27</vt:lpstr>
      <vt:lpstr>Slide 28</vt:lpstr>
      <vt:lpstr>Slide 29</vt:lpstr>
      <vt:lpstr>Alaska: Bud (flower) – $50/ounce  v. Trim (leaves) -- $15/ounce</vt:lpstr>
      <vt:lpstr>Bud-trim states</vt:lpstr>
      <vt:lpstr>Nevada – old rates</vt:lpstr>
      <vt:lpstr>Alaska </vt:lpstr>
      <vt:lpstr>Alaska </vt:lpstr>
      <vt:lpstr>Alaska</vt:lpstr>
      <vt:lpstr>The Illinois THC notch</vt:lpstr>
      <vt:lpstr>Slide 37</vt:lpstr>
      <vt:lpstr>Fungible concentrate – Use potency? </vt:lpstr>
      <vt:lpstr>Illinois 2019</vt:lpstr>
      <vt:lpstr>The Illinois THC notch</vt:lpstr>
      <vt:lpstr>Slide 41</vt:lpstr>
      <vt:lpstr>Slide 42</vt:lpstr>
      <vt:lpstr>Slide 43</vt:lpstr>
      <vt:lpstr>Slide 44</vt:lpstr>
      <vt:lpstr>Collection point</vt:lpstr>
      <vt:lpstr>Government Monopolies? </vt:lpstr>
      <vt:lpstr>Subnational producer taxes eventually fail  </vt:lpstr>
      <vt:lpstr>Externalities </vt:lpstr>
      <vt:lpstr>Slide 49</vt:lpstr>
      <vt:lpstr>Internalities?</vt:lpstr>
      <vt:lpstr>Slide 51</vt:lpstr>
      <vt:lpstr>At your service </vt:lpstr>
      <vt:lpstr>Slide 53</vt:lpstr>
      <vt:lpstr>Slide 54</vt:lpstr>
      <vt:lpstr>Slide 55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Discontinuous cliff or gap</dc:title>
  <dc:creator>Pat Oglesby</dc:creator>
  <cp:lastModifiedBy>Pat Oglesby</cp:lastModifiedBy>
  <cp:revision>46</cp:revision>
  <dcterms:created xsi:type="dcterms:W3CDTF">2019-11-09T22:29:03Z</dcterms:created>
  <dcterms:modified xsi:type="dcterms:W3CDTF">2019-11-21T23:33:17Z</dcterms:modified>
</cp:coreProperties>
</file>