
<file path=[Content_Types].xml><?xml version="1.0" encoding="utf-8"?>
<Types xmlns="http://schemas.openxmlformats.org/package/2006/content-types">
  <Override PartName="/ppt/slides/slide41.xml" ContentType="application/vnd.openxmlformats-officedocument.presentationml.slide+xml"/>
  <Override PartName="/ppt/slideLayouts/slideLayout4.xml" ContentType="application/vnd.openxmlformats-officedocument.presentationml.slideLayout+xml"/>
  <Override PartName="/ppt/notesSlides/notesSlide16.xml" ContentType="application/vnd.openxmlformats-officedocument.presentationml.notesSlide+xml"/>
  <Override PartName="/ppt/slides/slide50.xml" ContentType="application/vnd.openxmlformats-officedocument.presentationml.slide+xml"/>
  <Override PartName="/ppt/slides/slide18.xml" ContentType="application/vnd.openxmlformats-officedocument.presentationml.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Default Extension="vml" ContentType="application/vnd.openxmlformats-officedocument.vmlDrawing"/>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Override PartName="/ppt/slides/slide75.xml" ContentType="application/vnd.openxmlformats-officedocument.presentationml.slide+xml"/>
  <Default Extension="xls" ContentType="application/vnd.ms-excel"/>
  <Override PartName="/ppt/slides/slide85.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Default Extension="jpeg" ContentType="image/jpeg"/>
  <Override PartName="/ppt/notesSlides/notesSlide11.xml" ContentType="application/vnd.openxmlformats-officedocument.presentationml.notesSlide+xml"/>
  <Override PartName="/ppt/slides/slide13.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s/slide108.xml" ContentType="application/vnd.openxmlformats-officedocument.presentationml.slide+xml"/>
  <Override PartName="/ppt/slides/slide42.xml" ContentType="application/vnd.openxmlformats-officedocument.presentationml.slide+xml"/>
  <Override PartName="/ppt/notesSlides/notesSlide17.xml" ContentType="application/vnd.openxmlformats-officedocument.presentationml.notesSlide+xml"/>
  <Override PartName="/ppt/slides/slide51.xml" ContentType="application/vnd.openxmlformats-officedocument.presentationml.slide+xml"/>
  <Override PartName="/ppt/slides/slide19.xml" ContentType="application/vnd.openxmlformats-officedocument.presentationml.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90.xml" ContentType="application/vnd.openxmlformats-officedocument.presentationml.slide+xml"/>
  <Override PartName="/ppt/slides/slide67.xml" ContentType="application/vnd.openxmlformats-officedocument.presentationml.slide+xml"/>
  <Override PartName="/ppt/theme/theme2.xml" ContentType="application/vnd.openxmlformats-officedocument.theme+xml"/>
  <Override PartName="/ppt/notesSlides/notesSlide3.xml" ContentType="application/vnd.openxmlformats-officedocument.presentationml.notesSlide+xml"/>
  <Override PartName="/ppt/slides/slide76.xml" ContentType="application/vnd.openxmlformats-officedocument.presentationml.slide+xml"/>
  <Override PartName="/ppt/slides/slide86.xml" ContentType="application/vnd.openxmlformats-officedocument.presentationml.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4.xml" ContentType="application/vnd.openxmlformats-officedocument.presentationml.slide+xml"/>
  <Override PartName="/ppt/slides/slide24.xml" ContentType="application/vnd.openxmlformats-officedocument.presentationml.slide+xml"/>
  <Default Extension="bin" ContentType="application/vnd.openxmlformats-officedocument.presentationml.printerSettings"/>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s/slide109.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tableStyles.xml" ContentType="application/vnd.openxmlformats-officedocument.presentationml.tableStyles+xml"/>
  <Override PartName="/ppt/slides/slide52.xml" ContentType="application/vnd.openxmlformats-officedocument.presentationml.slide+xml"/>
  <Override PartName="/ppt/slideLayouts/slideLayout11.xml" ContentType="application/vnd.openxmlformats-officedocument.presentationml.slideLayout+xml"/>
  <Override PartName="/ppt/slides/slide62.xml" ContentType="application/vnd.openxmlformats-officedocument.presentationml.slide+xml"/>
  <Override PartName="/docProps/app.xml" ContentType="application/vnd.openxmlformats-officedocument.extended-properties+xml"/>
  <Override PartName="/ppt/slides/slide39.xml" ContentType="application/vnd.openxmlformats-officedocument.presentationml.slide+xml"/>
  <Override PartName="/ppt/slides/slide81.xml" ContentType="application/vnd.openxmlformats-officedocument.presentationml.slide+xml"/>
  <Override PartName="/ppt/slides/slide49.xml" ContentType="application/vnd.openxmlformats-officedocument.presentationml.slide+xml"/>
  <Override PartName="/ppt/slides/slide58.xml" ContentType="application/vnd.openxmlformats-officedocument.presentationml.slide+xml"/>
  <Override PartName="/ppt/slides/slide91.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theme/theme3.xml" ContentType="application/vnd.openxmlformats-officedocument.theme+xml"/>
  <Override PartName="/ppt/notesSlides/notesSlide4.xml" ContentType="application/vnd.openxmlformats-officedocument.presentationml.notesSlide+xml"/>
  <Override PartName="/ppt/slides/slide77.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Layouts/slideLayout1.xml" ContentType="application/vnd.openxmlformats-officedocument.presentationml.slideLayout+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slides/slide15.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44.xml" ContentType="application/vnd.openxmlformats-officedocument.presentationml.slide+xml"/>
  <Override PartName="/ppt/slides/slide53.xml" ContentType="application/vnd.openxmlformats-officedocument.presentationml.slide+xml"/>
  <Override PartName="/ppt/slideLayouts/slideLayout12.xml" ContentType="application/vnd.openxmlformats-officedocument.presentationml.slideLayout+xml"/>
  <Override PartName="/ppt/slides/slide63.xml" ContentType="application/vnd.openxmlformats-officedocument.presentationml.slide+xml"/>
  <Override PartName="/ppt/slides/slide72.xml" ContentType="application/vnd.openxmlformats-officedocument.presentationml.slide+xml"/>
  <Override PartName="/ppt/slides/slide82.xml" ContentType="application/vnd.openxmlformats-officedocument.presentationml.slide+xml"/>
  <Override PartName="/ppt/slides/slide92.xml" ContentType="application/vnd.openxmlformats-officedocument.presentationml.slide+xml"/>
  <Override PartName="/ppt/slides/slide59.xml" ContentType="application/vnd.openxmlformats-officedocument.presentationml.slide+xml"/>
  <Override PartName="/ppt/slides/slide100.xml" ContentType="application/vnd.openxmlformats-officedocument.presentationml.slide+xml"/>
  <Override PartName="/ppt/slides/slide69.xml" ContentType="application/vnd.openxmlformats-officedocument.presentationml.slide+xml"/>
  <Override PartName="/ppt/notesSlides/notesSlide5.xml" ContentType="application/vnd.openxmlformats-officedocument.presentationml.notesSlide+xml"/>
  <Override PartName="/ppt/slides/slide78.xml" ContentType="application/vnd.openxmlformats-officedocument.presentationml.slide+xml"/>
  <Override PartName="/ppt/slides/slide10.xml" ContentType="application/vnd.openxmlformats-officedocument.presentationml.slide+xml"/>
  <Override PartName="/ppt/slides/slide88.xml" ContentType="application/vnd.openxmlformats-officedocument.presentationml.slide+xml"/>
  <Override PartName="/ppt/slides/slide20.xml" ContentType="application/vnd.openxmlformats-officedocument.presentationml.slide+xml"/>
  <Override PartName="/ppt/slides/slide97.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slides/slide105.xml" ContentType="application/vnd.openxmlformats-officedocument.presentationml.slide+xml"/>
  <Override PartName="/ppt/notesSlides/notesSlide14.xml" ContentType="application/vnd.openxmlformats-officedocument.presentationml.notesSlide+xml"/>
  <Override PartName="/ppt/slides/slide16.xml" ContentType="application/vnd.openxmlformats-officedocument.presentationml.slide+xml"/>
  <Override PartName="/ppt/viewProps.xml" ContentType="application/vnd.openxmlformats-officedocument.presentationml.viewProps+xml"/>
  <Default Extension="rels" ContentType="application/vnd.openxmlformats-package.relationships+xml"/>
  <Override PartName="/ppt/slides/slide26.xml" ContentType="application/vnd.openxmlformats-officedocument.presentationml.slide+xml"/>
  <Default Extension="pict" ContentType="image/pict"/>
  <Override PartName="/ppt/slides/slide35.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slides/slide45.xml" ContentType="application/vnd.openxmlformats-officedocument.presentationml.slide+xml"/>
  <Override PartName="/ppt/slides/slide54.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s/slide73.xml" ContentType="application/vnd.openxmlformats-officedocument.presentationml.slide+xml"/>
  <Override PartName="/ppt/presentation.xml" ContentType="application/vnd.openxmlformats-officedocument.presentationml.presentation.main+xml"/>
  <Override PartName="/ppt/slides/slide83.xml" ContentType="application/vnd.openxmlformats-officedocument.presentationml.slide+xml"/>
  <Default Extension="tiff" ContentType="image/tiff"/>
  <Override PartName="/ppt/slides/slide93.xml" ContentType="application/vnd.openxmlformats-officedocument.presentationml.slide+xml"/>
  <Override PartName="/ppt/slides/slide101.xml" ContentType="application/vnd.openxmlformats-officedocument.presentationml.slide+xml"/>
  <Override PartName="/ppt/notesSlides/notesSlide6.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10.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slides/slide98.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slides/slide40.xml" ContentType="application/vnd.openxmlformats-officedocument.presentationml.slide+xml"/>
  <Override PartName="/ppt/slideLayouts/slideLayout3.xml" ContentType="application/vnd.openxmlformats-officedocument.presentationml.slideLayout+xml"/>
  <Override PartName="/ppt/notesSlides/notesSlide15.xml" ContentType="application/vnd.openxmlformats-officedocument.presentationml.notesSlide+xml"/>
  <Override PartName="/ppt/slides/slide17.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6.xml" ContentType="application/vnd.openxmlformats-officedocument.presentationml.slide+xml"/>
  <Override PartName="/ppt/slides/slide55.xml" ContentType="application/vnd.openxmlformats-officedocument.presentationml.slide+xml"/>
  <Override PartName="/ppt/slides/slide65.xml" ContentType="application/vnd.openxmlformats-officedocument.presentationml.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84.xml" ContentType="application/vnd.openxmlformats-officedocument.presentationml.slide+xml"/>
  <Override PartName="/ppt/slides/slide94.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111.xml" ContentType="application/vnd.openxmlformats-officedocument.presentationml.slide+xml"/>
  <Override PartName="/ppt/slides/slide12.xml" ContentType="application/vnd.openxmlformats-officedocument.presentationml.slide+xml"/>
  <Override PartName="/ppt/slides/slide22.xml" ContentType="application/vnd.openxmlformats-officedocument.presentationml.slide+xml"/>
  <Override PartName="/ppt/slides/slide99.xml" ContentType="application/vnd.openxmlformats-officedocument.presentationml.slide+xml"/>
  <Override PartName="/ppt/slides/slide31.xml" ContentType="application/vnd.openxmlformats-officedocument.presentationml.slide+xml"/>
  <Override PartName="/ppt/slides/slide3.xml" ContentType="application/vnd.openxmlformats-officedocument.presentationml.slide+xml"/>
  <Override PartName="/ppt/slides/slide107.xml" ContentType="application/vnd.openxmlformats-officedocument.presentationml.slide+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113"/>
  </p:notesMasterIdLst>
  <p:handoutMasterIdLst>
    <p:handoutMasterId r:id="rId114"/>
  </p:handoutMasterIdLst>
  <p:sldIdLst>
    <p:sldId id="942" r:id="rId2"/>
    <p:sldId id="1298" r:id="rId3"/>
    <p:sldId id="1225" r:id="rId4"/>
    <p:sldId id="1153" r:id="rId5"/>
    <p:sldId id="1127" r:id="rId6"/>
    <p:sldId id="1128" r:id="rId7"/>
    <p:sldId id="1204" r:id="rId8"/>
    <p:sldId id="1205" r:id="rId9"/>
    <p:sldId id="1280" r:id="rId10"/>
    <p:sldId id="1281" r:id="rId11"/>
    <p:sldId id="1282" r:id="rId12"/>
    <p:sldId id="1283" r:id="rId13"/>
    <p:sldId id="1284" r:id="rId14"/>
    <p:sldId id="1285" r:id="rId15"/>
    <p:sldId id="1288" r:id="rId16"/>
    <p:sldId id="1289" r:id="rId17"/>
    <p:sldId id="1290" r:id="rId18"/>
    <p:sldId id="1295" r:id="rId19"/>
    <p:sldId id="1293" r:id="rId20"/>
    <p:sldId id="1299" r:id="rId21"/>
    <p:sldId id="1193" r:id="rId22"/>
    <p:sldId id="1196" r:id="rId23"/>
    <p:sldId id="1252" r:id="rId24"/>
    <p:sldId id="1184" r:id="rId25"/>
    <p:sldId id="1185" r:id="rId26"/>
    <p:sldId id="1187" r:id="rId27"/>
    <p:sldId id="1203" r:id="rId28"/>
    <p:sldId id="1226" r:id="rId29"/>
    <p:sldId id="1188" r:id="rId30"/>
    <p:sldId id="1189" r:id="rId31"/>
    <p:sldId id="1190" r:id="rId32"/>
    <p:sldId id="1191" r:id="rId33"/>
    <p:sldId id="1210" r:id="rId34"/>
    <p:sldId id="1212" r:id="rId35"/>
    <p:sldId id="1213" r:id="rId36"/>
    <p:sldId id="1260" r:id="rId37"/>
    <p:sldId id="1214" r:id="rId38"/>
    <p:sldId id="1215" r:id="rId39"/>
    <p:sldId id="1296" r:id="rId40"/>
    <p:sldId id="1232" r:id="rId41"/>
    <p:sldId id="1234" r:id="rId42"/>
    <p:sldId id="1235" r:id="rId43"/>
    <p:sldId id="1236" r:id="rId44"/>
    <p:sldId id="1233" r:id="rId45"/>
    <p:sldId id="1228" r:id="rId46"/>
    <p:sldId id="1221" r:id="rId47"/>
    <p:sldId id="1222" r:id="rId48"/>
    <p:sldId id="1223" r:id="rId49"/>
    <p:sldId id="1224" r:id="rId50"/>
    <p:sldId id="1219" r:id="rId51"/>
    <p:sldId id="1253" r:id="rId52"/>
    <p:sldId id="1256" r:id="rId53"/>
    <p:sldId id="1237" r:id="rId54"/>
    <p:sldId id="1254" r:id="rId55"/>
    <p:sldId id="1216" r:id="rId56"/>
    <p:sldId id="1239" r:id="rId57"/>
    <p:sldId id="1257" r:id="rId58"/>
    <p:sldId id="1241" r:id="rId59"/>
    <p:sldId id="1242" r:id="rId60"/>
    <p:sldId id="1243" r:id="rId61"/>
    <p:sldId id="1245" r:id="rId62"/>
    <p:sldId id="1247" r:id="rId63"/>
    <p:sldId id="1248" r:id="rId64"/>
    <p:sldId id="1249" r:id="rId65"/>
    <p:sldId id="1250" r:id="rId66"/>
    <p:sldId id="1251" r:id="rId67"/>
    <p:sldId id="1300" r:id="rId68"/>
    <p:sldId id="1258" r:id="rId69"/>
    <p:sldId id="1279" r:id="rId70"/>
    <p:sldId id="1259" r:id="rId71"/>
    <p:sldId id="1107" r:id="rId72"/>
    <p:sldId id="831" r:id="rId73"/>
    <p:sldId id="857" r:id="rId74"/>
    <p:sldId id="1114" r:id="rId75"/>
    <p:sldId id="1055" r:id="rId76"/>
    <p:sldId id="1056" r:id="rId77"/>
    <p:sldId id="1057" r:id="rId78"/>
    <p:sldId id="1058" r:id="rId79"/>
    <p:sldId id="1063" r:id="rId80"/>
    <p:sldId id="881" r:id="rId81"/>
    <p:sldId id="1097" r:id="rId82"/>
    <p:sldId id="909" r:id="rId83"/>
    <p:sldId id="900" r:id="rId84"/>
    <p:sldId id="901" r:id="rId85"/>
    <p:sldId id="902" r:id="rId86"/>
    <p:sldId id="1089" r:id="rId87"/>
    <p:sldId id="904" r:id="rId88"/>
    <p:sldId id="1066" r:id="rId89"/>
    <p:sldId id="1090" r:id="rId90"/>
    <p:sldId id="1150" r:id="rId91"/>
    <p:sldId id="1156" r:id="rId92"/>
    <p:sldId id="1158" r:id="rId93"/>
    <p:sldId id="1159" r:id="rId94"/>
    <p:sldId id="1160" r:id="rId95"/>
    <p:sldId id="1161" r:id="rId96"/>
    <p:sldId id="1162" r:id="rId97"/>
    <p:sldId id="1163" r:id="rId98"/>
    <p:sldId id="1164" r:id="rId99"/>
    <p:sldId id="1165" r:id="rId100"/>
    <p:sldId id="1166" r:id="rId101"/>
    <p:sldId id="1167" r:id="rId102"/>
    <p:sldId id="1168" r:id="rId103"/>
    <p:sldId id="1169" r:id="rId104"/>
    <p:sldId id="1181" r:id="rId105"/>
    <p:sldId id="1170" r:id="rId106"/>
    <p:sldId id="1171" r:id="rId107"/>
    <p:sldId id="1180" r:id="rId108"/>
    <p:sldId id="1201" r:id="rId109"/>
    <p:sldId id="1202" r:id="rId110"/>
    <p:sldId id="1261" r:id="rId111"/>
    <p:sldId id="1297" r:id="rId1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9776" autoAdjust="0"/>
    <p:restoredTop sz="94595" autoAdjust="0"/>
  </p:normalViewPr>
  <p:slideViewPr>
    <p:cSldViewPr snapToObjects="1">
      <p:cViewPr>
        <p:scale>
          <a:sx n="75" d="100"/>
          <a:sy n="75" d="100"/>
        </p:scale>
        <p:origin x="-1512" y="-560"/>
      </p:cViewPr>
      <p:guideLst>
        <p:guide orient="horz" pos="2160"/>
        <p:guide pos="2880"/>
      </p:guideLst>
    </p:cSldViewPr>
  </p:slideViewPr>
  <p:outlineViewPr>
    <p:cViewPr>
      <p:scale>
        <a:sx n="33" d="100"/>
        <a:sy n="33" d="100"/>
      </p:scale>
      <p:origin x="0" y="2264"/>
    </p:cViewPr>
  </p:outlineViewPr>
  <p:notesTextViewPr>
    <p:cViewPr>
      <p:scale>
        <a:sx n="100" d="100"/>
        <a:sy n="100" d="100"/>
      </p:scale>
      <p:origin x="0" y="0"/>
    </p:cViewPr>
  </p:notesTextViewPr>
  <p:sorterViewPr>
    <p:cViewPr>
      <p:scale>
        <a:sx n="100" d="100"/>
        <a:sy n="100" d="100"/>
      </p:scale>
      <p:origin x="0" y="10368"/>
    </p:cViewPr>
  </p:sorterViewPr>
  <p:notesViewPr>
    <p:cSldViewPr snapToObjects="1">
      <p:cViewPr varScale="1">
        <p:scale>
          <a:sx n="67" d="100"/>
          <a:sy n="67" d="100"/>
        </p:scale>
        <p:origin x="-2712"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notesMaster" Target="notesMasters/notesMaster1.xml"/><Relationship Id="rId114" Type="http://schemas.openxmlformats.org/officeDocument/2006/relationships/handoutMaster" Target="handoutMasters/handoutMaster1.xml"/><Relationship Id="rId115" Type="http://schemas.openxmlformats.org/officeDocument/2006/relationships/printerSettings" Target="printerSettings/printerSettings1.bin"/><Relationship Id="rId116" Type="http://schemas.openxmlformats.org/officeDocument/2006/relationships/presProps" Target="presProps.xml"/><Relationship Id="rId117" Type="http://schemas.openxmlformats.org/officeDocument/2006/relationships/viewProps" Target="viewProps.xml"/><Relationship Id="rId118" Type="http://schemas.openxmlformats.org/officeDocument/2006/relationships/theme" Target="theme/theme1.xml"/><Relationship Id="rId119" Type="http://schemas.openxmlformats.org/officeDocument/2006/relationships/tableStyles" Target="tableStyle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pict"/></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pict"/></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3.pict"/></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pict"/></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ict"/></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5A7F6DE-253A-FB48-B751-EC7F1E48FA50}" type="datetimeFigureOut">
              <a:rPr lang="en-US" smtClean="0"/>
              <a:pPr/>
              <a:t>11/30/19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6EDC2E-03FE-EA45-8DFE-69BBCD6A9DA2}"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783EDA-45D3-6F4F-9C46-03EAD00CABE3}" type="datetimeFigureOut">
              <a:rPr lang="en-US" smtClean="0"/>
              <a:pPr/>
              <a:t>11/30/19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5C9218-3F63-034D-A3F9-C9602F8A718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Floyd flood – 35 in NC</a:t>
            </a:r>
          </a:p>
          <a:p>
            <a:endParaRPr lang="en-US" dirty="0"/>
          </a:p>
        </p:txBody>
      </p:sp>
      <p:sp>
        <p:nvSpPr>
          <p:cNvPr id="4" name="Slide Number Placeholder 3"/>
          <p:cNvSpPr>
            <a:spLocks noGrp="1"/>
          </p:cNvSpPr>
          <p:nvPr>
            <p:ph type="sldNum" sz="quarter" idx="10"/>
          </p:nvPr>
        </p:nvSpPr>
        <p:spPr/>
        <p:txBody>
          <a:bodyPr/>
          <a:lstStyle/>
          <a:p>
            <a:fld id="{9C5C9218-3F63-034D-A3F9-C9602F8A718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2012 article about the details of proposals</a:t>
            </a:r>
            <a:r>
              <a:rPr lang="en-US" baseline="0" dirty="0" smtClean="0"/>
              <a:t> out west</a:t>
            </a:r>
          </a:p>
          <a:p>
            <a:r>
              <a:rPr lang="en-US" baseline="0" dirty="0" smtClean="0"/>
              <a:t>Also in materials</a:t>
            </a:r>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a:t>
            </a:r>
          </a:p>
          <a:p>
            <a:r>
              <a:rPr lang="en-US" dirty="0" smtClean="0"/>
              <a:t>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 amount of harm per unit. It doesn’t matter if you’re drinking Busch Lite or craft beer. Charge the same amount for the same amount of intoxicant.</a:t>
            </a:r>
          </a:p>
        </p:txBody>
      </p:sp>
      <p:sp>
        <p:nvSpPr>
          <p:cNvPr id="4" name="Slide Number Placeholder 3"/>
          <p:cNvSpPr>
            <a:spLocks noGrp="1"/>
          </p:cNvSpPr>
          <p:nvPr>
            <p:ph type="sldNum" sz="quarter" idx="5"/>
          </p:nvPr>
        </p:nvSpPr>
        <p:spPr/>
        <p:txBody>
          <a:bodyPr/>
          <a:lstStyle/>
          <a:p>
            <a:fld id="{997DDD22-8E99-4AE8-AE01-B1354FEEB9CB}" type="slidenum">
              <a:rPr lang="en-US" smtClean="0"/>
              <a:pPr/>
              <a:t>41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20743815"/>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Taxes on grow areas.  They</a:t>
            </a:r>
            <a:r>
              <a:rPr lang="en-US" baseline="0" dirty="0" smtClean="0"/>
              <a:t> can grow a lot of profitable product in a tiny area.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a  RFID</a:t>
            </a:r>
            <a:r>
              <a:rPr lang="en-US" baseline="0" dirty="0" smtClean="0"/>
              <a:t> zip-tie tag on each plant, and charge for it.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way of taxing marijuana</a:t>
            </a:r>
            <a:r>
              <a:rPr lang="en-US" baseline="0" dirty="0" smtClean="0"/>
              <a:t> without using the word marijuana is to tax indoor grow operations that use a lot of electricity – In the case of Arcata, more than 6 times the average for that size building.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Ideally, where commerce</a:t>
            </a:r>
            <a:r>
              <a:rPr lang="en-US" baseline="0" dirty="0" smtClean="0"/>
              <a:t> is naturally concentrated.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consumer will not be paying tax on this shoplifted merchandise.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almost inevitable that we will get rates wrong.  There was</a:t>
            </a:r>
            <a:r>
              <a:rPr lang="en-US" baseline="0" dirty="0" smtClean="0"/>
              <a:t> another case when a new smoking material hit the market.  </a:t>
            </a:r>
            <a:r>
              <a:rPr lang="en-US" dirty="0" smtClean="0"/>
              <a:t>King</a:t>
            </a:r>
            <a:r>
              <a:rPr lang="en-US" baseline="0" dirty="0" smtClean="0"/>
              <a:t> James I hated tobacco, so he raised the tax from 2 pence to 78 pence in 1602.  Tax evasion was so widespread that the rate went down to 12 pence in 1620.</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694F30-93E9-3840-BEE0-9F85FA425139}" type="datetime1">
              <a:rPr lang="en-US" smtClean="0"/>
              <a:pPr/>
              <a:t>11/30/19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65F36-C5E5-A64B-BDED-C25BF9D6751A}" type="datetime1">
              <a:rPr lang="en-US" smtClean="0"/>
              <a:pPr/>
              <a:t>11/30/19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8155CC-E23A-2947-9E17-41F2245147BF}" type="datetime1">
              <a:rPr lang="en-US" smtClean="0"/>
              <a:pPr/>
              <a:t>11/30/19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50EF2E-32EC-3943-A5D9-8267D66E9293}" type="datetime1">
              <a:rPr lang="en-US" smtClean="0"/>
              <a:pPr/>
              <a:t>11/30/19</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CEFF7C-5FFA-4046-8F4B-91EECFF014C6}" type="datetime1">
              <a:rPr lang="en-US" smtClean="0"/>
              <a:pPr/>
              <a:t>11/30/19</a:t>
            </a:fld>
            <a:endParaRPr lang="en-US"/>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
        <p:nvSpPr>
          <p:cNvPr id="9" name="Slide Number Placeholder 8"/>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7196BF-6FB4-9C4D-A3B7-6D0D6FECA8A4}" type="datetime1">
              <a:rPr lang="en-US" smtClean="0"/>
              <a:pPr/>
              <a:t>11/30/19</a:t>
            </a:fld>
            <a:endParaRPr lang="en-US"/>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5" name="Slide Number Placeholder 4"/>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963AA-58DB-F84A-80F7-5F414FDE108A}" type="datetime1">
              <a:rPr lang="en-US" smtClean="0"/>
              <a:pPr/>
              <a:t>11/30/19</a:t>
            </a:fld>
            <a:endParaRPr lang="en-US"/>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Slide Number Placeholder 3"/>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E7B638-3706-684C-9085-EE5DF312ED1C}" type="datetime1">
              <a:rPr lang="en-US" smtClean="0"/>
              <a:pPr/>
              <a:t>11/30/19</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DE827-E8D2-5A4C-BCDB-6D2714A7D45E}" type="datetime1">
              <a:rPr lang="en-US" smtClean="0"/>
              <a:pPr/>
              <a:t>11/30/19</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E70C3A-4450-3C49-8752-25160E13301F}" type="datetime1">
              <a:rPr lang="en-US" smtClean="0"/>
              <a:pPr/>
              <a:t>11/30/19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B63691-22CB-134A-810B-33A431421773}" type="datetime1">
              <a:rPr lang="en-US" smtClean="0"/>
              <a:pPr/>
              <a:t>11/30/19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Custom Layout">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mc="http://schemas.openxmlformats.org/markup-compatibility/2006" xmlns:mv="urn:schemas-microsoft-com:mac:vml" xmlns="" xmlns:a16="http://schemas.microsoft.com/office/drawing/2014/main" xmlns:p="http://schemas.openxmlformats.org/presentationml/2006/main" xmlns:r="http://schemas.openxmlformats.org/officeDocument/2006/relationships" xmlns:a="http://schemas.openxmlformats.org/drawingml/2006/main" id="{40308721-3689-4788-A2A3-C080835B5864}"/>
              </a:ext>
            </a:extLst>
          </p:cNvPr>
          <p:cNvPicPr>
            <a:picLocks noChangeAspect="1"/>
          </p:cNvPicPr>
          <p:nvPr userDrawn="1"/>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 y="0"/>
            <a:ext cx="9141292" cy="6858000"/>
          </a:xfrm>
          <a:prstGeom prst="rect">
            <a:avLst/>
          </a:prstGeom>
        </p:spPr>
      </p:pic>
      <p:sp>
        <p:nvSpPr>
          <p:cNvPr id="11" name="Title 1">
            <a:extLst>
              <a:ext uri="{FF2B5EF4-FFF2-40B4-BE49-F238E27FC236}">
                <a16:creationId xmlns:mc="http://schemas.openxmlformats.org/markup-compatibility/2006" xmlns:mv="urn:schemas-microsoft-com:mac:vml" xmlns="" xmlns:a16="http://schemas.microsoft.com/office/drawing/2014/main" xmlns:p="http://schemas.openxmlformats.org/presentationml/2006/main" xmlns:r="http://schemas.openxmlformats.org/officeDocument/2006/relationships" xmlns:a="http://schemas.openxmlformats.org/drawingml/2006/main" id="{F0A0E33B-69E1-49EE-A1F2-2B1D3A74EB06}"/>
              </a:ext>
            </a:extLst>
          </p:cNvPr>
          <p:cNvSpPr>
            <a:spLocks noGrp="1"/>
          </p:cNvSpPr>
          <p:nvPr>
            <p:ph type="title"/>
          </p:nvPr>
        </p:nvSpPr>
        <p:spPr>
          <a:xfrm>
            <a:off x="2961118" y="2689305"/>
            <a:ext cx="5717597" cy="1147756"/>
          </a:xfrm>
        </p:spPr>
        <p:txBody>
          <a:bodyPr anchor="t">
            <a:noAutofit/>
          </a:bodyPr>
          <a:lstStyle>
            <a:lvl1pPr algn="r">
              <a:lnSpc>
                <a:spcPct val="110000"/>
              </a:lnSpc>
              <a:defRPr sz="3600" b="1">
                <a:solidFill>
                  <a:schemeClr val="bg1"/>
                </a:solidFill>
                <a:latin typeface="+mn-lt"/>
              </a:defRPr>
            </a:lvl1pPr>
          </a:lstStyle>
          <a:p>
            <a:r>
              <a:rPr lang="en-US" dirty="0"/>
              <a:t>Click to edit Master title style</a:t>
            </a:r>
          </a:p>
        </p:txBody>
      </p:sp>
      <p:sp>
        <p:nvSpPr>
          <p:cNvPr id="13" name="Text Placeholder 12">
            <a:extLst>
              <a:ext uri="{FF2B5EF4-FFF2-40B4-BE49-F238E27FC236}">
                <a16:creationId xmlns:mc="http://schemas.openxmlformats.org/markup-compatibility/2006" xmlns:mv="urn:schemas-microsoft-com:mac:vml" xmlns="" xmlns:a16="http://schemas.microsoft.com/office/drawing/2014/main" xmlns:p="http://schemas.openxmlformats.org/presentationml/2006/main" xmlns:r="http://schemas.openxmlformats.org/officeDocument/2006/relationships" xmlns:a="http://schemas.openxmlformats.org/drawingml/2006/main" id="{0B882113-EA18-4671-8942-7F3CC6D86A3B}"/>
              </a:ext>
            </a:extLst>
          </p:cNvPr>
          <p:cNvSpPr>
            <a:spLocks noGrp="1"/>
          </p:cNvSpPr>
          <p:nvPr>
            <p:ph type="body" sz="quarter" idx="10"/>
          </p:nvPr>
        </p:nvSpPr>
        <p:spPr>
          <a:xfrm>
            <a:off x="2961117" y="4477552"/>
            <a:ext cx="5717597" cy="1144587"/>
          </a:xfrm>
        </p:spPr>
        <p:txBody>
          <a:bodyPr>
            <a:normAutofit/>
          </a:bodyPr>
          <a:lstStyle>
            <a:lvl1pPr marL="0" indent="0" algn="r">
              <a:spcBef>
                <a:spcPts val="600"/>
              </a:spcBef>
              <a:buNone/>
              <a:defRPr sz="1200" b="0">
                <a:solidFill>
                  <a:schemeClr val="bg1"/>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Edit Master text styles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103887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F2765-98CB-AD4D-980E-63C80B9F6511}" type="datetime1">
              <a:rPr lang="en-US" smtClean="0"/>
              <a:pPr/>
              <a:t>11/30/19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Pat Oglesby www.newrevenue.org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D25C8-667E-FE46-B4E6-C7B57A3051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o@newrevenue.org" TargetMode="External"/><Relationship Id="rId4" Type="http://schemas.openxmlformats.org/officeDocument/2006/relationships/hyperlink" Target="http://www.newrevenue.org"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hyperlink" Target="https://calmatters.org/articles/cultivating-clout-marijuana-money-flows-into-california-politic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po@newrevenue.or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oleObject" Target="???" TargetMode="External"/><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7.xml"/><Relationship Id="rId3" Type="http://schemas.openxmlformats.org/officeDocument/2006/relationships/oleObject" Target="Document7!OLE_LINK1"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ocsouth.unc.edu/imls/19conf/19conf.html" TargetMode="Externa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hyperlink" Target="https://digital.nls.uk/indiapapers/browse/archive/74908458"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3.xml"/><Relationship Id="rId3" Type="http://schemas.openxmlformats.org/officeDocument/2006/relationships/oleObject" Target="../embeddings/Microsoft_Excel_97_-_2004_Worksheet1.xls"/></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 Id="rId3" Type="http://schemas.openxmlformats.org/officeDocument/2006/relationships/hyperlink" Target="http://www.huffingtonpost.com/2013/04/20/marijuana-per-ounce-price_n_3094520.html"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mailto:po@newrevenue.or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36.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6.xml"/><Relationship Id="rId3" Type="http://schemas.openxmlformats.org/officeDocument/2006/relationships/oleObject" Targe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 Id="rId3"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taxfoundation.org/safe-banking-act-state-marijuana-revenue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 Id="rId3" Type="http://schemas.openxmlformats.org/officeDocument/2006/relationships/image" Target="../media/image3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ttb.gov/tax_audit/taxrates.shtml"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29.png"/><Relationship Id="rId5"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image" Target="../media/image33.png"/></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57.xml.rels><?xml version="1.0" encoding="UTF-8" standalone="yes"?>
<Relationships xmlns="http://schemas.openxmlformats.org/package/2006/relationships"><Relationship Id="rId3" Type="http://schemas.openxmlformats.org/officeDocument/2006/relationships/oleObject" Target="Document14!OLE_LINK4" TargetMode="External"/><Relationship Id="rId4" Type="http://schemas.openxmlformats.org/officeDocument/2006/relationships/image" Target="../media/image44.png"/><Relationship Id="rId1" Type="http://schemas.openxmlformats.org/officeDocument/2006/relationships/vmlDrawing" Target="../drawings/vmlDrawing5.vml"/><Relationship Id="rId2"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law.cornell.edu/uscode/text/26/162"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tif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png"/></Relationships>
</file>

<file path=ppt/slides/_rels/slide67.xml.rels><?xml version="1.0" encoding="UTF-8" standalone="yes"?>
<Relationships xmlns="http://schemas.openxmlformats.org/package/2006/relationships"><Relationship Id="rId1" Type="http://schemas.openxmlformats.org/officeDocument/2006/relationships/vmlDrawing" Target="../drawings/vmlDrawing6.vml"/><Relationship Id="rId2" Type="http://schemas.openxmlformats.org/officeDocument/2006/relationships/slideLayout" Target="../slideLayouts/slideLayout3.xml"/><Relationship Id="rId3" Type="http://schemas.openxmlformats.org/officeDocument/2006/relationships/oleObject" Target="../embeddings/Microsoft_Excel_97_-_2004_Worksheet2.xls"/></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po@newrevenue.org"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po@newrevenue.org"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png"/></Relationships>
</file>

<file path=ppt/slides/_rels/slide78.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5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 Id="rId3" Type="http://schemas.openxmlformats.org/officeDocument/2006/relationships/image" Target="../media/image2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5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5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po@newrevenue.org" TargetMode="External"/><Relationship Id="rId3" Type="http://schemas.openxmlformats.org/officeDocument/2006/relationships/hyperlink" Target="http://Www.newrevenue.org"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0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oleObject" Target="???" TargetMode="External"/><Relationship Id="rId1" Type="http://schemas.openxmlformats.org/officeDocument/2006/relationships/vmlDrawing" Target="../drawings/vmlDrawing7.vml"/><Relationship Id="rId2"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02.xml.rels><?xml version="1.0" encoding="UTF-8" standalone="yes"?>
<Relationships xmlns="http://schemas.openxmlformats.org/package/2006/relationships"><Relationship Id="rId1" Type="http://schemas.openxmlformats.org/officeDocument/2006/relationships/vmlDrawing" Target="../drawings/vmlDrawing8.vml"/><Relationship Id="rId2" Type="http://schemas.openxmlformats.org/officeDocument/2006/relationships/slideLayout" Target="../slideLayouts/slideLayout7.xml"/><Relationship Id="rId3" Type="http://schemas.openxmlformats.org/officeDocument/2006/relationships/oleObject" Target="Document7!OLE_LINK1"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ocsouth.unc.edu/imls/19conf/19conf.html" TargetMode="External"/><Relationship Id="rId3" Type="http://schemas.openxmlformats.org/officeDocument/2006/relationships/image" Target="../media/image16.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newrevenue.org/2019/10/24/tax-nicotine-or-vaping-liqui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Autofit/>
          </a:bodyPr>
          <a:lstStyle/>
          <a:p>
            <a:r>
              <a:rPr lang="en-US" sz="3800" dirty="0" smtClean="0"/>
              <a:t/>
            </a:r>
            <a:br>
              <a:rPr lang="en-US" sz="3800" dirty="0" smtClean="0"/>
            </a:br>
            <a:r>
              <a:rPr lang="en-US" sz="3800" dirty="0" smtClean="0"/>
              <a:t/>
            </a:r>
            <a:br>
              <a:rPr lang="en-US" sz="3800" dirty="0" smtClean="0"/>
            </a:br>
            <a:r>
              <a:rPr lang="en-US" sz="3800" dirty="0" smtClean="0"/>
              <a:t>The Structure of Marijuana </a:t>
            </a:r>
            <a:r>
              <a:rPr lang="en-US" sz="3800" dirty="0" smtClean="0"/>
              <a:t>Taxes </a:t>
            </a:r>
            <a:r>
              <a:rPr lang="en-US" sz="3800" dirty="0" smtClean="0"/>
              <a:t/>
            </a:r>
            <a:br>
              <a:rPr lang="en-US" sz="3800" dirty="0" smtClean="0"/>
            </a:br>
            <a:r>
              <a:rPr lang="en-US" sz="3800" dirty="0" smtClean="0"/>
              <a:t/>
            </a:r>
            <a:br>
              <a:rPr lang="en-US" sz="3800" dirty="0" smtClean="0"/>
            </a:br>
            <a:endParaRPr lang="en-US" sz="3800" dirty="0"/>
          </a:p>
        </p:txBody>
      </p:sp>
      <p:sp>
        <p:nvSpPr>
          <p:cNvPr id="3" name="Content Placeholder 2"/>
          <p:cNvSpPr>
            <a:spLocks noGrp="1"/>
          </p:cNvSpPr>
          <p:nvPr>
            <p:ph idx="1"/>
          </p:nvPr>
        </p:nvSpPr>
        <p:spPr>
          <a:xfrm>
            <a:off x="838200" y="1600200"/>
            <a:ext cx="7848600" cy="4525963"/>
          </a:xfrm>
        </p:spPr>
        <p:txBody>
          <a:bodyPr>
            <a:normAutofit fontScale="77500" lnSpcReduction="20000"/>
          </a:bodyPr>
          <a:lstStyle/>
          <a:p>
            <a:pPr algn="ctr">
              <a:buNone/>
            </a:pPr>
            <a:endParaRPr lang="en-US" sz="2800" dirty="0" smtClean="0"/>
          </a:p>
          <a:p>
            <a:pPr algn="ctr">
              <a:buNone/>
            </a:pPr>
            <a:endParaRPr lang="en-US" sz="2595" dirty="0" smtClean="0"/>
          </a:p>
          <a:p>
            <a:pPr algn="ctr">
              <a:buNone/>
            </a:pPr>
            <a:endParaRPr lang="en-US" sz="3097" dirty="0" smtClean="0"/>
          </a:p>
          <a:p>
            <a:pPr algn="ctr">
              <a:buNone/>
            </a:pPr>
            <a:r>
              <a:rPr lang="en-US" sz="3097" dirty="0" smtClean="0"/>
              <a:t>Patrick </a:t>
            </a:r>
            <a:r>
              <a:rPr lang="en-US" sz="3097" dirty="0" smtClean="0"/>
              <a:t>Oglesby</a:t>
            </a:r>
          </a:p>
          <a:p>
            <a:pPr algn="ctr">
              <a:buNone/>
            </a:pPr>
            <a:r>
              <a:rPr lang="en-US" sz="3097" dirty="0" smtClean="0"/>
              <a:t>919 619 8838</a:t>
            </a:r>
            <a:endParaRPr lang="en-US" sz="3097" dirty="0" smtClean="0"/>
          </a:p>
          <a:p>
            <a:pPr algn="ctr">
              <a:buNone/>
            </a:pPr>
            <a:r>
              <a:rPr lang="en-US" sz="3097" dirty="0" smtClean="0">
                <a:hlinkClick r:id="rId3"/>
              </a:rPr>
              <a:t>po@</a:t>
            </a:r>
            <a:r>
              <a:rPr lang="en-US" sz="3097" dirty="0" smtClean="0">
                <a:hlinkClick r:id="rId3"/>
              </a:rPr>
              <a:t>newrevenue.org</a:t>
            </a:r>
            <a:endParaRPr lang="en-US" sz="3097" dirty="0" smtClean="0"/>
          </a:p>
          <a:p>
            <a:pPr algn="ctr">
              <a:buNone/>
            </a:pPr>
            <a:r>
              <a:rPr lang="en-US" sz="3097" dirty="0" smtClean="0"/>
              <a:t>Slides at </a:t>
            </a:r>
            <a:r>
              <a:rPr lang="en-US" sz="3097" dirty="0" smtClean="0">
                <a:hlinkClick r:id="rId4"/>
              </a:rPr>
              <a:t>www.newrevenue.org</a:t>
            </a:r>
            <a:endParaRPr lang="en-US" sz="3097" dirty="0" smtClean="0"/>
          </a:p>
          <a:p>
            <a:pPr algn="ctr">
              <a:buNone/>
            </a:pPr>
            <a:r>
              <a:rPr lang="en-US" sz="3097" dirty="0" smtClean="0"/>
              <a:t>4 December 2019</a:t>
            </a:r>
          </a:p>
          <a:p>
            <a:endParaRPr lang="en-US" sz="3097" dirty="0" smtClean="0"/>
          </a:p>
          <a:p>
            <a:endParaRPr lang="en-US" sz="4000" dirty="0" smtClean="0"/>
          </a:p>
          <a:p>
            <a:pPr>
              <a:buNone/>
            </a:pPr>
            <a:r>
              <a:rPr lang="en-US" sz="4000" dirty="0" smtClean="0"/>
              <a:t> </a:t>
            </a:r>
          </a:p>
        </p:txBody>
      </p:sp>
      <p:sp>
        <p:nvSpPr>
          <p:cNvPr id="4" name="Footer Placeholder 3"/>
          <p:cNvSpPr>
            <a:spLocks noGrp="1"/>
          </p:cNvSpPr>
          <p:nvPr>
            <p:ph type="ftr" sz="quarter" idx="11"/>
          </p:nvPr>
        </p:nvSpPr>
        <p:spPr/>
        <p:txBody>
          <a:bodyPr/>
          <a:lstStyle/>
          <a:p>
            <a:r>
              <a:rPr lang="en-US" dirty="0" smtClean="0"/>
              <a:t>Pat Oglesby www.newrevenue.org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Laboratories of Democracy</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1219200" y="795635"/>
            <a:ext cx="7239000" cy="4343399"/>
          </a:xfrm>
          <a:prstGeom prst="rect">
            <a:avLst/>
          </a:prstGeom>
          <a:noFill/>
          <a:ln w="9525">
            <a:noFill/>
            <a:miter lim="800000"/>
            <a:headEnd/>
            <a:tailEnd/>
          </a:ln>
        </p:spPr>
      </p:pic>
      <p:sp>
        <p:nvSpPr>
          <p:cNvPr id="5" name="Rectangle 4"/>
          <p:cNvSpPr/>
          <p:nvPr/>
        </p:nvSpPr>
        <p:spPr>
          <a:xfrm>
            <a:off x="1981200" y="5433020"/>
            <a:ext cx="4572000" cy="677108"/>
          </a:xfrm>
          <a:prstGeom prst="rect">
            <a:avLst/>
          </a:prstGeom>
        </p:spPr>
        <p:txBody>
          <a:bodyPr>
            <a:spAutoFit/>
          </a:bodyPr>
          <a:lstStyle/>
          <a:p>
            <a:r>
              <a:rPr lang="en-US" sz="1000" dirty="0" smtClean="0">
                <a:hlinkClick r:id="rId3"/>
              </a:rPr>
              <a:t>https://calmatters.org/articles/cultivating-clout-marijuana-money-flows-into-california-politics/</a:t>
            </a:r>
            <a:endParaRPr lang="en-US" sz="10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superseded</a:t>
            </a:r>
            <a:endParaRPr lang="en-US"/>
          </a:p>
        </p:txBody>
      </p:sp>
      <p:pic>
        <p:nvPicPr>
          <p:cNvPr id="5" name="Content Placeholder 4" descr="STN Cover.jpg"/>
          <p:cNvPicPr>
            <a:picLocks noChangeAspect="1"/>
          </p:cNvPicPr>
          <p:nvPr/>
        </p:nvPicPr>
        <p:blipFill>
          <a:blip r:embed="rId3"/>
          <a:srcRect l="-71221" r="-71221"/>
          <a:stretch>
            <a:fillRect/>
          </a:stretch>
        </p:blipFill>
        <p:spPr>
          <a:xfrm>
            <a:off x="-2971800" y="0"/>
            <a:ext cx="10515600" cy="5211763"/>
          </a:xfrm>
          <a:prstGeom prst="rect">
            <a:avLst/>
          </a:prstGeom>
        </p:spPr>
      </p:pic>
      <p:pic>
        <p:nvPicPr>
          <p:cNvPr id="6" name="Picture 5"/>
          <p:cNvPicPr>
            <a:picLocks noChangeAspect="1"/>
          </p:cNvPicPr>
          <p:nvPr/>
        </p:nvPicPr>
        <p:blipFill>
          <a:blip r:embed="rId4"/>
          <a:stretch>
            <a:fillRect/>
          </a:stretch>
        </p:blipFill>
        <p:spPr>
          <a:xfrm>
            <a:off x="838200" y="2940050"/>
            <a:ext cx="7772400" cy="391795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a:extLst>
              <a:ext uri="{FF2B5EF4-FFF2-40B4-BE49-F238E27FC236}">
                <a16:creationId xmlns:mc="http://schemas.openxmlformats.org/markup-compatibility/2006" xmlns:mv="urn:schemas-microsoft-com:mac:vml" xmlns="" xmlns:a16="http://schemas.microsoft.com/office/drawing/2014/main" xmlns:p="http://schemas.openxmlformats.org/presentationml/2006/main" xmlns:r="http://schemas.openxmlformats.org/officeDocument/2006/relationships" xmlns:a="http://schemas.openxmlformats.org/drawingml/2006/main" id="{4AC8F7AB-182A-445D-AF28-9EE2F2E646E9}"/>
              </a:ext>
            </a:extLst>
          </p:cNvPr>
          <p:cNvSpPr>
            <a:spLocks noGrp="1"/>
          </p:cNvSpPr>
          <p:nvPr>
            <p:ph type="title"/>
          </p:nvPr>
        </p:nvSpPr>
        <p:spPr>
          <a:xfrm>
            <a:off x="2961118" y="2689305"/>
            <a:ext cx="5830715" cy="1404900"/>
          </a:xfrm>
        </p:spPr>
        <p:txBody>
          <a:bodyPr/>
          <a:lstStyle/>
          <a:p>
            <a:r>
              <a:rPr lang="en-US" dirty="0" smtClean="0"/>
              <a:t>How Can Revenue Serve Cannabis Policy?</a:t>
            </a:r>
            <a:endParaRPr lang="en-US" dirty="0"/>
          </a:p>
        </p:txBody>
      </p:sp>
      <p:sp>
        <p:nvSpPr>
          <p:cNvPr id="5" name="Text Placeholder 4">
            <a:extLst>
              <a:ext uri="{FF2B5EF4-FFF2-40B4-BE49-F238E27FC236}">
                <a16:creationId xmlns:mc="http://schemas.openxmlformats.org/markup-compatibility/2006" xmlns:mv="urn:schemas-microsoft-com:mac:vml" xmlns="" xmlns:a16="http://schemas.microsoft.com/office/drawing/2014/main" xmlns:p="http://schemas.openxmlformats.org/presentationml/2006/main" xmlns:r="http://schemas.openxmlformats.org/officeDocument/2006/relationships" xmlns:a="http://schemas.openxmlformats.org/drawingml/2006/main" id="{8734B571-7923-42B4-9FD8-22778FB9497D}"/>
              </a:ext>
            </a:extLst>
          </p:cNvPr>
          <p:cNvSpPr>
            <a:spLocks noGrp="1"/>
          </p:cNvSpPr>
          <p:nvPr>
            <p:ph type="body" sz="quarter" idx="10"/>
          </p:nvPr>
        </p:nvSpPr>
        <p:spPr/>
        <p:txBody>
          <a:bodyPr/>
          <a:lstStyle/>
          <a:p>
            <a:r>
              <a:rPr lang="en-US" dirty="0" smtClean="0"/>
              <a:t>Patrick Oglesby, J.D., M.B.A., Founder, Center for New Revenue </a:t>
            </a:r>
          </a:p>
          <a:p>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63083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a:extLst>
              <a:ext uri="{FF2B5EF4-FFF2-40B4-BE49-F238E27FC236}">
                <a16:creationId xmlns:mc="http://schemas.openxmlformats.org/markup-compatibility/2006" xmlns:mv="urn:schemas-microsoft-com:mac:vml" xmlns="" xmlns:a16="http://schemas.microsoft.com/office/drawing/2014/main" xmlns:p="http://schemas.openxmlformats.org/presentationml/2006/main" xmlns:r="http://schemas.openxmlformats.org/officeDocument/2006/relationships" xmlns:a="http://schemas.openxmlformats.org/drawingml/2006/main" id="{4AC8F7AB-182A-445D-AF28-9EE2F2E646E9}"/>
              </a:ext>
            </a:extLst>
          </p:cNvPr>
          <p:cNvSpPr>
            <a:spLocks noGrp="1"/>
          </p:cNvSpPr>
          <p:nvPr>
            <p:ph type="title"/>
          </p:nvPr>
        </p:nvSpPr>
        <p:spPr>
          <a:xfrm>
            <a:off x="2961118" y="2689305"/>
            <a:ext cx="5830715" cy="1404900"/>
          </a:xfrm>
        </p:spPr>
        <p:txBody>
          <a:bodyPr/>
          <a:lstStyle/>
          <a:p>
            <a:r>
              <a:rPr lang="en-US" dirty="0" smtClean="0"/>
              <a:t>Let’s Tax Weed</a:t>
            </a:r>
            <a:endParaRPr lang="en-US" dirty="0"/>
          </a:p>
        </p:txBody>
      </p:sp>
      <p:sp>
        <p:nvSpPr>
          <p:cNvPr id="5" name="Text Placeholder 4">
            <a:extLst>
              <a:ext uri="{FF2B5EF4-FFF2-40B4-BE49-F238E27FC236}">
                <a16:creationId xmlns:mc="http://schemas.openxmlformats.org/markup-compatibility/2006" xmlns:mv="urn:schemas-microsoft-com:mac:vml" xmlns="" xmlns:a16="http://schemas.microsoft.com/office/drawing/2014/main" xmlns:p="http://schemas.openxmlformats.org/presentationml/2006/main" xmlns:r="http://schemas.openxmlformats.org/officeDocument/2006/relationships" xmlns:a="http://schemas.openxmlformats.org/drawingml/2006/main" id="{8734B571-7923-42B4-9FD8-22778FB9497D}"/>
              </a:ext>
            </a:extLst>
          </p:cNvPr>
          <p:cNvSpPr>
            <a:spLocks noGrp="1"/>
          </p:cNvSpPr>
          <p:nvPr>
            <p:ph type="body" sz="quarter" idx="10"/>
          </p:nvPr>
        </p:nvSpPr>
        <p:spPr/>
        <p:txBody>
          <a:bodyPr/>
          <a:lstStyle/>
          <a:p>
            <a:r>
              <a:rPr lang="en-US" sz="2000" dirty="0" smtClean="0"/>
              <a:t>Patrick Oglesby, J.D., M.B.A., Founder, Center for New Revenue </a:t>
            </a:r>
          </a:p>
          <a:p>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63083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54111" y="1023138"/>
            <a:ext cx="2648090" cy="3479800"/>
          </a:xfrm>
          <a:prstGeom prst="rect">
            <a:avLst/>
          </a:prstGeom>
        </p:spPr>
      </p:pic>
      <p:pic>
        <p:nvPicPr>
          <p:cNvPr id="3" name="Picture 2"/>
          <p:cNvPicPr>
            <a:picLocks noChangeAspect="1"/>
          </p:cNvPicPr>
          <p:nvPr/>
        </p:nvPicPr>
        <p:blipFill>
          <a:blip r:embed="rId3"/>
          <a:stretch>
            <a:fillRect/>
          </a:stretch>
        </p:blipFill>
        <p:spPr>
          <a:xfrm>
            <a:off x="1045833" y="1479625"/>
            <a:ext cx="2451100" cy="2095500"/>
          </a:xfrm>
          <a:prstGeom prst="rect">
            <a:avLst/>
          </a:prstGeom>
        </p:spPr>
      </p:pic>
      <p:sp>
        <p:nvSpPr>
          <p:cNvPr id="4" name="TextBox 3"/>
          <p:cNvSpPr txBox="1"/>
          <p:nvPr/>
        </p:nvSpPr>
        <p:spPr>
          <a:xfrm>
            <a:off x="4572000" y="2006770"/>
            <a:ext cx="567884" cy="1015663"/>
          </a:xfrm>
          <a:prstGeom prst="rect">
            <a:avLst/>
          </a:prstGeom>
          <a:noFill/>
        </p:spPr>
        <p:txBody>
          <a:bodyPr wrap="none" rtlCol="0">
            <a:spAutoFit/>
          </a:bodyPr>
          <a:lstStyle/>
          <a:p>
            <a:r>
              <a:rPr lang="en-US" sz="6000" dirty="0" smtClean="0"/>
              <a:t>≠ </a:t>
            </a:r>
            <a:endParaRPr lang="en-US" sz="6000" dirty="0"/>
          </a:p>
        </p:txBody>
      </p:sp>
      <p:sp>
        <p:nvSpPr>
          <p:cNvPr id="6" name="Footer Placeholder 5"/>
          <p:cNvSpPr>
            <a:spLocks noGrp="1"/>
          </p:cNvSpPr>
          <p:nvPr>
            <p:ph type="ftr" sz="quarter" idx="11"/>
          </p:nvPr>
        </p:nvSpPr>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990600"/>
            <a:ext cx="7772400" cy="1470025"/>
          </a:xfrm>
        </p:spPr>
        <p:txBody>
          <a:bodyPr/>
          <a:lstStyle/>
          <a:p>
            <a:r>
              <a:rPr lang="en-US" dirty="0" smtClean="0"/>
              <a:t>At your service</a:t>
            </a:r>
            <a:endParaRPr lang="en-US" dirty="0"/>
          </a:p>
        </p:txBody>
      </p:sp>
      <p:sp>
        <p:nvSpPr>
          <p:cNvPr id="4" name="Subtitle 3"/>
          <p:cNvSpPr>
            <a:spLocks noGrp="1"/>
          </p:cNvSpPr>
          <p:nvPr>
            <p:ph type="subTitle" idx="1"/>
          </p:nvPr>
        </p:nvSpPr>
        <p:spPr>
          <a:xfrm>
            <a:off x="1371600" y="3009900"/>
            <a:ext cx="6400800" cy="1752600"/>
          </a:xfrm>
        </p:spPr>
        <p:txBody>
          <a:bodyPr>
            <a:normAutofit/>
          </a:bodyPr>
          <a:lstStyle/>
          <a:p>
            <a:r>
              <a:rPr lang="en-US" dirty="0" smtClean="0">
                <a:solidFill>
                  <a:schemeClr val="tx1"/>
                </a:solidFill>
              </a:rPr>
              <a:t>Pat </a:t>
            </a:r>
            <a:r>
              <a:rPr lang="en-US" dirty="0" smtClean="0">
                <a:solidFill>
                  <a:schemeClr val="tx1"/>
                </a:solidFill>
              </a:rPr>
              <a:t>Oglesby</a:t>
            </a:r>
          </a:p>
          <a:p>
            <a:r>
              <a:rPr lang="en-US" dirty="0" smtClean="0">
                <a:solidFill>
                  <a:schemeClr val="tx1"/>
                </a:solidFill>
              </a:rPr>
              <a:t>919 619 </a:t>
            </a:r>
            <a:r>
              <a:rPr lang="en-US" dirty="0" smtClean="0">
                <a:solidFill>
                  <a:schemeClr val="tx1"/>
                </a:solidFill>
              </a:rPr>
              <a:t>8838</a:t>
            </a:r>
          </a:p>
          <a:p>
            <a:r>
              <a:rPr lang="en-US" dirty="0" smtClean="0">
                <a:hlinkClick r:id="rId2"/>
              </a:rPr>
              <a:t>po@newrevenue.org</a:t>
            </a:r>
            <a:endParaRPr lang="en-US" dirty="0" smtClean="0"/>
          </a:p>
          <a:p>
            <a:endParaRPr lang="en-US" dirty="0" smtClean="0">
              <a:solidFill>
                <a:schemeClr val="tx1"/>
              </a:solidFill>
            </a:endParaRPr>
          </a:p>
          <a:p>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97162"/>
          </a:xfrm>
        </p:spPr>
        <p:txBody>
          <a:bodyPr>
            <a:normAutofit/>
          </a:bodyPr>
          <a:lstStyle/>
          <a:p>
            <a:r>
              <a:rPr lang="en-US" dirty="0" smtClean="0"/>
              <a:t>Case study:</a:t>
            </a:r>
            <a:br>
              <a:rPr lang="en-US" dirty="0" smtClean="0"/>
            </a:br>
            <a:r>
              <a:rPr lang="en-US" dirty="0" smtClean="0"/>
              <a:t>Alcohol</a:t>
            </a:r>
            <a:endParaRPr lang="en-US" dirty="0"/>
          </a:p>
        </p:txBody>
      </p:sp>
      <p:pic>
        <p:nvPicPr>
          <p:cNvPr id="3" name="Picture 2"/>
          <p:cNvPicPr>
            <a:picLocks noChangeAspect="1"/>
          </p:cNvPicPr>
          <p:nvPr/>
        </p:nvPicPr>
        <p:blipFill>
          <a:blip r:embed="rId2"/>
          <a:stretch>
            <a:fillRect/>
          </a:stretch>
        </p:blipFill>
        <p:spPr>
          <a:xfrm>
            <a:off x="2895600" y="2743200"/>
            <a:ext cx="3702050" cy="276707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Evolution of Alcohol Taxes</a:t>
            </a:r>
            <a:r>
              <a:rPr lang="en-US" dirty="0" smtClean="0"/>
              <a:t>:</a:t>
            </a:r>
            <a:br>
              <a:rPr lang="en-US" dirty="0" smtClean="0"/>
            </a:br>
            <a:endParaRPr lang="en-US" dirty="0"/>
          </a:p>
        </p:txBody>
      </p:sp>
      <p:sp>
        <p:nvSpPr>
          <p:cNvPr id="3" name="Content Placeholder 2"/>
          <p:cNvSpPr>
            <a:spLocks noGrp="1"/>
          </p:cNvSpPr>
          <p:nvPr>
            <p:ph idx="1"/>
          </p:nvPr>
        </p:nvSpPr>
        <p:spPr>
          <a:xfrm>
            <a:off x="457200" y="1219200"/>
            <a:ext cx="8229600" cy="4525963"/>
          </a:xfrm>
        </p:spPr>
        <p:txBody>
          <a:bodyPr/>
          <a:lstStyle/>
          <a:p>
            <a:r>
              <a:rPr lang="en-US" dirty="0" smtClean="0"/>
              <a:t>Ease of </a:t>
            </a:r>
            <a:r>
              <a:rPr lang="en-US" dirty="0" smtClean="0"/>
              <a:t>Collection</a:t>
            </a:r>
          </a:p>
          <a:p>
            <a:r>
              <a:rPr lang="en-US" dirty="0" smtClean="0"/>
              <a:t>From </a:t>
            </a:r>
            <a:r>
              <a:rPr lang="en-US" dirty="0" smtClean="0"/>
              <a:t>primitive to advanced</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6" name="Picture 5"/>
          <p:cNvPicPr>
            <a:picLocks noChangeAspect="1"/>
          </p:cNvPicPr>
          <p:nvPr/>
        </p:nvPicPr>
        <p:blipFill>
          <a:blip r:embed="rId2"/>
          <a:stretch>
            <a:fillRect/>
          </a:stretch>
        </p:blipFill>
        <p:spPr>
          <a:xfrm>
            <a:off x="4381500" y="2354262"/>
            <a:ext cx="3276600" cy="400208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a:t>
            </a:r>
            <a:r>
              <a:rPr lang="en-US" dirty="0" smtClean="0"/>
              <a:t> Evolution of Alcohol </a:t>
            </a:r>
            <a:r>
              <a:rPr lang="en-US" dirty="0" smtClean="0"/>
              <a:t>Taxes:</a:t>
            </a:r>
            <a:endParaRPr lang="en-US" dirty="0"/>
          </a:p>
        </p:txBody>
      </p:sp>
      <p:sp>
        <p:nvSpPr>
          <p:cNvPr id="3" name="Content Placeholder 2"/>
          <p:cNvSpPr>
            <a:spLocks noGrp="1"/>
          </p:cNvSpPr>
          <p:nvPr>
            <p:ph idx="1"/>
          </p:nvPr>
        </p:nvSpPr>
        <p:spPr>
          <a:xfrm>
            <a:off x="1828800" y="1905000"/>
            <a:ext cx="6858000" cy="4221163"/>
          </a:xfrm>
        </p:spPr>
        <p:txBody>
          <a:bodyPr>
            <a:normAutofit/>
          </a:bodyPr>
          <a:lstStyle/>
          <a:p>
            <a:r>
              <a:rPr lang="en-US" dirty="0" smtClean="0"/>
              <a:t>License fees</a:t>
            </a:r>
          </a:p>
          <a:p>
            <a:r>
              <a:rPr lang="en-US" dirty="0" smtClean="0"/>
              <a:t>Tariffs</a:t>
            </a:r>
          </a:p>
          <a:p>
            <a:r>
              <a:rPr lang="en-US" dirty="0" smtClean="0"/>
              <a:t>Proxy taxes</a:t>
            </a:r>
          </a:p>
          <a:p>
            <a:r>
              <a:rPr lang="en-US" dirty="0" smtClean="0"/>
              <a:t>Beverage volume</a:t>
            </a:r>
          </a:p>
          <a:p>
            <a:r>
              <a:rPr lang="en-US" dirty="0" smtClean="0"/>
              <a:t>Alcohol volume</a:t>
            </a:r>
          </a:p>
          <a:p>
            <a:pPr lvl="1"/>
            <a:r>
              <a:rPr lang="en-US" dirty="0" smtClean="0"/>
              <a:t>Lumpy </a:t>
            </a:r>
            <a:r>
              <a:rPr lang="en-US" dirty="0" smtClean="0"/>
              <a:t>ranges -- Notches</a:t>
            </a:r>
          </a:p>
          <a:p>
            <a:pPr lvl="1"/>
            <a:r>
              <a:rPr lang="en-US" dirty="0" smtClean="0"/>
              <a:t>Exact</a:t>
            </a:r>
            <a:r>
              <a:rPr lang="en-US" dirty="0" smtClean="0"/>
              <a:t> quantity</a:t>
            </a:r>
            <a:endParaRPr lang="en-US" dirty="0" smtClean="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US" dirty="0" smtClean="0"/>
              <a:t>Tariffs = Customs duties</a:t>
            </a:r>
            <a:br>
              <a:rPr lang="en-US" dirty="0" smtClean="0"/>
            </a:br>
            <a:r>
              <a:rPr lang="en-US" dirty="0" smtClean="0"/>
              <a:t>Collection only at the border</a:t>
            </a:r>
            <a:endParaRPr lang="en-US" dirty="0"/>
          </a:p>
        </p:txBody>
      </p:sp>
      <p:pic>
        <p:nvPicPr>
          <p:cNvPr id="5" name="Picture 4"/>
          <p:cNvPicPr>
            <a:picLocks noChangeAspect="1"/>
          </p:cNvPicPr>
          <p:nvPr/>
        </p:nvPicPr>
        <p:blipFill>
          <a:blip r:embed="rId2"/>
          <a:stretch>
            <a:fillRect/>
          </a:stretch>
        </p:blipFill>
        <p:spPr>
          <a:xfrm>
            <a:off x="831850" y="1892300"/>
            <a:ext cx="7480300" cy="38989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a:bodyPr>
          <a:lstStyle/>
          <a:p>
            <a:r>
              <a:rPr lang="en-US" dirty="0" smtClean="0"/>
              <a:t>License fees: Stills and taverns</a:t>
            </a:r>
            <a:endParaRPr lang="en-US" dirty="0"/>
          </a:p>
        </p:txBody>
      </p:sp>
      <p:pic>
        <p:nvPicPr>
          <p:cNvPr id="4" name="Picture 3"/>
          <p:cNvPicPr>
            <a:picLocks noChangeAspect="1"/>
          </p:cNvPicPr>
          <p:nvPr/>
        </p:nvPicPr>
        <p:blipFill>
          <a:blip r:embed="rId2"/>
          <a:stretch>
            <a:fillRect/>
          </a:stretch>
        </p:blipFill>
        <p:spPr>
          <a:xfrm>
            <a:off x="1295400" y="1417638"/>
            <a:ext cx="6553200" cy="4221162"/>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Proxy taxes for alcohol</a:t>
            </a:r>
            <a:endParaRPr lang="en-US" dirty="0"/>
          </a:p>
        </p:txBody>
      </p:sp>
      <p:sp>
        <p:nvSpPr>
          <p:cNvPr id="3" name="Content Placeholder 2"/>
          <p:cNvSpPr>
            <a:spLocks noGrp="1"/>
          </p:cNvSpPr>
          <p:nvPr>
            <p:ph idx="1"/>
          </p:nvPr>
        </p:nvSpPr>
        <p:spPr>
          <a:xfrm>
            <a:off x="1295400" y="1219200"/>
            <a:ext cx="6324600" cy="4906963"/>
          </a:xfrm>
        </p:spPr>
        <p:txBody>
          <a:bodyPr>
            <a:normAutofit/>
          </a:bodyPr>
          <a:lstStyle/>
          <a:p>
            <a:endParaRPr lang="en-US" dirty="0" smtClean="0"/>
          </a:p>
          <a:p>
            <a:r>
              <a:rPr lang="en-US" dirty="0" smtClean="0"/>
              <a:t>Massachusetts 1673: </a:t>
            </a:r>
            <a:r>
              <a:rPr lang="en-US" b="1" dirty="0" smtClean="0"/>
              <a:t>malt</a:t>
            </a:r>
          </a:p>
          <a:p>
            <a:r>
              <a:rPr lang="en-US" dirty="0" smtClean="0"/>
              <a:t>1764</a:t>
            </a:r>
            <a:r>
              <a:rPr lang="en-US" dirty="0" smtClean="0"/>
              <a:t> British </a:t>
            </a:r>
            <a:r>
              <a:rPr lang="en-US" dirty="0" smtClean="0"/>
              <a:t>Sugar Act:  </a:t>
            </a:r>
            <a:r>
              <a:rPr lang="en-US" b="1" dirty="0" smtClean="0"/>
              <a:t>Molasses </a:t>
            </a:r>
            <a:r>
              <a:rPr lang="en-US" dirty="0" smtClean="0"/>
              <a:t>tax</a:t>
            </a:r>
          </a:p>
          <a:p>
            <a:r>
              <a:rPr lang="en-US" dirty="0" smtClean="0"/>
              <a:t>1790s USA: </a:t>
            </a:r>
            <a:r>
              <a:rPr lang="en-US" b="1" dirty="0" smtClean="0"/>
              <a:t>Still capacity</a:t>
            </a:r>
          </a:p>
          <a:p>
            <a:endParaRPr lang="en-US" dirty="0" smtClean="0"/>
          </a:p>
          <a:p>
            <a:endParaRPr lang="en-US" dirty="0" smtClean="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Alcohol content </a:t>
            </a:r>
            <a:r>
              <a:rPr lang="en-US" dirty="0" smtClean="0"/>
              <a:t>(“proof”) </a:t>
            </a:r>
            <a:r>
              <a:rPr lang="en-US" dirty="0" smtClean="0"/>
              <a:t>	</a:t>
            </a:r>
            <a:endParaRPr lang="en-US" dirty="0"/>
          </a:p>
        </p:txBody>
      </p:sp>
      <p:sp>
        <p:nvSpPr>
          <p:cNvPr id="4" name="Rectangle 3"/>
          <p:cNvSpPr/>
          <p:nvPr/>
        </p:nvSpPr>
        <p:spPr>
          <a:xfrm>
            <a:off x="1447800" y="1905000"/>
            <a:ext cx="4343400" cy="1754327"/>
          </a:xfrm>
          <a:prstGeom prst="rect">
            <a:avLst/>
          </a:prstGeom>
        </p:spPr>
        <p:txBody>
          <a:bodyPr wrap="square">
            <a:spAutoFit/>
          </a:bodyPr>
          <a:lstStyle/>
          <a:p>
            <a:pPr>
              <a:buFont typeface="Arial"/>
              <a:buChar char="•"/>
            </a:pPr>
            <a:r>
              <a:rPr lang="en-US" sz="3600" dirty="0" smtClean="0"/>
              <a:t>1791 </a:t>
            </a:r>
            <a:r>
              <a:rPr lang="en-US" sz="3600" dirty="0" smtClean="0"/>
              <a:t>Whisky – </a:t>
            </a:r>
            <a:r>
              <a:rPr lang="en-US" sz="3600" dirty="0" err="1" smtClean="0"/>
              <a:t>Dicas</a:t>
            </a:r>
            <a:r>
              <a:rPr lang="en-US" sz="3600" dirty="0" smtClean="0"/>
              <a:t>’ hydrometer</a:t>
            </a:r>
          </a:p>
          <a:p>
            <a:r>
              <a:rPr lang="en-US" sz="3600" dirty="0" smtClean="0"/>
              <a:t> </a:t>
            </a:r>
            <a:endParaRPr lang="en-US" sz="3600"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pic>
        <p:nvPicPr>
          <p:cNvPr id="9" name="Picture 8"/>
          <p:cNvPicPr/>
          <p:nvPr/>
        </p:nvPicPr>
        <p:blipFill>
          <a:blip r:embed="rId3"/>
          <a:srcRect/>
          <a:stretch>
            <a:fillRect/>
          </a:stretch>
        </p:blipFill>
        <p:spPr bwMode="auto">
          <a:xfrm>
            <a:off x="5161280" y="3308350"/>
            <a:ext cx="3525520" cy="3048000"/>
          </a:xfrm>
          <a:prstGeom prst="rect">
            <a:avLst/>
          </a:prstGeom>
          <a:noFill/>
          <a:ln w="9525">
            <a:noFill/>
            <a:miter lim="800000"/>
            <a:headEnd/>
            <a:tailEnd/>
          </a:ln>
        </p:spPr>
      </p:pic>
      <p:graphicFrame>
        <p:nvGraphicFramePr>
          <p:cNvPr id="272386" name="Object 2"/>
          <p:cNvGraphicFramePr>
            <a:graphicFrameLocks noChangeAspect="1"/>
          </p:cNvGraphicFramePr>
          <p:nvPr/>
        </p:nvGraphicFramePr>
        <p:xfrm>
          <a:off x="1828800" y="3429000"/>
          <a:ext cx="2743200" cy="2559050"/>
        </p:xfrm>
        <a:graphic>
          <a:graphicData uri="http://schemas.openxmlformats.org/presentationml/2006/ole">
            <p:oleObj spid="_x0000_s1093634" name="Document" r:id="rId4" imgW="5486400" imgH="5118100" progId="Word.Document.12">
              <p:link updateAutomatic="1"/>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2387600" y="0"/>
            <a:ext cx="13919200" cy="7772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graphicFrame>
        <p:nvGraphicFramePr>
          <p:cNvPr id="742402" name="Object 2"/>
          <p:cNvGraphicFramePr>
            <a:graphicFrameLocks noChangeAspect="1"/>
          </p:cNvGraphicFramePr>
          <p:nvPr/>
        </p:nvGraphicFramePr>
        <p:xfrm>
          <a:off x="304800" y="381000"/>
          <a:ext cx="8839200" cy="5638800"/>
        </p:xfrm>
        <a:graphic>
          <a:graphicData uri="http://schemas.openxmlformats.org/presentationml/2006/ole">
            <p:oleObj spid="_x0000_s1095682" name="Document" r:id="rId3" imgW="5486400" imgH="3022600" progId="Word.Document.12">
              <p:link updateAutomatic="1"/>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Alcohol volume</a:t>
            </a:r>
            <a:br>
              <a:rPr lang="en-US" dirty="0" smtClean="0"/>
            </a:br>
            <a:endParaRPr lang="en-US" dirty="0"/>
          </a:p>
        </p:txBody>
      </p:sp>
      <p:sp>
        <p:nvSpPr>
          <p:cNvPr id="3" name="Content Placeholder 2"/>
          <p:cNvSpPr>
            <a:spLocks noGrp="1"/>
          </p:cNvSpPr>
          <p:nvPr>
            <p:ph idx="1"/>
          </p:nvPr>
        </p:nvSpPr>
        <p:spPr>
          <a:xfrm>
            <a:off x="457200" y="1417638"/>
            <a:ext cx="8229600" cy="4708525"/>
          </a:xfrm>
        </p:spPr>
        <p:txBody>
          <a:bodyPr/>
          <a:lstStyle/>
          <a:p>
            <a:pPr lvl="1"/>
            <a:r>
              <a:rPr lang="en-US" sz="3600" dirty="0" smtClean="0"/>
              <a:t> We avoid lumpy </a:t>
            </a:r>
            <a:r>
              <a:rPr lang="en-US" sz="3600" dirty="0" smtClean="0"/>
              <a:t>ranges -- Notches</a:t>
            </a:r>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1676400" y="2971800"/>
            <a:ext cx="4965700" cy="25527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Price-based alcohol taxes</a:t>
            </a:r>
            <a:endParaRPr lang="en-US" dirty="0"/>
          </a:p>
        </p:txBody>
      </p:sp>
      <p:sp>
        <p:nvSpPr>
          <p:cNvPr id="3" name="Content Placeholder 2"/>
          <p:cNvSpPr>
            <a:spLocks noGrp="1"/>
          </p:cNvSpPr>
          <p:nvPr>
            <p:ph idx="1"/>
          </p:nvPr>
        </p:nvSpPr>
        <p:spPr>
          <a:xfrm>
            <a:off x="990600" y="1600200"/>
            <a:ext cx="7391400" cy="4525963"/>
          </a:xfrm>
        </p:spPr>
        <p:txBody>
          <a:bodyPr>
            <a:normAutofit/>
          </a:bodyPr>
          <a:lstStyle/>
          <a:p>
            <a:pPr fontAlgn="base"/>
            <a:r>
              <a:rPr lang="en-US" sz="2400" dirty="0" smtClean="0"/>
              <a:t>25% on “Brandy and other spirits distilled from grain or other materials, cordials, absynthe, arrack, curacoa, kirschenwesser, liquers, maraschino, ratafia, and other spirituous beverages of a similar character.” </a:t>
            </a:r>
            <a:r>
              <a:rPr lang="en-US" sz="2400" dirty="0" smtClean="0">
                <a:hlinkClick r:id="rId2"/>
              </a:rPr>
              <a:t>https://docsouth.unc.edu/imls/19conf/19conf.html</a:t>
            </a:r>
            <a:endParaRPr lang="en-US" sz="2400" dirty="0" smtClean="0"/>
          </a:p>
          <a:p>
            <a:pPr fontAlgn="base"/>
            <a:endParaRPr lang="en-US" sz="2824" dirty="0" smtClean="0"/>
          </a:p>
          <a:p>
            <a:pPr>
              <a:buNone/>
            </a:pPr>
            <a:endParaRPr lang="en-US" sz="4400" dirty="0" smtClean="0"/>
          </a:p>
          <a:p>
            <a:endParaRPr lang="en-US" sz="4400" dirty="0" smtClean="0"/>
          </a:p>
          <a:p>
            <a:endParaRPr lang="en-US" sz="4400" dirty="0" smtClean="0"/>
          </a:p>
          <a:p>
            <a:endParaRPr lang="en-US"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pic>
        <p:nvPicPr>
          <p:cNvPr id="7" name="Picture 6"/>
          <p:cNvPicPr>
            <a:picLocks noChangeAspect="1"/>
          </p:cNvPicPr>
          <p:nvPr/>
        </p:nvPicPr>
        <p:blipFill>
          <a:blip r:embed="rId3"/>
          <a:stretch>
            <a:fillRect/>
          </a:stretch>
        </p:blipFill>
        <p:spPr>
          <a:xfrm>
            <a:off x="1828800" y="4030663"/>
            <a:ext cx="5029200" cy="20955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1219200" y="202950"/>
            <a:ext cx="7924800" cy="61953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Marijuana focus:  Tax </a:t>
            </a:r>
            <a:r>
              <a:rPr lang="en-US" b="1" dirty="0" smtClean="0"/>
              <a:t>base </a:t>
            </a:r>
            <a:r>
              <a:rPr lang="en-US" dirty="0" smtClean="0"/>
              <a:t>for plant material </a:t>
            </a:r>
            <a:endParaRPr lang="en-US" b="1" dirty="0"/>
          </a:p>
        </p:txBody>
      </p:sp>
      <p:sp>
        <p:nvSpPr>
          <p:cNvPr id="3" name="Content Placeholder 2"/>
          <p:cNvSpPr>
            <a:spLocks noGrp="1"/>
          </p:cNvSpPr>
          <p:nvPr>
            <p:ph idx="1"/>
          </p:nvPr>
        </p:nvSpPr>
        <p:spPr/>
        <p:txBody>
          <a:bodyPr>
            <a:normAutofit/>
          </a:bodyPr>
          <a:lstStyle/>
          <a:p>
            <a:r>
              <a:rPr lang="en-US" dirty="0" smtClean="0"/>
              <a:t>Price (ad valorem)</a:t>
            </a:r>
          </a:p>
          <a:p>
            <a:r>
              <a:rPr lang="en-US" dirty="0" smtClean="0"/>
              <a:t>Potency (THC)</a:t>
            </a:r>
          </a:p>
          <a:p>
            <a:r>
              <a:rPr lang="en-US" dirty="0" smtClean="0"/>
              <a:t>Weight (flower </a:t>
            </a:r>
            <a:r>
              <a:rPr lang="en-US" dirty="0" smtClean="0"/>
              <a:t>&gt;</a:t>
            </a:r>
            <a:r>
              <a:rPr lang="en-US" dirty="0" smtClean="0"/>
              <a:t>  leaves)</a:t>
            </a:r>
          </a:p>
          <a:p>
            <a:endParaRPr lang="en-US" dirty="0" smtClean="0"/>
          </a:p>
          <a:p>
            <a:r>
              <a:rPr lang="en-US" dirty="0" smtClean="0"/>
              <a:t>Medical cannabis?</a:t>
            </a:r>
          </a:p>
          <a:p>
            <a:r>
              <a:rPr lang="en-US" dirty="0" smtClean="0"/>
              <a:t>Advertising (state 280E taxes)</a:t>
            </a:r>
          </a:p>
          <a:p>
            <a:endParaRPr lang="en-US" dirty="0" smtClean="0"/>
          </a:p>
          <a:p>
            <a:endParaRPr lang="en-US" b="1"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2" name="Title 1"/>
          <p:cNvSpPr>
            <a:spLocks noGrp="1"/>
          </p:cNvSpPr>
          <p:nvPr>
            <p:ph type="title" idx="4294967295"/>
          </p:nvPr>
        </p:nvSpPr>
        <p:spPr>
          <a:xfrm>
            <a:off x="0" y="274638"/>
            <a:ext cx="8229600" cy="1143000"/>
          </a:xfrm>
        </p:spPr>
        <p:txBody>
          <a:bodyPr/>
          <a:lstStyle/>
          <a:p>
            <a:r>
              <a:rPr lang="en-US" dirty="0" smtClean="0"/>
              <a:t>Background and State of Play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1219200" y="609600"/>
            <a:ext cx="7620000" cy="3962400"/>
          </a:xfrm>
          <a:prstGeom prst="rect">
            <a:avLst/>
          </a:prstGeom>
        </p:spPr>
      </p:pic>
      <p:sp>
        <p:nvSpPr>
          <p:cNvPr id="4" name="Rectangle 3"/>
          <p:cNvSpPr/>
          <p:nvPr/>
        </p:nvSpPr>
        <p:spPr>
          <a:xfrm>
            <a:off x="2590800" y="4572000"/>
            <a:ext cx="4572000" cy="646331"/>
          </a:xfrm>
          <a:prstGeom prst="rect">
            <a:avLst/>
          </a:prstGeom>
        </p:spPr>
        <p:txBody>
          <a:bodyPr>
            <a:spAutoFit/>
          </a:bodyPr>
          <a:lstStyle/>
          <a:p>
            <a:r>
              <a:rPr lang="en-US" dirty="0" smtClean="0">
                <a:hlinkClick r:id="rId3"/>
              </a:rPr>
              <a:t>https://digital.nls.uk/indiapapers/browse/archive/74908458</a:t>
            </a:r>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New Revenue</a:t>
            </a:r>
            <a:endParaRPr lang="en-US"/>
          </a:p>
        </p:txBody>
      </p:sp>
      <p:pic>
        <p:nvPicPr>
          <p:cNvPr id="4" name="Picture 3"/>
          <p:cNvPicPr/>
          <p:nvPr/>
        </p:nvPicPr>
        <p:blipFill>
          <a:blip r:embed="rId2"/>
          <a:srcRect/>
          <a:stretch>
            <a:fillRect/>
          </a:stretch>
        </p:blipFill>
        <p:spPr bwMode="auto">
          <a:xfrm>
            <a:off x="834620" y="733267"/>
            <a:ext cx="7069724" cy="48840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New Revenue</a:t>
            </a:r>
            <a:endParaRPr lang="en-US"/>
          </a:p>
        </p:txBody>
      </p:sp>
      <p:pic>
        <p:nvPicPr>
          <p:cNvPr id="3" name="Picture 2"/>
          <p:cNvPicPr/>
          <p:nvPr/>
        </p:nvPicPr>
        <p:blipFill>
          <a:blip r:embed="rId2"/>
          <a:srcRect/>
          <a:stretch>
            <a:fillRect/>
          </a:stretch>
        </p:blipFill>
        <p:spPr bwMode="auto">
          <a:xfrm>
            <a:off x="1237201" y="458291"/>
            <a:ext cx="6136913" cy="53554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1524000"/>
            <a:ext cx="6015942" cy="3429000"/>
          </a:xfrm>
          <a:prstGeom prst="rect">
            <a:avLst/>
          </a:prstGeom>
        </p:spPr>
      </p:pic>
      <p:sp>
        <p:nvSpPr>
          <p:cNvPr id="6" name="Rectangle 5"/>
          <p:cNvSpPr/>
          <p:nvPr/>
        </p:nvSpPr>
        <p:spPr>
          <a:xfrm>
            <a:off x="1447800" y="5410200"/>
            <a:ext cx="5943600" cy="830997"/>
          </a:xfrm>
          <a:prstGeom prst="rect">
            <a:avLst/>
          </a:prstGeom>
        </p:spPr>
        <p:txBody>
          <a:bodyPr wrap="square">
            <a:spAutoFit/>
          </a:bodyPr>
          <a:lstStyle/>
          <a:p>
            <a:r>
              <a:rPr lang="en-US" sz="2400" dirty="0" smtClean="0"/>
              <a:t>Oakland, CA, July 21, 2009: 1.8 percent of gross </a:t>
            </a:r>
            <a:r>
              <a:rPr lang="en-US" sz="2400" b="1" dirty="0" smtClean="0"/>
              <a:t>medical </a:t>
            </a:r>
            <a:r>
              <a:rPr lang="en-US" sz="2400" dirty="0" smtClean="0"/>
              <a:t>receipts</a:t>
            </a:r>
          </a:p>
        </p:txBody>
      </p:sp>
      <p:sp>
        <p:nvSpPr>
          <p:cNvPr id="7" name="Title 6"/>
          <p:cNvSpPr>
            <a:spLocks noGrp="1"/>
          </p:cNvSpPr>
          <p:nvPr>
            <p:ph type="title"/>
          </p:nvPr>
        </p:nvSpPr>
        <p:spPr>
          <a:xfrm>
            <a:off x="457200" y="381000"/>
            <a:ext cx="8229600" cy="1143000"/>
          </a:xfrm>
        </p:spPr>
        <p:txBody>
          <a:bodyPr/>
          <a:lstStyle/>
          <a:p>
            <a:r>
              <a:rPr lang="en-US" dirty="0" smtClean="0"/>
              <a:t>New World’s </a:t>
            </a:r>
            <a:r>
              <a:rPr lang="en-US" dirty="0" smtClean="0"/>
              <a:t>first marijuana tax</a:t>
            </a:r>
            <a:endParaRPr lang="en-US" dirty="0"/>
          </a:p>
        </p:txBody>
      </p:sp>
      <p:pic>
        <p:nvPicPr>
          <p:cNvPr id="8" name="Picture 7"/>
          <p:cNvPicPr>
            <a:picLocks noChangeAspect="1"/>
          </p:cNvPicPr>
          <p:nvPr/>
        </p:nvPicPr>
        <p:blipFill>
          <a:blip r:embed="rId4"/>
          <a:stretch>
            <a:fillRect/>
          </a:stretch>
        </p:blipFill>
        <p:spPr>
          <a:xfrm>
            <a:off x="7158942" y="5410200"/>
            <a:ext cx="1527858" cy="838200"/>
          </a:xfrm>
          <a:prstGeom prst="rect">
            <a:avLst/>
          </a:prstGeom>
        </p:spPr>
      </p:pic>
      <p:sp>
        <p:nvSpPr>
          <p:cNvPr id="9" name="Footer Placeholder 8"/>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Voters usually like taxes </a:t>
            </a:r>
            <a:r>
              <a:rPr lang="en-US" dirty="0" smtClean="0"/>
              <a:t>&gt;</a:t>
            </a:r>
            <a:r>
              <a:rPr lang="en-US" dirty="0" smtClean="0"/>
              <a:t> legalization</a:t>
            </a:r>
            <a:br>
              <a:rPr lang="en-US" dirty="0" smtClean="0"/>
            </a:br>
            <a:endParaRPr lang="en-US" dirty="0"/>
          </a:p>
        </p:txBody>
      </p:sp>
      <p:sp>
        <p:nvSpPr>
          <p:cNvPr id="5" name="Subtitle 4"/>
          <p:cNvSpPr>
            <a:spLocks noGrp="1"/>
          </p:cNvSpPr>
          <p:nvPr>
            <p:ph type="subTitle" idx="1"/>
          </p:nvPr>
        </p:nvSpPr>
        <p:spPr/>
        <p:txBody>
          <a:bodyPr/>
          <a:lstStyle/>
          <a:p>
            <a:r>
              <a:rPr lang="en-US" dirty="0" smtClean="0">
                <a:solidFill>
                  <a:schemeClr val="tx1"/>
                </a:solidFill>
              </a:rPr>
              <a:t>Legalization </a:t>
            </a:r>
            <a:r>
              <a:rPr lang="en-US" dirty="0" smtClean="0">
                <a:solidFill>
                  <a:schemeClr val="tx1"/>
                </a:solidFill>
              </a:rPr>
              <a:t>gets ≤ 57% </a:t>
            </a:r>
          </a:p>
          <a:p>
            <a:r>
              <a:rPr lang="en-US" dirty="0" smtClean="0">
                <a:solidFill>
                  <a:schemeClr val="tx1"/>
                </a:solidFill>
              </a:rPr>
              <a:t>Taxes get &gt; 67% </a:t>
            </a:r>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 name="Title 18"/>
          <p:cNvSpPr>
            <a:spLocks noGrp="1"/>
          </p:cNvSpPr>
          <p:nvPr>
            <p:ph type="title"/>
          </p:nvPr>
        </p:nvSpPr>
        <p:spPr>
          <a:xfrm>
            <a:off x="722313" y="4406900"/>
            <a:ext cx="7772400" cy="2451100"/>
          </a:xfrm>
        </p:spPr>
        <p:txBody>
          <a:bodyPr/>
          <a:lstStyle/>
          <a:p>
            <a:r>
              <a:rPr lang="en-US" dirty="0" smtClean="0"/>
              <a:t>PPP</a:t>
            </a:r>
            <a:endParaRPr lang="en-US" dirty="0"/>
          </a:p>
        </p:txBody>
      </p:sp>
      <p:sp>
        <p:nvSpPr>
          <p:cNvPr id="3" name="Content Placeholder 2"/>
          <p:cNvSpPr>
            <a:spLocks noGrp="1"/>
          </p:cNvSpPr>
          <p:nvPr>
            <p:ph type="body" idx="1"/>
          </p:nvPr>
        </p:nvSpPr>
        <p:spPr/>
        <p:txBody>
          <a:bodyPr/>
          <a:lstStyle/>
          <a:p>
            <a:endParaRPr lang="en-US"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graphicFrame>
        <p:nvGraphicFramePr>
          <p:cNvPr id="5" name="Object 4"/>
          <p:cNvGraphicFramePr>
            <a:graphicFrameLocks noChangeAspect="1"/>
          </p:cNvGraphicFramePr>
          <p:nvPr/>
        </p:nvGraphicFramePr>
        <p:xfrm>
          <a:off x="457200" y="304800"/>
          <a:ext cx="8229600" cy="5022850"/>
        </p:xfrm>
        <a:graphic>
          <a:graphicData uri="http://schemas.openxmlformats.org/presentationml/2006/ole">
            <p:oleObj spid="_x0000_s1024002" name="Worksheet" r:id="rId3" imgW="5308600" imgH="3797300" progId="Excel.Sheet.8">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lstStyle/>
          <a:p>
            <a:r>
              <a:rPr lang="en-US" dirty="0" smtClean="0"/>
              <a:t>Taxing by price (Ad valorem, like sales tax): Advantages</a:t>
            </a:r>
            <a:endParaRPr lang="en-US" dirty="0"/>
          </a:p>
        </p:txBody>
      </p:sp>
      <p:sp>
        <p:nvSpPr>
          <p:cNvPr id="3" name="TextBox 2"/>
          <p:cNvSpPr txBox="1"/>
          <p:nvPr/>
        </p:nvSpPr>
        <p:spPr>
          <a:xfrm>
            <a:off x="990601" y="3048000"/>
            <a:ext cx="4800284" cy="3108544"/>
          </a:xfrm>
          <a:prstGeom prst="rect">
            <a:avLst/>
          </a:prstGeom>
          <a:noFill/>
        </p:spPr>
        <p:txBody>
          <a:bodyPr wrap="square" rtlCol="0">
            <a:spAutoFit/>
          </a:bodyPr>
          <a:lstStyle/>
          <a:p>
            <a:r>
              <a:rPr lang="en-US" sz="3200" dirty="0" smtClean="0"/>
              <a:t>-- Easy </a:t>
            </a:r>
            <a:r>
              <a:rPr lang="en-US" sz="3200" dirty="0" smtClean="0"/>
              <a:t>to</a:t>
            </a:r>
            <a:r>
              <a:rPr lang="en-US" sz="3200" dirty="0" smtClean="0"/>
              <a:t> set up at first</a:t>
            </a:r>
          </a:p>
          <a:p>
            <a:r>
              <a:rPr lang="en-US" sz="3200" dirty="0" smtClean="0"/>
              <a:t>-- “Slightly </a:t>
            </a:r>
            <a:r>
              <a:rPr lang="en-US" sz="3200" dirty="0" smtClean="0"/>
              <a:t>higher rates on more potent products and/or premium </a:t>
            </a:r>
            <a:r>
              <a:rPr lang="en-US" sz="3200" dirty="0" smtClean="0"/>
              <a:t>products” -- ITEP.</a:t>
            </a:r>
            <a:endParaRPr lang="en-US" sz="3200" dirty="0" smtClean="0"/>
          </a:p>
          <a:p>
            <a:pPr marL="342900" indent="-342900"/>
            <a:endParaRPr lang="en-US" dirty="0" smtClean="0"/>
          </a:p>
          <a:p>
            <a:pPr marL="342900" indent="-342900">
              <a:buAutoNum type="arabicPeriod"/>
            </a:pPr>
            <a:endParaRPr lang="en-US" dirty="0"/>
          </a:p>
        </p:txBody>
      </p:sp>
      <p:pic>
        <p:nvPicPr>
          <p:cNvPr id="4" name="Picture 3"/>
          <p:cNvPicPr>
            <a:picLocks noChangeAspect="1"/>
          </p:cNvPicPr>
          <p:nvPr/>
        </p:nvPicPr>
        <p:blipFill>
          <a:blip r:embed="rId3"/>
          <a:stretch>
            <a:fillRect/>
          </a:stretch>
        </p:blipFill>
        <p:spPr>
          <a:xfrm>
            <a:off x="5790884" y="1792922"/>
            <a:ext cx="3528566" cy="3998278"/>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Relationship &amp; quantity discounts</a:t>
            </a:r>
            <a:endParaRPr lang="en-US" sz="4400" dirty="0" smtClean="0"/>
          </a:p>
          <a:p>
            <a:r>
              <a:rPr lang="en-US" sz="4400" dirty="0" smtClean="0">
                <a:solidFill>
                  <a:schemeClr val="tx1"/>
                </a:solidFill>
                <a:latin typeface="+mj-lt"/>
                <a:ea typeface="+mj-ea"/>
                <a:cs typeface="+mj-cs"/>
              </a:rPr>
              <a:t>Fake prices:  Free </a:t>
            </a:r>
            <a:r>
              <a:rPr lang="en-US" sz="4400" dirty="0" smtClean="0">
                <a:solidFill>
                  <a:schemeClr val="tx1"/>
                </a:solidFill>
                <a:latin typeface="+mj-lt"/>
                <a:ea typeface="+mj-ea"/>
                <a:cs typeface="+mj-cs"/>
              </a:rPr>
              <a:t>pot with </a:t>
            </a:r>
            <a:r>
              <a:rPr lang="en-US" sz="4400" dirty="0" smtClean="0">
                <a:solidFill>
                  <a:schemeClr val="tx1"/>
                </a:solidFill>
                <a:latin typeface="+mj-lt"/>
                <a:ea typeface="+mj-ea"/>
                <a:cs typeface="+mj-cs"/>
              </a:rPr>
              <a:t>pipe</a:t>
            </a:r>
          </a:p>
          <a:p>
            <a:r>
              <a:rPr lang="en-US" sz="4400" b="1" dirty="0" smtClean="0"/>
              <a:t>Predictable price collapse </a:t>
            </a:r>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361950" y="806450"/>
            <a:ext cx="8420100" cy="52451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0100" y="838200"/>
            <a:ext cx="7543800" cy="1917700"/>
          </a:xfrm>
          <a:prstGeom prst="rect">
            <a:avLst/>
          </a:prstGeom>
        </p:spPr>
      </p:pic>
      <p:sp>
        <p:nvSpPr>
          <p:cNvPr id="5" name="Rectangle 4"/>
          <p:cNvSpPr/>
          <p:nvPr/>
        </p:nvSpPr>
        <p:spPr>
          <a:xfrm>
            <a:off x="2286000" y="3724870"/>
            <a:ext cx="4572000" cy="923330"/>
          </a:xfrm>
          <a:prstGeom prst="rect">
            <a:avLst/>
          </a:prstGeom>
        </p:spPr>
        <p:txBody>
          <a:bodyPr>
            <a:spAutoFit/>
          </a:bodyPr>
          <a:lstStyle/>
          <a:p>
            <a:r>
              <a:rPr lang="en-US" dirty="0" smtClean="0">
                <a:hlinkClick r:id="rId3"/>
              </a:rPr>
              <a:t>http://www.huffingtonpost.com/2013/04/20/marijuana-per-ounce-price_n_3094520.html</a:t>
            </a:r>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a:t>
            </a:r>
            <a:r>
              <a:rPr lang="en-US" dirty="0" smtClean="0"/>
              <a:t> THC potency</a:t>
            </a:r>
            <a:r>
              <a:rPr lang="en-US" dirty="0" smtClean="0"/>
              <a:t>?</a:t>
            </a:r>
            <a:endParaRPr lang="en-US" dirty="0"/>
          </a:p>
        </p:txBody>
      </p:sp>
      <p:pic>
        <p:nvPicPr>
          <p:cNvPr id="3" name="Picture 2"/>
          <p:cNvPicPr>
            <a:picLocks noChangeAspect="1"/>
          </p:cNvPicPr>
          <p:nvPr/>
        </p:nvPicPr>
        <p:blipFill>
          <a:blip r:embed="rId3"/>
          <a:stretch>
            <a:fillRect/>
          </a:stretch>
        </p:blipFill>
        <p:spPr>
          <a:xfrm>
            <a:off x="1873250" y="1676400"/>
            <a:ext cx="5397500" cy="410845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42319"/>
            <a:ext cx="8229600" cy="3535362"/>
          </a:xfrm>
        </p:spPr>
        <p:txBody>
          <a:bodyPr>
            <a:normAutofit fontScale="90000"/>
          </a:bodyPr>
          <a:lstStyle/>
          <a:p>
            <a:r>
              <a:rPr lang="en-US" dirty="0" smtClean="0"/>
              <a:t>No jurisdiction</a:t>
            </a:r>
            <a:r>
              <a:rPr lang="en-US" dirty="0" smtClean="0"/>
              <a:t> in the world taxes cigarettes by </a:t>
            </a:r>
            <a:r>
              <a:rPr lang="en-US" dirty="0" smtClean="0"/>
              <a:t>tar and nicotine  </a:t>
            </a:r>
            <a:r>
              <a:rPr lang="en-US" dirty="0" smtClean="0"/>
              <a:t>content.</a:t>
            </a:r>
            <a:br>
              <a:rPr lang="en-US" dirty="0" smtClean="0"/>
            </a:br>
            <a:r>
              <a:rPr lang="en-US" dirty="0" smtClean="0"/>
              <a:t/>
            </a:r>
            <a:br>
              <a:rPr lang="en-US" dirty="0" smtClean="0"/>
            </a:br>
            <a:r>
              <a:rPr lang="en-US" dirty="0" smtClean="0"/>
              <a:t>-- says </a:t>
            </a:r>
            <a:r>
              <a:rPr lang="en-US" dirty="0" smtClean="0">
                <a:hlinkClick r:id="rId2"/>
              </a:rPr>
              <a:t>po@</a:t>
            </a:r>
            <a:r>
              <a:rPr lang="en-US" dirty="0" smtClean="0">
                <a:hlinkClick r:id="rId2"/>
              </a:rPr>
              <a:t>newrevenue.org</a:t>
            </a:r>
            <a:r>
              <a:rPr lang="en-US" dirty="0" smtClean="0"/>
              <a:t>.</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a:t>
            </a:r>
            <a:r>
              <a:rPr lang="en-US" dirty="0" smtClean="0"/>
              <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213350"/>
            <a:ext cx="8229600" cy="1143000"/>
          </a:xfrm>
        </p:spPr>
        <p:txBody>
          <a:bodyPr/>
          <a:lstStyle/>
          <a:p>
            <a:r>
              <a:rPr lang="en-US" sz="3200" dirty="0" smtClean="0"/>
              <a:t>BOTEC</a:t>
            </a:r>
            <a:r>
              <a:rPr lang="en-US" dirty="0" smtClean="0"/>
              <a:t> </a:t>
            </a:r>
            <a:endParaRPr lang="en-US" dirty="0"/>
          </a:p>
        </p:txBody>
      </p:sp>
      <p:sp>
        <p:nvSpPr>
          <p:cNvPr id="2" name="Footer Placeholder 1"/>
          <p:cNvSpPr>
            <a:spLocks noGrp="1"/>
          </p:cNvSpPr>
          <p:nvPr>
            <p:ph type="ftr" sz="quarter" idx="11"/>
          </p:nvPr>
        </p:nvSpPr>
        <p:spPr/>
        <p:txBody>
          <a:bodyPr/>
          <a:lstStyle/>
          <a:p>
            <a:r>
              <a:rPr lang="en-US" smtClean="0"/>
              <a:t>Pat Oglesby newrevenue.org FTA 2014</a:t>
            </a:r>
            <a:endParaRPr lang="en-US"/>
          </a:p>
        </p:txBody>
      </p:sp>
      <p:graphicFrame>
        <p:nvGraphicFramePr>
          <p:cNvPr id="439298" name="Object 2"/>
          <p:cNvGraphicFramePr>
            <a:graphicFrameLocks noChangeAspect="1"/>
          </p:cNvGraphicFramePr>
          <p:nvPr/>
        </p:nvGraphicFramePr>
        <p:xfrm>
          <a:off x="990600" y="914400"/>
          <a:ext cx="7391400" cy="4343400"/>
        </p:xfrm>
        <a:graphic>
          <a:graphicData uri="http://schemas.openxmlformats.org/presentationml/2006/ole">
            <p:oleObj spid="_x0000_s1063938" name="Document" r:id="rId3" imgW="5486400" imgH="1346200" progId="Word.Document.12">
              <p:link updateAutomatic="1"/>
            </p:oleObj>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smtClean="0"/>
              <a:t>Dale </a:t>
            </a:r>
            <a:r>
              <a:rPr lang="en-US" dirty="0" err="1" smtClean="0"/>
              <a:t>Gieringer</a:t>
            </a:r>
            <a:r>
              <a:rPr lang="en-US" dirty="0" smtClean="0"/>
              <a:t>, CA NORML</a:t>
            </a:r>
            <a:endParaRPr lang="en-US" dirty="0"/>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sp>
        <p:nvSpPr>
          <p:cNvPr id="3" name="Rectangle 2"/>
          <p:cNvSpPr/>
          <p:nvPr/>
        </p:nvSpPr>
        <p:spPr>
          <a:xfrm>
            <a:off x="1295400" y="751344"/>
            <a:ext cx="7086600" cy="2831544"/>
          </a:xfrm>
          <a:prstGeom prst="rect">
            <a:avLst/>
          </a:prstGeom>
        </p:spPr>
        <p:txBody>
          <a:bodyPr wrap="square">
            <a:spAutoFit/>
          </a:bodyPr>
          <a:lstStyle/>
          <a:p>
            <a:endParaRPr lang="en-US" dirty="0" smtClean="0"/>
          </a:p>
          <a:p>
            <a:r>
              <a:rPr lang="en-US" sz="3200" dirty="0" smtClean="0"/>
              <a:t>"We’ve all been lured toward high percentages of THC"</a:t>
            </a:r>
          </a:p>
          <a:p>
            <a:r>
              <a:rPr lang="en-US" sz="3200" dirty="0" smtClean="0"/>
              <a:t>but "optimized highs" involve terpenes – </a:t>
            </a:r>
          </a:p>
          <a:p>
            <a:endParaRPr lang="en-US" sz="3200" dirty="0" smtClean="0"/>
          </a:p>
          <a:p>
            <a:r>
              <a:rPr lang="en-US" sz="3200" dirty="0" smtClean="0"/>
              <a:t>Leafly </a:t>
            </a:r>
            <a:endParaRPr lang="en-US" sz="32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Concentrates (and products) are more homogenous than flower</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838200" y="1752600"/>
            <a:ext cx="3048000" cy="2175336"/>
          </a:xfrm>
          <a:prstGeom prst="rect">
            <a:avLst/>
          </a:prstGeom>
        </p:spPr>
      </p:pic>
      <p:pic>
        <p:nvPicPr>
          <p:cNvPr id="5" name="Picture 4"/>
          <p:cNvPicPr>
            <a:picLocks noChangeAspect="1"/>
          </p:cNvPicPr>
          <p:nvPr/>
        </p:nvPicPr>
        <p:blipFill>
          <a:blip r:embed="rId3"/>
          <a:stretch>
            <a:fillRect/>
          </a:stretch>
        </p:blipFill>
        <p:spPr>
          <a:xfrm>
            <a:off x="5105400" y="3028950"/>
            <a:ext cx="2298700" cy="33274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Tax by quantity -- weight?</a:t>
            </a:r>
            <a:endParaRPr lang="en-US" dirty="0"/>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869503D-1AC9-45D9-9BD3-924208467364}"/>
              </a:ext>
            </a:extLst>
          </p:cNvPr>
          <p:cNvSpPr>
            <a:spLocks noGrp="1"/>
          </p:cNvSpPr>
          <p:nvPr>
            <p:ph idx="4294967295"/>
          </p:nvPr>
        </p:nvSpPr>
        <p:spPr>
          <a:xfrm>
            <a:off x="685800" y="381000"/>
            <a:ext cx="7886700" cy="5943600"/>
          </a:xfrm>
        </p:spPr>
        <p:txBody>
          <a:bodyPr>
            <a:normAutofit fontScale="85000" lnSpcReduction="20000"/>
          </a:bodyPr>
          <a:lstStyle/>
          <a:p>
            <a:pPr lvl="1"/>
            <a:r>
              <a:rPr lang="en-US" dirty="0"/>
              <a:t>50 out of 50 states tax cigarettes per pack</a:t>
            </a:r>
          </a:p>
          <a:p>
            <a:pPr lvl="1"/>
            <a:endParaRPr lang="en-US" dirty="0"/>
          </a:p>
          <a:p>
            <a:pPr lvl="1"/>
            <a:r>
              <a:rPr lang="en-US" dirty="0"/>
              <a:t>50 out of 50 states tax motor fuel per gallon</a:t>
            </a:r>
          </a:p>
          <a:p>
            <a:pPr lvl="1"/>
            <a:endParaRPr lang="en-US" dirty="0"/>
          </a:p>
          <a:p>
            <a:pPr lvl="1"/>
            <a:r>
              <a:rPr lang="en-US" dirty="0"/>
              <a:t>50 out of 50 states tax beer per gallon</a:t>
            </a:r>
          </a:p>
          <a:p>
            <a:pPr lvl="1"/>
            <a:endParaRPr lang="en-US" dirty="0"/>
          </a:p>
          <a:p>
            <a:pPr lvl="1"/>
            <a:r>
              <a:rPr lang="en-US" dirty="0"/>
              <a:t>47 out of 47 states tax wine per gallon</a:t>
            </a:r>
          </a:p>
          <a:p>
            <a:pPr lvl="2"/>
            <a:r>
              <a:rPr lang="en-US" dirty="0"/>
              <a:t>Three states sell wine through state stores instead of taxing private sales</a:t>
            </a:r>
          </a:p>
          <a:p>
            <a:pPr lvl="1"/>
            <a:endParaRPr lang="en-US" dirty="0"/>
          </a:p>
          <a:p>
            <a:pPr lvl="1"/>
            <a:r>
              <a:rPr lang="en-US" dirty="0"/>
              <a:t>33 out of 33 states tax liquor per gallon</a:t>
            </a:r>
          </a:p>
          <a:p>
            <a:pPr lvl="2"/>
            <a:r>
              <a:rPr lang="en-US" dirty="0"/>
              <a:t>17 states sell through state stores instead of taxing private sales</a:t>
            </a:r>
          </a:p>
          <a:p>
            <a:pPr lvl="2"/>
            <a:endParaRPr lang="en-US" dirty="0"/>
          </a:p>
          <a:p>
            <a:pPr lvl="1"/>
            <a:r>
              <a:rPr lang="en-US" dirty="0"/>
              <a:t>Sometimes these states add price-based taxes on top of their quantity-based taxes. But quantity-based tax rates form the foundation of their excise tax systems</a:t>
            </a:r>
            <a:r>
              <a:rPr lang="en-US" dirty="0" smtClean="0"/>
              <a:t>.  -- Slide from ITEP.</a:t>
            </a:r>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928386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828800"/>
            <a:ext cx="7772400" cy="1142999"/>
          </a:xfrm>
        </p:spPr>
        <p:txBody>
          <a:bodyPr>
            <a:normAutofit fontScale="90000"/>
          </a:bodyPr>
          <a:lstStyle/>
          <a:p>
            <a:r>
              <a:rPr lang="en-US" dirty="0" smtClean="0"/>
              <a:t>That slide was from left-leaning ITEP; right-leaning Tax Foundation warns about price-based marijuana taxes.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ctrTitle"/>
          </p:nvPr>
        </p:nvSpPr>
        <p:spPr>
          <a:xfrm>
            <a:off x="914400" y="0"/>
            <a:ext cx="7772400" cy="1470025"/>
          </a:xfrm>
        </p:spPr>
        <p:txBody>
          <a:bodyPr/>
          <a:lstStyle/>
          <a:p>
            <a:r>
              <a:rPr lang="en-US" dirty="0" smtClean="0"/>
              <a:t>Tax Foundation</a:t>
            </a:r>
            <a:br>
              <a:rPr lang="en-US" dirty="0" smtClean="0"/>
            </a:br>
            <a:endParaRPr lang="en-US" dirty="0"/>
          </a:p>
        </p:txBody>
      </p:sp>
      <p:sp>
        <p:nvSpPr>
          <p:cNvPr id="6" name="Subtitle 5"/>
          <p:cNvSpPr>
            <a:spLocks noGrp="1"/>
          </p:cNvSpPr>
          <p:nvPr>
            <p:ph type="subTitle" idx="1"/>
          </p:nvPr>
        </p:nvSpPr>
        <p:spPr>
          <a:xfrm>
            <a:off x="1447800" y="1143000"/>
            <a:ext cx="6400800" cy="3810000"/>
          </a:xfrm>
        </p:spPr>
        <p:txBody>
          <a:bodyPr>
            <a:normAutofit fontScale="40000" lnSpcReduction="20000"/>
          </a:bodyPr>
          <a:lstStyle/>
          <a:p>
            <a:r>
              <a:rPr lang="en-US" sz="6737" dirty="0" smtClean="0">
                <a:solidFill>
                  <a:schemeClr val="tx1"/>
                </a:solidFill>
              </a:rPr>
              <a:t>Only</a:t>
            </a:r>
            <a:r>
              <a:rPr lang="en-US" sz="6737" dirty="0" smtClean="0">
                <a:solidFill>
                  <a:schemeClr val="tx1"/>
                </a:solidFill>
              </a:rPr>
              <a:t> Alaska’s </a:t>
            </a:r>
            <a:r>
              <a:rPr lang="en-US" sz="6737" dirty="0" smtClean="0">
                <a:solidFill>
                  <a:schemeClr val="tx1"/>
                </a:solidFill>
              </a:rPr>
              <a:t>system is safe from the effects of volatile cannabis prices,</a:t>
            </a:r>
            <a:r>
              <a:rPr lang="en-US" sz="6737" dirty="0" smtClean="0">
                <a:solidFill>
                  <a:schemeClr val="tx1"/>
                </a:solidFill>
              </a:rPr>
              <a:t> . . . </a:t>
            </a:r>
            <a:r>
              <a:rPr lang="en-US" sz="6737" dirty="0" smtClean="0">
                <a:solidFill>
                  <a:schemeClr val="tx1"/>
                </a:solidFill>
              </a:rPr>
              <a:t>Generally, excise taxes are imposed at a specific amount regardless of the price, but</a:t>
            </a:r>
            <a:r>
              <a:rPr lang="en-US" sz="6737" dirty="0" smtClean="0">
                <a:solidFill>
                  <a:schemeClr val="tx1"/>
                </a:solidFill>
              </a:rPr>
              <a:t> an</a:t>
            </a:r>
            <a:r>
              <a:rPr lang="en-US" sz="6737" dirty="0" smtClean="0">
                <a:solidFill>
                  <a:schemeClr val="tx1"/>
                </a:solidFill>
              </a:rPr>
              <a:t> </a:t>
            </a:r>
            <a:r>
              <a:rPr lang="en-US" sz="6737" i="1" dirty="0" smtClean="0">
                <a:solidFill>
                  <a:schemeClr val="tx1"/>
                </a:solidFill>
              </a:rPr>
              <a:t>ad valorem </a:t>
            </a:r>
            <a:r>
              <a:rPr lang="en-US" sz="6737" dirty="0" smtClean="0">
                <a:solidFill>
                  <a:schemeClr val="tx1"/>
                </a:solidFill>
              </a:rPr>
              <a:t>tax[</a:t>
            </a:r>
            <a:r>
              <a:rPr lang="en-US" sz="6737" dirty="0" smtClean="0">
                <a:solidFill>
                  <a:schemeClr val="tx1"/>
                </a:solidFill>
              </a:rPr>
              <a:t>,</a:t>
            </a:r>
            <a:r>
              <a:rPr lang="en-US" sz="6737" dirty="0" smtClean="0">
                <a:solidFill>
                  <a:schemeClr val="tx1"/>
                </a:solidFill>
              </a:rPr>
              <a:t>] a </a:t>
            </a:r>
            <a:r>
              <a:rPr lang="en-US" sz="6737" dirty="0" smtClean="0">
                <a:solidFill>
                  <a:schemeClr val="tx1"/>
                </a:solidFill>
              </a:rPr>
              <a:t>simpler </a:t>
            </a:r>
            <a:r>
              <a:rPr lang="en-US" sz="6737" dirty="0" smtClean="0">
                <a:solidFill>
                  <a:schemeClr val="tx1"/>
                </a:solidFill>
              </a:rPr>
              <a:t>approach[, risks] </a:t>
            </a:r>
            <a:r>
              <a:rPr lang="en-US" sz="6737" dirty="0" smtClean="0">
                <a:solidFill>
                  <a:schemeClr val="tx1"/>
                </a:solidFill>
              </a:rPr>
              <a:t>losing out on forecasted revenue if prices continue to go down.</a:t>
            </a:r>
            <a:r>
              <a:rPr lang="en-US" dirty="0" smtClean="0"/>
              <a:t> </a:t>
            </a:r>
            <a:endParaRPr lang="en-US" sz="5000" dirty="0" smtClean="0"/>
          </a:p>
          <a:p>
            <a:r>
              <a:rPr lang="en-US" sz="5000" dirty="0" smtClean="0">
                <a:hlinkClick r:id="rId2"/>
              </a:rPr>
              <a:t>https://taxfoundation.org/safe-banking-act-state-marijuana-revenues</a:t>
            </a:r>
            <a:r>
              <a:rPr lang="en-US" sz="5000" dirty="0" smtClean="0">
                <a:hlinkClick r:id="rId2"/>
              </a:rPr>
              <a:t>/</a:t>
            </a:r>
            <a:endParaRPr lang="en-US" sz="5000" dirty="0" smtClean="0"/>
          </a:p>
          <a:p>
            <a:endParaRPr lang="en-US" dirty="0" smtClean="0"/>
          </a:p>
          <a:p>
            <a:r>
              <a:rPr lang="en-US" dirty="0" smtClean="0"/>
              <a:t> </a:t>
            </a:r>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6019800" cy="2554545"/>
          </a:xfrm>
          <a:prstGeom prst="rect">
            <a:avLst/>
          </a:prstGeom>
        </p:spPr>
        <p:txBody>
          <a:bodyPr wrap="square">
            <a:spAutoFit/>
          </a:bodyPr>
          <a:lstStyle/>
          <a:p>
            <a:r>
              <a:rPr lang="en-US" sz="4000" dirty="0" smtClean="0"/>
              <a:t>Weight base would encourage high potency.</a:t>
            </a:r>
            <a:endParaRPr lang="en-US" sz="4000" dirty="0" smtClean="0"/>
          </a:p>
          <a:p>
            <a:endParaRPr lang="en-US" sz="4000" dirty="0" smtClean="0"/>
          </a:p>
          <a:p>
            <a:r>
              <a:rPr lang="en-US" sz="4000" dirty="0" smtClean="0"/>
              <a:t>So </a:t>
            </a:r>
            <a:r>
              <a:rPr lang="en-US" sz="4000" dirty="0" smtClean="0"/>
              <a:t>categories proliferate.</a:t>
            </a:r>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CO: Bud (flowers) –</a:t>
            </a:r>
            <a:r>
              <a:rPr lang="en-US" dirty="0" smtClean="0"/>
              <a:t> 33 </a:t>
            </a:r>
            <a:r>
              <a:rPr lang="en-US" dirty="0" smtClean="0"/>
              <a:t>cents/gram</a:t>
            </a:r>
            <a:br>
              <a:rPr lang="en-US" dirty="0" smtClean="0"/>
            </a:br>
            <a:r>
              <a:rPr lang="en-US" dirty="0" smtClean="0"/>
              <a:t> </a:t>
            </a:r>
            <a:r>
              <a:rPr lang="en-US" dirty="0" err="1" smtClean="0"/>
              <a:t>v</a:t>
            </a:r>
            <a:r>
              <a:rPr lang="en-US" dirty="0" smtClean="0"/>
              <a:t>. Trim (leaves) -- 11 cents/gram</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60400"/>
            <a:ext cx="7772400" cy="1470025"/>
          </a:xfrm>
        </p:spPr>
        <p:txBody>
          <a:bodyPr/>
          <a:lstStyle/>
          <a:p>
            <a:r>
              <a:rPr lang="en-US" dirty="0" smtClean="0"/>
              <a:t>California indexed taxes </a:t>
            </a:r>
            <a:endParaRPr lang="en-US" dirty="0"/>
          </a:p>
        </p:txBody>
      </p:sp>
      <p:sp>
        <p:nvSpPr>
          <p:cNvPr id="5" name="Subtitle 4"/>
          <p:cNvSpPr>
            <a:spLocks noGrp="1"/>
          </p:cNvSpPr>
          <p:nvPr>
            <p:ph type="subTitle" idx="1"/>
          </p:nvPr>
        </p:nvSpPr>
        <p:spPr>
          <a:xfrm>
            <a:off x="1371600" y="2133600"/>
            <a:ext cx="6400800" cy="1752600"/>
          </a:xfrm>
        </p:spPr>
        <p:txBody>
          <a:bodyPr>
            <a:normAutofit fontScale="85000" lnSpcReduction="20000"/>
          </a:bodyPr>
          <a:lstStyle/>
          <a:p>
            <a:pPr lvl="0"/>
            <a:r>
              <a:rPr lang="en-US" sz="3459" dirty="0" smtClean="0">
                <a:solidFill>
                  <a:schemeClr val="tx1"/>
                </a:solidFill>
              </a:rPr>
              <a:t>$9.65 for an ounce of </a:t>
            </a:r>
            <a:r>
              <a:rPr lang="en-US" sz="3459" dirty="0" smtClean="0">
                <a:solidFill>
                  <a:schemeClr val="tx1"/>
                </a:solidFill>
              </a:rPr>
              <a:t>flower,</a:t>
            </a:r>
          </a:p>
          <a:p>
            <a:pPr lvl="0"/>
            <a:r>
              <a:rPr lang="en-US" sz="3459" dirty="0" smtClean="0">
                <a:solidFill>
                  <a:schemeClr val="tx1"/>
                </a:solidFill>
              </a:rPr>
              <a:t>$2.87 for an ounce of leaves, </a:t>
            </a:r>
          </a:p>
          <a:p>
            <a:pPr lvl="0"/>
            <a:r>
              <a:rPr lang="en-US" sz="3459" dirty="0" smtClean="0">
                <a:solidFill>
                  <a:schemeClr val="tx1"/>
                </a:solidFill>
              </a:rPr>
              <a:t>$1.35 for an ounce of fresh marijuana plant material</a:t>
            </a:r>
          </a:p>
          <a:p>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a:t>
            </a:r>
            <a:endParaRPr lang="en-US" dirty="0"/>
          </a:p>
        </p:txBody>
      </p:sp>
      <p:sp>
        <p:nvSpPr>
          <p:cNvPr id="3" name="Content Placeholder 2"/>
          <p:cNvSpPr>
            <a:spLocks noGrp="1"/>
          </p:cNvSpPr>
          <p:nvPr>
            <p:ph idx="1"/>
          </p:nvPr>
        </p:nvSpPr>
        <p:spPr/>
        <p:txBody>
          <a:bodyPr/>
          <a:lstStyle/>
          <a:p>
            <a:r>
              <a:rPr lang="en-US" dirty="0" smtClean="0"/>
              <a:t>(1)  </a:t>
            </a:r>
            <a:r>
              <a:rPr lang="en-US" u="sng" dirty="0" smtClean="0"/>
              <a:t>mature bud will be taxed at $50 an ounce</a:t>
            </a:r>
            <a:r>
              <a:rPr lang="en-US" dirty="0" smtClean="0"/>
              <a:t> </a:t>
            </a:r>
          </a:p>
          <a:p>
            <a:r>
              <a:rPr lang="en-US" dirty="0" smtClean="0"/>
              <a:t>(2)  </a:t>
            </a:r>
            <a:r>
              <a:rPr lang="en-US" b="1" u="sng" dirty="0" smtClean="0"/>
              <a:t>immature </a:t>
            </a:r>
            <a:r>
              <a:rPr lang="en-US" u="sng" dirty="0" smtClean="0"/>
              <a:t>bud will be taxed at $25 an ounce;</a:t>
            </a:r>
            <a:r>
              <a:rPr lang="en-US" dirty="0" smtClean="0"/>
              <a:t> </a:t>
            </a:r>
            <a:r>
              <a:rPr lang="en-US" u="sng" dirty="0" smtClean="0"/>
              <a:t> </a:t>
            </a:r>
            <a:endParaRPr lang="en-US" dirty="0" smtClean="0"/>
          </a:p>
          <a:p>
            <a:r>
              <a:rPr lang="en-US" u="sng" dirty="0" smtClean="0"/>
              <a:t>(3)  </a:t>
            </a:r>
            <a:r>
              <a:rPr lang="en-US" b="1" u="sng" dirty="0" smtClean="0"/>
              <a:t>abnormal </a:t>
            </a:r>
            <a:r>
              <a:rPr lang="en-US" u="sng" dirty="0" smtClean="0"/>
              <a:t>bud will be taxed at $25 an ounce;</a:t>
            </a:r>
            <a:endParaRPr lang="en-US" dirty="0" smtClean="0"/>
          </a:p>
          <a:p>
            <a:r>
              <a:rPr lang="en-US" u="sng" dirty="0" smtClean="0"/>
              <a:t>(4)  the remainder of the plant will be taxed at $15 an ounce; and</a:t>
            </a:r>
            <a:endParaRPr lang="en-US" dirty="0" smtClean="0"/>
          </a:p>
          <a:p>
            <a:r>
              <a:rPr lang="en-US" u="sng" dirty="0" smtClean="0"/>
              <a:t>(5)  clones will be taxed at $1 per plant.</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a:t>
            </a:r>
            <a:endParaRPr lang="en-US" dirty="0"/>
          </a:p>
        </p:txBody>
      </p:sp>
      <p:sp>
        <p:nvSpPr>
          <p:cNvPr id="3" name="Content Placeholder 2"/>
          <p:cNvSpPr>
            <a:spLocks noGrp="1"/>
          </p:cNvSpPr>
          <p:nvPr>
            <p:ph idx="1"/>
          </p:nvPr>
        </p:nvSpPr>
        <p:spPr/>
        <p:txBody>
          <a:bodyPr/>
          <a:lstStyle/>
          <a:p>
            <a:r>
              <a:rPr lang="en-US" b="1" u="sng" dirty="0" smtClean="0"/>
              <a:t>11)  “abnormal bud” . . .</a:t>
            </a:r>
            <a:endParaRPr lang="en-US" dirty="0" smtClean="0"/>
          </a:p>
          <a:p>
            <a:pPr lvl="1"/>
            <a:r>
              <a:rPr lang="en-US" b="1" u="sng" dirty="0" smtClean="0"/>
              <a:t>(A)  failed a microbial testing required by 3 AAC 306.645(b); or</a:t>
            </a:r>
            <a:endParaRPr lang="en-US" dirty="0" smtClean="0"/>
          </a:p>
          <a:p>
            <a:pPr lvl="1"/>
            <a:r>
              <a:rPr lang="en-US" b="1" u="sng" dirty="0" smtClean="0"/>
              <a:t>(B)  contains observable seeds;</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a:t>
            </a:r>
            <a:endParaRPr lang="en-US" dirty="0"/>
          </a:p>
        </p:txBody>
      </p:sp>
      <p:sp>
        <p:nvSpPr>
          <p:cNvPr id="3" name="Content Placeholder 2"/>
          <p:cNvSpPr>
            <a:spLocks noGrp="1"/>
          </p:cNvSpPr>
          <p:nvPr>
            <p:ph idx="1"/>
          </p:nvPr>
        </p:nvSpPr>
        <p:spPr/>
        <p:txBody>
          <a:bodyPr/>
          <a:lstStyle/>
          <a:p>
            <a:r>
              <a:rPr lang="en-US" u="sng" dirty="0" smtClean="0"/>
              <a:t>(14)  “immature bud” means an immature flower formed on a flowering marijuana plant, . . . that generally</a:t>
            </a:r>
            <a:endParaRPr lang="en-US" dirty="0" smtClean="0"/>
          </a:p>
          <a:p>
            <a:pPr lvl="1"/>
            <a:r>
              <a:rPr lang="en-US" u="sng" dirty="0" smtClean="0"/>
              <a:t>(A)  appear </a:t>
            </a:r>
            <a:r>
              <a:rPr lang="en-US" b="1" u="sng" dirty="0" smtClean="0"/>
              <a:t>loose, wispy, or leafy</a:t>
            </a:r>
            <a:r>
              <a:rPr lang="en-US" u="sng" dirty="0" smtClean="0"/>
              <a:t>; and</a:t>
            </a:r>
            <a:endParaRPr lang="en-US" dirty="0" smtClean="0"/>
          </a:p>
          <a:p>
            <a:pPr lvl="1"/>
            <a:r>
              <a:rPr lang="en-US" u="sng" dirty="0" smtClean="0"/>
              <a:t>(B) are </a:t>
            </a:r>
            <a:r>
              <a:rPr lang="en-US" b="1" u="sng" dirty="0" smtClean="0"/>
              <a:t>not dense </a:t>
            </a:r>
            <a:r>
              <a:rPr lang="en-US" u="sng" dirty="0" smtClean="0"/>
              <a:t>to sight or touch;</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Nevada – 15% conversion</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457200" y="1417638"/>
            <a:ext cx="8229600" cy="4602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New Revenue</a:t>
            </a:r>
            <a:endParaRPr lang="en-US"/>
          </a:p>
        </p:txBody>
      </p:sp>
      <p:pic>
        <p:nvPicPr>
          <p:cNvPr id="3" name="Picture 2"/>
          <p:cNvPicPr/>
          <p:nvPr/>
        </p:nvPicPr>
        <p:blipFill>
          <a:blip r:embed="rId2"/>
          <a:srcRect/>
          <a:stretch>
            <a:fillRect/>
          </a:stretch>
        </p:blipFill>
        <p:spPr bwMode="auto">
          <a:xfrm>
            <a:off x="1237201" y="458291"/>
            <a:ext cx="6136913" cy="53554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1371600" y="609600"/>
            <a:ext cx="6400800" cy="1752600"/>
          </a:xfrm>
        </p:spPr>
        <p:txBody>
          <a:bodyPr/>
          <a:lstStyle/>
          <a:p>
            <a:r>
              <a:rPr lang="en-US" dirty="0" smtClean="0"/>
              <a:t>Grade 1 Sweet Potatoes</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5" name="Picture 4"/>
          <p:cNvPicPr/>
          <p:nvPr/>
        </p:nvPicPr>
        <p:blipFill>
          <a:blip r:embed="rId2"/>
          <a:srcRect/>
          <a:stretch>
            <a:fillRect/>
          </a:stretch>
        </p:blipFill>
        <p:spPr bwMode="auto">
          <a:xfrm>
            <a:off x="914400" y="1381063"/>
            <a:ext cx="7315200" cy="2956708"/>
          </a:xfrm>
          <a:prstGeom prst="rect">
            <a:avLst/>
          </a:prstGeom>
          <a:noFill/>
          <a:ln w="9525">
            <a:noFill/>
            <a:miter lim="800000"/>
            <a:headEnd/>
            <a:tailEnd/>
          </a:ln>
        </p:spPr>
      </p:pic>
      <p:pic>
        <p:nvPicPr>
          <p:cNvPr id="10" name="Picture 9"/>
          <p:cNvPicPr>
            <a:picLocks noChangeAspect="1"/>
          </p:cNvPicPr>
          <p:nvPr/>
        </p:nvPicPr>
        <p:blipFill>
          <a:blip r:embed="rId3"/>
          <a:stretch>
            <a:fillRect/>
          </a:stretch>
        </p:blipFill>
        <p:spPr>
          <a:xfrm>
            <a:off x="3733800" y="4337771"/>
            <a:ext cx="3219450" cy="253855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Flower and concentrates:</a:t>
            </a:r>
            <a:br>
              <a:rPr lang="en-US" dirty="0" smtClean="0"/>
            </a:br>
            <a:r>
              <a:rPr lang="en-US" dirty="0" smtClean="0"/>
              <a:t>Combination of methods?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a:t>
            </a:r>
            <a:r>
              <a:rPr lang="en-US" dirty="0" smtClean="0"/>
              <a:t> alcohol taxes</a:t>
            </a:r>
            <a:endParaRPr lang="en-US" dirty="0"/>
          </a:p>
        </p:txBody>
      </p:sp>
      <p:sp>
        <p:nvSpPr>
          <p:cNvPr id="3" name="Rectangle 2"/>
          <p:cNvSpPr/>
          <p:nvPr/>
        </p:nvSpPr>
        <p:spPr>
          <a:xfrm>
            <a:off x="1066800" y="1417638"/>
            <a:ext cx="6781800" cy="4616648"/>
          </a:xfrm>
          <a:prstGeom prst="rect">
            <a:avLst/>
          </a:prstGeom>
        </p:spPr>
        <p:txBody>
          <a:bodyPr wrap="square">
            <a:spAutoFit/>
          </a:bodyPr>
          <a:lstStyle/>
          <a:p>
            <a:pPr>
              <a:buFont typeface="Arial"/>
              <a:buChar char="•"/>
            </a:pPr>
            <a:r>
              <a:rPr lang="en-US" sz="3600" dirty="0" smtClean="0"/>
              <a:t>Beer: </a:t>
            </a:r>
            <a:r>
              <a:rPr lang="en-US" sz="3600" b="1" dirty="0" smtClean="0"/>
              <a:t>Volume</a:t>
            </a:r>
            <a:r>
              <a:rPr lang="en-US" sz="3600" dirty="0" smtClean="0"/>
              <a:t>: $18/barrel</a:t>
            </a:r>
          </a:p>
          <a:p>
            <a:pPr>
              <a:buFont typeface="Arial"/>
              <a:buChar char="•"/>
            </a:pPr>
            <a:r>
              <a:rPr lang="en-US" sz="3600" dirty="0" smtClean="0"/>
              <a:t>Liquor</a:t>
            </a:r>
            <a:r>
              <a:rPr lang="en-US" sz="3600" dirty="0" smtClean="0"/>
              <a:t>: </a:t>
            </a:r>
            <a:r>
              <a:rPr lang="en-US" sz="3600" b="1" dirty="0" smtClean="0"/>
              <a:t>Potency</a:t>
            </a:r>
            <a:r>
              <a:rPr lang="en-US" sz="3600" dirty="0" smtClean="0"/>
              <a:t>: $13.50 per proof gallon ($6.25 per gal. of alcohol)</a:t>
            </a:r>
            <a:endParaRPr lang="en-US" sz="3600" dirty="0" smtClean="0"/>
          </a:p>
          <a:p>
            <a:r>
              <a:rPr lang="en-US" sz="3600" dirty="0" smtClean="0">
                <a:hlinkClick r:id="rId2"/>
              </a:rPr>
              <a:t>https</a:t>
            </a:r>
            <a:r>
              <a:rPr lang="en-US" sz="3600" dirty="0" smtClean="0">
                <a:hlinkClick r:id="rId2"/>
              </a:rPr>
              <a:t>://www.ttb.gov/tax_audit/taxrates.shtml</a:t>
            </a:r>
            <a:endParaRPr lang="en-US" sz="3600" dirty="0" smtClean="0"/>
          </a:p>
          <a:p>
            <a:endParaRPr lang="en-US" sz="3600" dirty="0" smtClean="0"/>
          </a:p>
          <a:p>
            <a:pPr>
              <a:buFont typeface="Arial"/>
              <a:buChar char="•"/>
            </a:pPr>
            <a:endParaRPr lang="en-US" sz="3600" dirty="0" smtClean="0"/>
          </a:p>
          <a:p>
            <a:r>
              <a:rPr lang="en-US" sz="2400" dirty="0" smtClean="0"/>
              <a:t> </a:t>
            </a:r>
          </a:p>
          <a:p>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Weight for </a:t>
            </a:r>
            <a:r>
              <a:rPr lang="en-US" dirty="0" smtClean="0"/>
              <a:t>flower?</a:t>
            </a:r>
            <a:br>
              <a:rPr lang="en-US" dirty="0" smtClean="0"/>
            </a:br>
            <a:r>
              <a:rPr lang="en-US" dirty="0" smtClean="0"/>
              <a:t>Homogenous concentrates </a:t>
            </a:r>
            <a:r>
              <a:rPr lang="en-US" dirty="0" smtClean="0"/>
              <a:t>– Use potency?</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4986029" y="1905000"/>
            <a:ext cx="3048000" cy="2175336"/>
          </a:xfrm>
          <a:prstGeom prst="rect">
            <a:avLst/>
          </a:prstGeom>
        </p:spPr>
      </p:pic>
      <p:pic>
        <p:nvPicPr>
          <p:cNvPr id="6" name="Picture 5"/>
          <p:cNvPicPr>
            <a:picLocks noChangeAspect="1"/>
          </p:cNvPicPr>
          <p:nvPr/>
        </p:nvPicPr>
        <p:blipFill>
          <a:blip r:embed="rId3"/>
          <a:stretch>
            <a:fillRect/>
          </a:stretch>
        </p:blipFill>
        <p:spPr>
          <a:xfrm>
            <a:off x="6510029" y="3530600"/>
            <a:ext cx="2298700" cy="3327400"/>
          </a:xfrm>
          <a:prstGeom prst="rect">
            <a:avLst/>
          </a:prstGeom>
        </p:spPr>
      </p:pic>
      <p:pic>
        <p:nvPicPr>
          <p:cNvPr id="7" name="Picture 6"/>
          <p:cNvPicPr>
            <a:picLocks noChangeAspect="1"/>
          </p:cNvPicPr>
          <p:nvPr/>
        </p:nvPicPr>
        <p:blipFill>
          <a:blip r:embed="rId4"/>
          <a:stretch>
            <a:fillRect/>
          </a:stretch>
        </p:blipFill>
        <p:spPr>
          <a:xfrm>
            <a:off x="457200" y="2564172"/>
            <a:ext cx="3087379" cy="1932855"/>
          </a:xfrm>
          <a:prstGeom prst="rect">
            <a:avLst/>
          </a:prstGeom>
        </p:spPr>
      </p:pic>
      <p:pic>
        <p:nvPicPr>
          <p:cNvPr id="8" name="Picture 7"/>
          <p:cNvPicPr>
            <a:picLocks noChangeAspect="1"/>
          </p:cNvPicPr>
          <p:nvPr/>
        </p:nvPicPr>
        <p:blipFill>
          <a:blip r:embed="rId5"/>
          <a:stretch>
            <a:fillRect/>
          </a:stretch>
        </p:blipFill>
        <p:spPr>
          <a:xfrm>
            <a:off x="1828799" y="4645920"/>
            <a:ext cx="3874779" cy="1812029"/>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38200" y="1828800"/>
            <a:ext cx="3048000" cy="3581400"/>
          </a:xfrm>
          <a:prstGeom prst="rect">
            <a:avLst/>
          </a:prstGeom>
        </p:spPr>
      </p:pic>
      <p:sp>
        <p:nvSpPr>
          <p:cNvPr id="4" name="Title 3"/>
          <p:cNvSpPr>
            <a:spLocks noGrp="1"/>
          </p:cNvSpPr>
          <p:nvPr>
            <p:ph type="title"/>
          </p:nvPr>
        </p:nvSpPr>
        <p:spPr/>
        <p:txBody>
          <a:bodyPr/>
          <a:lstStyle/>
          <a:p>
            <a:r>
              <a:rPr lang="en-US" dirty="0" smtClean="0"/>
              <a:t>Exempt medical from tax?</a:t>
            </a:r>
            <a:endParaRPr lang="en-US" dirty="0"/>
          </a:p>
        </p:txBody>
      </p:sp>
      <p:sp>
        <p:nvSpPr>
          <p:cNvPr id="5" name="Rectangle 4"/>
          <p:cNvSpPr/>
          <p:nvPr/>
        </p:nvSpPr>
        <p:spPr>
          <a:xfrm>
            <a:off x="3048000" y="5410202"/>
            <a:ext cx="284904" cy="461665"/>
          </a:xfrm>
          <a:prstGeom prst="rect">
            <a:avLst/>
          </a:prstGeom>
        </p:spPr>
        <p:txBody>
          <a:bodyPr wrap="none">
            <a:spAutoFit/>
          </a:bodyPr>
          <a:lstStyle/>
          <a:p>
            <a:r>
              <a:rPr lang="en-US" sz="2400" dirty="0" smtClean="0"/>
              <a:t>!</a:t>
            </a:r>
            <a:endParaRPr lang="en-US" sz="2400" dirty="0"/>
          </a:p>
        </p:txBody>
      </p:sp>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dirty="0"/>
          </a:p>
        </p:txBody>
      </p:sp>
      <p:pic>
        <p:nvPicPr>
          <p:cNvPr id="7" name="Picture 6"/>
          <p:cNvPicPr>
            <a:picLocks noChangeAspect="1"/>
          </p:cNvPicPr>
          <p:nvPr/>
        </p:nvPicPr>
        <p:blipFill>
          <a:blip r:embed="rId4"/>
          <a:stretch>
            <a:fillRect/>
          </a:stretch>
        </p:blipFill>
        <p:spPr>
          <a:xfrm>
            <a:off x="4572000" y="1828800"/>
            <a:ext cx="4267200" cy="3265118"/>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Government stores</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6" name="Subtitle 5"/>
          <p:cNvSpPr>
            <a:spLocks noGrp="1"/>
          </p:cNvSpPr>
          <p:nvPr>
            <p:ph type="subTitle" idx="4294967295"/>
          </p:nvPr>
        </p:nvSpPr>
        <p:spPr>
          <a:xfrm>
            <a:off x="0" y="3886200"/>
            <a:ext cx="6400800" cy="1752600"/>
          </a:xfrm>
        </p:spPr>
        <p:txBody>
          <a:bodyPr/>
          <a:lstStyle/>
          <a:p>
            <a:endParaRPr lang="en-US" dirty="0" smtClean="0"/>
          </a:p>
          <a:p>
            <a:endParaRPr lang="en-US" dirty="0" smtClean="0"/>
          </a:p>
          <a:p>
            <a:endParaRPr lang="en-US" dirty="0"/>
          </a:p>
        </p:txBody>
      </p:sp>
      <p:graphicFrame>
        <p:nvGraphicFramePr>
          <p:cNvPr id="1060866" name="Object 2"/>
          <p:cNvGraphicFramePr>
            <a:graphicFrameLocks noChangeAspect="1"/>
          </p:cNvGraphicFramePr>
          <p:nvPr/>
        </p:nvGraphicFramePr>
        <p:xfrm>
          <a:off x="292100" y="1417638"/>
          <a:ext cx="7785100" cy="2832100"/>
        </p:xfrm>
        <a:graphic>
          <a:graphicData uri="http://schemas.openxmlformats.org/presentationml/2006/ole">
            <p:oleObj spid="_x0000_s1060866" name="Document" r:id="rId3" imgW="5486400" imgH="1447800" progId="Word.Document.12">
              <p:link updateAutomatic="1"/>
            </p:oleObj>
          </a:graphicData>
        </a:graphic>
      </p:graphicFrame>
      <p:pic>
        <p:nvPicPr>
          <p:cNvPr id="10" name="Picture 9"/>
          <p:cNvPicPr>
            <a:picLocks noChangeAspect="1"/>
          </p:cNvPicPr>
          <p:nvPr/>
        </p:nvPicPr>
        <p:blipFill>
          <a:blip r:embed="rId4"/>
          <a:stretch>
            <a:fillRect/>
          </a:stretch>
        </p:blipFill>
        <p:spPr>
          <a:xfrm>
            <a:off x="3505200" y="3981450"/>
            <a:ext cx="2514600" cy="188595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IRC § 280E &amp; Ads</a:t>
            </a:r>
            <a:endParaRPr lang="en-US" dirty="0"/>
          </a:p>
        </p:txBody>
      </p:sp>
      <p:sp>
        <p:nvSpPr>
          <p:cNvPr id="3" name="Content Placeholder 2"/>
          <p:cNvSpPr>
            <a:spLocks noGrp="1"/>
          </p:cNvSpPr>
          <p:nvPr>
            <p:ph idx="1"/>
          </p:nvPr>
        </p:nvSpPr>
        <p:spPr>
          <a:xfrm>
            <a:off x="447381" y="1809638"/>
            <a:ext cx="8229600" cy="4525963"/>
          </a:xfrm>
        </p:spPr>
        <p:txBody>
          <a:bodyPr/>
          <a:lstStyle/>
          <a:p>
            <a:r>
              <a:rPr lang="en-US" dirty="0" smtClean="0"/>
              <a:t>1982: For federally illegal drugs, no income tax deduction except cost of goods sold</a:t>
            </a:r>
            <a:endParaRPr lang="en-US" dirty="0" smtClean="0"/>
          </a:p>
          <a:p>
            <a:r>
              <a:rPr lang="en-US" dirty="0" smtClean="0"/>
              <a:t>State income tax “conformity”</a:t>
            </a:r>
          </a:p>
          <a:p>
            <a:r>
              <a:rPr lang="en-US" dirty="0" smtClean="0"/>
              <a:t>Images </a:t>
            </a:r>
            <a:r>
              <a:rPr lang="en-US" dirty="0" smtClean="0"/>
              <a:t>from Lynn Silver</a:t>
            </a:r>
          </a:p>
        </p:txBody>
      </p:sp>
      <p:sp>
        <p:nvSpPr>
          <p:cNvPr id="4" name="Footer Placeholder 3"/>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14400" y="990600"/>
            <a:ext cx="8229600" cy="4525963"/>
          </a:xfrm>
        </p:spPr>
        <p:txBody>
          <a:bodyPr/>
          <a:lstStyle/>
          <a:p>
            <a:pPr>
              <a:buNone/>
            </a:pPr>
            <a:r>
              <a:rPr lang="en-US" dirty="0" smtClean="0"/>
              <a:t>280E violates the principle of taxing all income the same</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447800" y="1417638"/>
            <a:ext cx="6248400" cy="3323987"/>
          </a:xfrm>
          <a:prstGeom prst="rect">
            <a:avLst/>
          </a:prstGeom>
        </p:spPr>
        <p:txBody>
          <a:bodyPr wrap="square">
            <a:spAutoFit/>
          </a:bodyPr>
          <a:lstStyle/>
          <a:p>
            <a:r>
              <a:rPr lang="en-US" sz="2400" b="1" dirty="0"/>
              <a:t>(</a:t>
            </a:r>
            <a:r>
              <a:rPr lang="en-US" sz="2400" b="1" dirty="0" err="1"/>
              <a:t>e</a:t>
            </a:r>
            <a:r>
              <a:rPr lang="en-US" sz="2400" b="1" dirty="0"/>
              <a:t>) Denial of deduction for certain lobbying and political </a:t>
            </a:r>
            <a:r>
              <a:rPr lang="en-US" sz="2400" b="1" dirty="0" smtClean="0"/>
              <a:t>expenditures</a:t>
            </a:r>
          </a:p>
          <a:p>
            <a:r>
              <a:rPr lang="en-US" sz="2400" b="1" dirty="0" smtClean="0"/>
              <a:t>(1</a:t>
            </a:r>
            <a:r>
              <a:rPr lang="en-US" sz="2400" b="1" dirty="0"/>
              <a:t>) In </a:t>
            </a:r>
            <a:r>
              <a:rPr lang="en-US" sz="2400" b="1" dirty="0" smtClean="0"/>
              <a:t>general</a:t>
            </a:r>
          </a:p>
          <a:p>
            <a:r>
              <a:rPr lang="en-US" sz="2400" b="1" dirty="0" smtClean="0"/>
              <a:t>No </a:t>
            </a:r>
            <a:r>
              <a:rPr lang="en-US" sz="2400" b="1" dirty="0"/>
              <a:t>deduction shall be allowed under subsection</a:t>
            </a:r>
            <a:r>
              <a:rPr lang="en-US" sz="2400" b="1" dirty="0" smtClean="0"/>
              <a:t> (a) for </a:t>
            </a:r>
            <a:r>
              <a:rPr lang="en-US" sz="2400" b="1" dirty="0"/>
              <a:t>any amount paid or incurred in connection with</a:t>
            </a:r>
            <a:r>
              <a:rPr lang="en-US" sz="2400" b="1" dirty="0" smtClean="0"/>
              <a:t>—</a:t>
            </a:r>
          </a:p>
          <a:p>
            <a:pPr marL="342900" indent="-342900"/>
            <a:r>
              <a:rPr lang="en-US" sz="2400" b="1" dirty="0" smtClean="0"/>
              <a:t>	(</a:t>
            </a:r>
            <a:r>
              <a:rPr lang="en-US" sz="2400" b="1" dirty="0"/>
              <a:t>A) influencing </a:t>
            </a:r>
            <a:r>
              <a:rPr lang="en-US" sz="2400" b="1" dirty="0" smtClean="0"/>
              <a:t>legislation</a:t>
            </a:r>
          </a:p>
          <a:p>
            <a:pPr marL="342900" indent="-342900"/>
            <a:r>
              <a:rPr lang="en-US" dirty="0" smtClean="0">
                <a:hlinkClick r:id="rId2"/>
              </a:rPr>
              <a:t>https://www.law.cornell.edu/uscode/text/26/162</a:t>
            </a:r>
            <a:endParaRPr lang="en-US" dirty="0" smtClean="0"/>
          </a:p>
          <a:p>
            <a:pPr marL="342900" indent="-342900"/>
            <a:endParaRPr lang="en-US" sz="2400" dirty="0"/>
          </a:p>
        </p:txBody>
      </p:sp>
      <p:sp>
        <p:nvSpPr>
          <p:cNvPr id="3" name="Title 2"/>
          <p:cNvSpPr>
            <a:spLocks noGrp="1"/>
          </p:cNvSpPr>
          <p:nvPr>
            <p:ph type="title"/>
          </p:nvPr>
        </p:nvSpPr>
        <p:spPr/>
        <p:txBody>
          <a:bodyPr/>
          <a:lstStyle/>
          <a:p>
            <a:r>
              <a:rPr lang="en-US" dirty="0" smtClean="0"/>
              <a:t>Section 162</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Content Placeholder 3">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D7F9FCED-82C0-A34A-A1BB-87CAE389EC60}"/>
              </a:ext>
            </a:extLst>
          </p:cNvPr>
          <p:cNvPicPr>
            <a:picLocks noGrp="1" noChangeAspect="1"/>
          </p:cNvPicPr>
          <p:nvPr>
            <p:ph idx="1"/>
          </p:nvPr>
        </p:nvPicPr>
        <p:blipFill rotWithShape="1">
          <a:blip r:embed="rId2"/>
          <a:srcRect/>
          <a:stretch/>
        </p:blipFill>
        <p:spPr>
          <a:xfrm>
            <a:off x="15" y="10"/>
            <a:ext cx="9143985" cy="6857990"/>
          </a:xfrm>
          <a:prstGeom prst="rect">
            <a:avLst/>
          </a:prstGeom>
        </p:spPr>
      </p:pic>
      <p:sp>
        <p:nvSpPr>
          <p:cNvPr id="2" name="Title 1">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A1B4D046-81AD-B94F-8DBD-98A070B3A481}"/>
              </a:ext>
            </a:extLst>
          </p:cNvPr>
          <p:cNvSpPr>
            <a:spLocks noGrp="1"/>
          </p:cNvSpPr>
          <p:nvPr>
            <p:ph type="title"/>
          </p:nvPr>
        </p:nvSpPr>
        <p:spPr>
          <a:xfrm>
            <a:off x="7079719" y="144135"/>
            <a:ext cx="2064266"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r>
              <a:rPr lang="en-US" sz="2800">
                <a:solidFill>
                  <a:srgbClr val="FFFFFF"/>
                </a:solidFill>
              </a:rPr>
              <a:t>Happiness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7509938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Content Placeholder 3" descr="A car parked in front of a sign&#10;&#10;Description automatically generated">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4866EBDE-5EF7-D74F-81B7-60967A0B888B}"/>
              </a:ext>
            </a:extLst>
          </p:cNvPr>
          <p:cNvPicPr>
            <a:picLocks noGrp="1" noChangeAspect="1"/>
          </p:cNvPicPr>
          <p:nvPr>
            <p:ph idx="1"/>
          </p:nvPr>
        </p:nvPicPr>
        <p:blipFill rotWithShape="1">
          <a:blip r:embed="rId2"/>
          <a:srcRect t="11655" b="30505"/>
          <a:stretch/>
        </p:blipFill>
        <p:spPr>
          <a:xfrm>
            <a:off x="15" y="10"/>
            <a:ext cx="9143985" cy="6857990"/>
          </a:xfrm>
          <a:prstGeom prst="rect">
            <a:avLst/>
          </a:prstGeom>
        </p:spPr>
      </p:pic>
      <p:sp>
        <p:nvSpPr>
          <p:cNvPr id="2" name="TextBox 1">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2DFE4E19-AAB5-9747-A669-802D356AD943}"/>
              </a:ext>
            </a:extLst>
          </p:cNvPr>
          <p:cNvSpPr txBox="1"/>
          <p:nvPr/>
        </p:nvSpPr>
        <p:spPr>
          <a:xfrm>
            <a:off x="96476" y="113138"/>
            <a:ext cx="2064266"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lnSpc>
                <a:spcPct val="90000"/>
              </a:lnSpc>
              <a:spcBef>
                <a:spcPct val="0"/>
              </a:spcBef>
              <a:spcAft>
                <a:spcPts val="600"/>
              </a:spcAft>
            </a:pPr>
            <a:r>
              <a:rPr lang="en-US" sz="2800" dirty="0">
                <a:solidFill>
                  <a:srgbClr val="FFFFFF"/>
                </a:solidFill>
                <a:latin typeface="+mj-lt"/>
                <a:ea typeface="+mj-ea"/>
                <a:cs typeface="+mj-cs"/>
              </a:rPr>
              <a:t>Sex Appeal</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426143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85800" y="552450"/>
            <a:ext cx="7772400" cy="5753100"/>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70200" y="565150"/>
            <a:ext cx="14884400" cy="5727700"/>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143000" y="1270000"/>
            <a:ext cx="7239000" cy="4431983"/>
          </a:xfrm>
          <a:prstGeom prst="rect">
            <a:avLst/>
          </a:prstGeom>
        </p:spPr>
        <p:txBody>
          <a:bodyPr wrap="square">
            <a:spAutoFit/>
          </a:bodyPr>
          <a:lstStyle/>
          <a:p>
            <a:r>
              <a:rPr lang="en-US" sz="2400" dirty="0"/>
              <a:t>NORML supports the continuation of non-tax-deductibility of marijuana business advertising expenses.</a:t>
            </a:r>
            <a:r>
              <a:rPr lang="en-US" sz="2400" dirty="0" smtClean="0"/>
              <a:t> </a:t>
            </a:r>
          </a:p>
          <a:p>
            <a:endParaRPr lang="en-US" sz="2400" dirty="0"/>
          </a:p>
          <a:p>
            <a:r>
              <a:rPr lang="en-US" sz="2400" dirty="0" smtClean="0"/>
              <a:t>For </a:t>
            </a:r>
            <a:r>
              <a:rPr lang="en-US" sz="2400" dirty="0"/>
              <a:t>some citizens, advertising is a distraction, or can be a red flag that can cause them to hesitate to support the sound policy of </a:t>
            </a:r>
            <a:r>
              <a:rPr lang="en-US" sz="2400" dirty="0" smtClean="0"/>
              <a:t>legalization. . . .  </a:t>
            </a:r>
          </a:p>
          <a:p>
            <a:endParaRPr lang="en-US" sz="2400" dirty="0"/>
          </a:p>
          <a:p>
            <a:r>
              <a:rPr lang="en-US" sz="2400" dirty="0" smtClean="0"/>
              <a:t>maintaining </a:t>
            </a:r>
            <a:r>
              <a:rPr lang="en-US" sz="2400" dirty="0"/>
              <a:t>the non-deductibility of advertising costs can act as a preemptive move against well funded corporate controlled marijuana companies, which can afford extensive advertising.</a:t>
            </a:r>
            <a:r>
              <a:rPr lang="en-US" sz="2400" dirty="0" smtClean="0"/>
              <a:t> </a:t>
            </a:r>
          </a:p>
          <a:p>
            <a:endParaRPr lang="en-US" dirty="0"/>
          </a:p>
        </p:txBody>
      </p:sp>
      <p:pic>
        <p:nvPicPr>
          <p:cNvPr id="5" name="Picture 4"/>
          <p:cNvPicPr>
            <a:picLocks noChangeAspect="1"/>
          </p:cNvPicPr>
          <p:nvPr/>
        </p:nvPicPr>
        <p:blipFill>
          <a:blip r:embed="rId2"/>
          <a:stretch>
            <a:fillRect/>
          </a:stretch>
        </p:blipFill>
        <p:spPr>
          <a:xfrm>
            <a:off x="3352800" y="279400"/>
            <a:ext cx="1828800" cy="660400"/>
          </a:xfrm>
          <a:prstGeom prst="rect">
            <a:avLst/>
          </a:prstGeo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6950" y="1314450"/>
            <a:ext cx="7150100" cy="4229100"/>
          </a:xfrm>
          <a:prstGeom prst="rect">
            <a:avLst/>
          </a:prstGeo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 name="Title 18"/>
          <p:cNvSpPr>
            <a:spLocks noGrp="1"/>
          </p:cNvSpPr>
          <p:nvPr>
            <p:ph type="title"/>
          </p:nvPr>
        </p:nvSpPr>
        <p:spPr>
          <a:xfrm>
            <a:off x="722313" y="4406900"/>
            <a:ext cx="7772400" cy="2451100"/>
          </a:xfrm>
        </p:spPr>
        <p:txBody>
          <a:bodyPr/>
          <a:lstStyle/>
          <a:p>
            <a:r>
              <a:rPr lang="en-US" dirty="0" smtClean="0"/>
              <a:t>PPP</a:t>
            </a:r>
            <a:endParaRPr lang="en-US" dirty="0"/>
          </a:p>
        </p:txBody>
      </p:sp>
      <p:sp>
        <p:nvSpPr>
          <p:cNvPr id="3" name="Content Placeholder 2"/>
          <p:cNvSpPr>
            <a:spLocks noGrp="1"/>
          </p:cNvSpPr>
          <p:nvPr>
            <p:ph type="body" idx="1"/>
          </p:nvPr>
        </p:nvSpPr>
        <p:spPr/>
        <p:txBody>
          <a:bodyPr/>
          <a:lstStyle/>
          <a:p>
            <a:endParaRPr lang="en-US"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graphicFrame>
        <p:nvGraphicFramePr>
          <p:cNvPr id="5" name="Object 4"/>
          <p:cNvGraphicFramePr>
            <a:graphicFrameLocks noChangeAspect="1"/>
          </p:cNvGraphicFramePr>
          <p:nvPr/>
        </p:nvGraphicFramePr>
        <p:xfrm>
          <a:off x="457200" y="304800"/>
          <a:ext cx="8229600" cy="5022850"/>
        </p:xfrm>
        <a:graphic>
          <a:graphicData uri="http://schemas.openxmlformats.org/presentationml/2006/ole">
            <p:oleObj spid="_x0000_s1105922" name="Worksheet" r:id="rId3" imgW="5308600" imgH="3797300" progId="Excel.Sheet.8">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990600"/>
            <a:ext cx="7772400" cy="1470025"/>
          </a:xfrm>
        </p:spPr>
        <p:txBody>
          <a:bodyPr/>
          <a:lstStyle/>
          <a:p>
            <a:r>
              <a:rPr lang="en-US" dirty="0" smtClean="0"/>
              <a:t>At your service</a:t>
            </a:r>
            <a:endParaRPr lang="en-US" dirty="0"/>
          </a:p>
        </p:txBody>
      </p:sp>
      <p:sp>
        <p:nvSpPr>
          <p:cNvPr id="4" name="Subtitle 3"/>
          <p:cNvSpPr>
            <a:spLocks noGrp="1"/>
          </p:cNvSpPr>
          <p:nvPr>
            <p:ph type="subTitle" idx="1"/>
          </p:nvPr>
        </p:nvSpPr>
        <p:spPr>
          <a:xfrm>
            <a:off x="1371600" y="3009900"/>
            <a:ext cx="6400800" cy="1752600"/>
          </a:xfrm>
        </p:spPr>
        <p:txBody>
          <a:bodyPr>
            <a:normAutofit/>
          </a:bodyPr>
          <a:lstStyle/>
          <a:p>
            <a:r>
              <a:rPr lang="en-US" dirty="0" smtClean="0">
                <a:solidFill>
                  <a:schemeClr val="tx1"/>
                </a:solidFill>
              </a:rPr>
              <a:t>Pat </a:t>
            </a:r>
            <a:r>
              <a:rPr lang="en-US" dirty="0" smtClean="0">
                <a:solidFill>
                  <a:schemeClr val="tx1"/>
                </a:solidFill>
              </a:rPr>
              <a:t>Oglesby</a:t>
            </a:r>
          </a:p>
          <a:p>
            <a:r>
              <a:rPr lang="en-US" dirty="0" smtClean="0">
                <a:solidFill>
                  <a:schemeClr val="tx1"/>
                </a:solidFill>
              </a:rPr>
              <a:t>919 619 </a:t>
            </a:r>
            <a:r>
              <a:rPr lang="en-US" dirty="0" smtClean="0">
                <a:solidFill>
                  <a:schemeClr val="tx1"/>
                </a:solidFill>
              </a:rPr>
              <a:t>8838</a:t>
            </a:r>
          </a:p>
          <a:p>
            <a:r>
              <a:rPr lang="en-US" dirty="0" smtClean="0">
                <a:hlinkClick r:id="rId2"/>
              </a:rPr>
              <a:t>po@newrevenue.org</a:t>
            </a:r>
            <a:endParaRPr lang="en-US" dirty="0" smtClean="0"/>
          </a:p>
          <a:p>
            <a:endParaRPr lang="en-US" dirty="0" smtClean="0">
              <a:solidFill>
                <a:schemeClr val="tx1"/>
              </a:solidFill>
            </a:endParaRPr>
          </a:p>
          <a:p>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990600"/>
            <a:ext cx="7772400" cy="1470025"/>
          </a:xfrm>
        </p:spPr>
        <p:txBody>
          <a:bodyPr/>
          <a:lstStyle/>
          <a:p>
            <a:r>
              <a:rPr lang="en-US" dirty="0" smtClean="0"/>
              <a:t>At your service</a:t>
            </a:r>
            <a:endParaRPr lang="en-US" dirty="0"/>
          </a:p>
        </p:txBody>
      </p:sp>
      <p:sp>
        <p:nvSpPr>
          <p:cNvPr id="4" name="Subtitle 3"/>
          <p:cNvSpPr>
            <a:spLocks noGrp="1"/>
          </p:cNvSpPr>
          <p:nvPr>
            <p:ph type="subTitle" idx="1"/>
          </p:nvPr>
        </p:nvSpPr>
        <p:spPr>
          <a:xfrm>
            <a:off x="1371600" y="3009900"/>
            <a:ext cx="6400800" cy="1752600"/>
          </a:xfrm>
        </p:spPr>
        <p:txBody>
          <a:bodyPr>
            <a:normAutofit/>
          </a:bodyPr>
          <a:lstStyle/>
          <a:p>
            <a:r>
              <a:rPr lang="en-US" dirty="0" smtClean="0">
                <a:solidFill>
                  <a:schemeClr val="tx1"/>
                </a:solidFill>
              </a:rPr>
              <a:t>Pat </a:t>
            </a:r>
            <a:r>
              <a:rPr lang="en-US" dirty="0" smtClean="0">
                <a:solidFill>
                  <a:schemeClr val="tx1"/>
                </a:solidFill>
              </a:rPr>
              <a:t>Oglesby</a:t>
            </a:r>
          </a:p>
          <a:p>
            <a:r>
              <a:rPr lang="en-US" dirty="0" smtClean="0">
                <a:solidFill>
                  <a:schemeClr val="tx1"/>
                </a:solidFill>
              </a:rPr>
              <a:t>919 619 </a:t>
            </a:r>
            <a:r>
              <a:rPr lang="en-US" dirty="0" smtClean="0">
                <a:solidFill>
                  <a:schemeClr val="tx1"/>
                </a:solidFill>
              </a:rPr>
              <a:t>8838</a:t>
            </a:r>
          </a:p>
          <a:p>
            <a:r>
              <a:rPr lang="en-US" dirty="0" smtClean="0">
                <a:hlinkClick r:id="rId2"/>
              </a:rPr>
              <a:t>po@newrevenue.org</a:t>
            </a:r>
            <a:endParaRPr lang="en-US" dirty="0" smtClean="0"/>
          </a:p>
          <a:p>
            <a:endParaRPr lang="en-US" dirty="0" smtClean="0">
              <a:solidFill>
                <a:schemeClr val="tx1"/>
              </a:solidFill>
            </a:endParaRPr>
          </a:p>
          <a:p>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SCRAPS</a:t>
            </a:r>
            <a:endParaRPr lang="en-US"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Why marijuana excise taxes?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6" name="Rectangle 5"/>
          <p:cNvSpPr/>
          <p:nvPr/>
        </p:nvSpPr>
        <p:spPr>
          <a:xfrm>
            <a:off x="1524000" y="2057400"/>
            <a:ext cx="6553200" cy="2677656"/>
          </a:xfrm>
          <a:prstGeom prst="rect">
            <a:avLst/>
          </a:prstGeom>
        </p:spPr>
        <p:txBody>
          <a:bodyPr wrap="square">
            <a:spAutoFit/>
          </a:bodyPr>
          <a:lstStyle/>
          <a:p>
            <a:r>
              <a:rPr lang="en-US" sz="2400" dirty="0" smtClean="0"/>
              <a:t>So people will agree to legalize </a:t>
            </a:r>
          </a:p>
          <a:p>
            <a:r>
              <a:rPr lang="en-US" sz="2400" dirty="0" smtClean="0"/>
              <a:t>For revenue </a:t>
            </a:r>
          </a:p>
          <a:p>
            <a:r>
              <a:rPr lang="en-US" sz="2400" dirty="0" smtClean="0"/>
              <a:t>Limit “Substance Use Disorder” </a:t>
            </a:r>
          </a:p>
          <a:p>
            <a:r>
              <a:rPr lang="en-US" sz="2400" dirty="0" smtClean="0"/>
              <a:t>Keep price-sensitive Kids and SUD people away</a:t>
            </a:r>
          </a:p>
          <a:p>
            <a:r>
              <a:rPr lang="en-US" sz="2400" dirty="0" smtClean="0"/>
              <a:t>Keep accidents down</a:t>
            </a:r>
          </a:p>
          <a:p>
            <a:r>
              <a:rPr lang="en-US" sz="2400" dirty="0" smtClean="0"/>
              <a:t>Pay for harms</a:t>
            </a:r>
          </a:p>
          <a:p>
            <a:r>
              <a:rPr lang="en-US" sz="2400" dirty="0" smtClean="0"/>
              <a:t>Productivity: “Nation of Stoners” </a:t>
            </a:r>
            <a:endParaRPr lang="en-US" sz="24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 </a:t>
            </a:r>
            <a:r>
              <a:rPr lang="en-US" b="1" dirty="0" smtClean="0"/>
              <a:t>Excise </a:t>
            </a:r>
            <a:r>
              <a:rPr lang="en-US" dirty="0" smtClean="0"/>
              <a:t>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dirty="0" smtClean="0"/>
              <a:t>Side Issues</a:t>
            </a:r>
          </a:p>
          <a:p>
            <a:pPr lvl="1"/>
            <a:r>
              <a:rPr lang="en-US" sz="3600" dirty="0" smtClean="0"/>
              <a:t>Recap:  State of play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to Tax</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457200" y="2057400"/>
            <a:ext cx="3353094" cy="3505200"/>
          </a:xfrm>
          <a:prstGeom prst="rect">
            <a:avLst/>
          </a:prstGeom>
        </p:spPr>
      </p:pic>
      <p:sp>
        <p:nvSpPr>
          <p:cNvPr id="5" name="Rectangle 4"/>
          <p:cNvSpPr/>
          <p:nvPr/>
        </p:nvSpPr>
        <p:spPr>
          <a:xfrm>
            <a:off x="4114800" y="2505670"/>
            <a:ext cx="4572000" cy="2246769"/>
          </a:xfrm>
          <a:prstGeom prst="rect">
            <a:avLst/>
          </a:prstGeom>
        </p:spPr>
        <p:txBody>
          <a:bodyPr>
            <a:spAutoFit/>
          </a:bodyPr>
          <a:lstStyle/>
          <a:p>
            <a:pPr>
              <a:buFont typeface="Wingdings" charset="2"/>
              <a:buChar char="§"/>
            </a:pPr>
            <a:r>
              <a:rPr lang="en-US" sz="2800" dirty="0" smtClean="0"/>
              <a:t>Light weight </a:t>
            </a:r>
          </a:p>
          <a:p>
            <a:pPr>
              <a:buFont typeface="Wingdings" charset="2"/>
              <a:buChar char="§"/>
            </a:pPr>
            <a:r>
              <a:rPr lang="en-US" sz="2800" dirty="0" smtClean="0"/>
              <a:t>Easy to grow – “Weed”</a:t>
            </a:r>
          </a:p>
          <a:p>
            <a:pPr>
              <a:buFont typeface="Wingdings" charset="2"/>
              <a:buChar char="§"/>
            </a:pPr>
            <a:r>
              <a:rPr lang="en-US" sz="2800" dirty="0" smtClean="0"/>
              <a:t>High pre-legalization prices make illegal sales profitable.</a:t>
            </a:r>
          </a:p>
          <a:p>
            <a:pPr>
              <a:buFont typeface="Wingdings" charset="2"/>
              <a:buChar char="§"/>
            </a:pPr>
            <a:endParaRPr lang="en-US" sz="2800" dirty="0"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Illinois 2019</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sp>
        <p:nvSpPr>
          <p:cNvPr id="3" name="Rectangle 2"/>
          <p:cNvSpPr/>
          <p:nvPr/>
        </p:nvSpPr>
        <p:spPr>
          <a:xfrm>
            <a:off x="762000" y="1417638"/>
            <a:ext cx="8382000" cy="4401205"/>
          </a:xfrm>
          <a:prstGeom prst="rect">
            <a:avLst/>
          </a:prstGeom>
        </p:spPr>
        <p:txBody>
          <a:bodyPr wrap="square">
            <a:spAutoFit/>
          </a:bodyPr>
          <a:lstStyle/>
          <a:p>
            <a:r>
              <a:rPr lang="en-US" sz="2800" dirty="0" smtClean="0"/>
              <a:t>Cannabis products “not intended to be smoked” (e.g., beverage, food, oil, ointment, tincture, topical formulation) will carry a 20% tax rate regardless of THC content.</a:t>
            </a:r>
          </a:p>
          <a:p>
            <a:endParaRPr lang="en-US" sz="2800" dirty="0" smtClean="0"/>
          </a:p>
          <a:p>
            <a:r>
              <a:rPr lang="en-US" sz="2800" dirty="0" smtClean="0"/>
              <a:t>Products intended to be smoked (dabs, </a:t>
            </a:r>
            <a:r>
              <a:rPr lang="en-US" sz="2800" dirty="0" err="1" smtClean="0"/>
              <a:t>vaping</a:t>
            </a:r>
            <a:r>
              <a:rPr lang="en-US" sz="2800" dirty="0" smtClean="0"/>
              <a:t> cartridges, and flower or</a:t>
            </a:r>
            <a:r>
              <a:rPr lang="en-US" sz="2800" dirty="0" smtClean="0"/>
              <a:t> bud) </a:t>
            </a:r>
            <a:r>
              <a:rPr lang="en-US" sz="2800" dirty="0" smtClean="0"/>
              <a:t>will be taxed either at 10% or 25%, depending on THC content. If THC content is below 35%, a tax of 10% will apply, while products at or above 35% will be taxed at 25%. </a:t>
            </a:r>
            <a:endParaRPr lang="en-US" sz="2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California canopy taxes on medical marijuana </a:t>
            </a:r>
            <a:endParaRPr lang="en-US" dirty="0"/>
          </a:p>
        </p:txBody>
      </p:sp>
      <p:sp>
        <p:nvSpPr>
          <p:cNvPr id="3" name="Content Placeholder 2"/>
          <p:cNvSpPr>
            <a:spLocks noGrp="1"/>
          </p:cNvSpPr>
          <p:nvPr>
            <p:ph idx="1"/>
          </p:nvPr>
        </p:nvSpPr>
        <p:spPr/>
        <p:txBody>
          <a:bodyPr/>
          <a:lstStyle/>
          <a:p>
            <a:r>
              <a:rPr lang="en-US" dirty="0" smtClean="0"/>
              <a:t>Square footage taxes from $10 to $900</a:t>
            </a:r>
          </a:p>
          <a:p>
            <a:r>
              <a:rPr lang="en-US" dirty="0" smtClean="0"/>
              <a:t>Some are indexed for inflation</a:t>
            </a:r>
          </a:p>
          <a:p>
            <a:endParaRPr lang="en-US" dirty="0"/>
          </a:p>
        </p:txBody>
      </p:sp>
      <p:pic>
        <p:nvPicPr>
          <p:cNvPr id="4" name="Picture 3"/>
          <p:cNvPicPr>
            <a:picLocks noChangeAspect="1"/>
          </p:cNvPicPr>
          <p:nvPr/>
        </p:nvPicPr>
        <p:blipFill>
          <a:blip r:embed="rId3"/>
          <a:stretch>
            <a:fillRect/>
          </a:stretch>
        </p:blipFill>
        <p:spPr>
          <a:xfrm>
            <a:off x="5257801" y="2878744"/>
            <a:ext cx="3200399" cy="2789877"/>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Google Earth Garberville, California </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dirty="0"/>
          </a:p>
        </p:txBody>
      </p:sp>
      <p:pic>
        <p:nvPicPr>
          <p:cNvPr id="3" name="Picture 2"/>
          <p:cNvPicPr>
            <a:picLocks noChangeAspect="1"/>
          </p:cNvPicPr>
          <p:nvPr/>
        </p:nvPicPr>
        <p:blipFill>
          <a:blip r:embed="rId2"/>
          <a:stretch>
            <a:fillRect/>
          </a:stretch>
        </p:blipFill>
        <p:spPr>
          <a:xfrm>
            <a:off x="1797050" y="1397000"/>
            <a:ext cx="5549900" cy="5461000"/>
          </a:xfrm>
          <a:prstGeom prst="rect">
            <a:avLst/>
          </a:prstGeo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1828800" y="914400"/>
            <a:ext cx="6134100" cy="4127500"/>
          </a:xfrm>
          <a:prstGeom prst="rect">
            <a:avLst/>
          </a:prstGeo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Mendocino:  $50 per plant</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57200" y="1600200"/>
            <a:ext cx="8204200" cy="4584700"/>
          </a:xfrm>
          <a:prstGeom prst="rect">
            <a:avLst/>
          </a:prstGeom>
        </p:spPr>
      </p:pic>
      <p:pic>
        <p:nvPicPr>
          <p:cNvPr id="5" name="Picture 4"/>
          <p:cNvPicPr>
            <a:picLocks noChangeAspect="1"/>
          </p:cNvPicPr>
          <p:nvPr/>
        </p:nvPicPr>
        <p:blipFill>
          <a:blip r:embed="rId4"/>
          <a:stretch>
            <a:fillRect/>
          </a:stretch>
        </p:blipFill>
        <p:spPr>
          <a:xfrm>
            <a:off x="7237070" y="579438"/>
            <a:ext cx="1527858" cy="8382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846138"/>
            <a:ext cx="8229600" cy="1143000"/>
          </a:xfrm>
        </p:spPr>
        <p:txBody>
          <a:bodyPr>
            <a:normAutofit fontScale="90000"/>
          </a:bodyPr>
          <a:lstStyle/>
          <a:p>
            <a:r>
              <a:rPr lang="en-US" b="1" dirty="0" smtClean="0"/>
              <a:t>All </a:t>
            </a:r>
            <a:r>
              <a:rPr lang="en-US" dirty="0" smtClean="0"/>
              <a:t>electricity usage over 600% of Baseline – Arcata California tax</a:t>
            </a:r>
            <a:endParaRPr lang="en-US" dirty="0"/>
          </a:p>
        </p:txBody>
      </p:sp>
      <p:pic>
        <p:nvPicPr>
          <p:cNvPr id="5" name="Picture 4"/>
          <p:cNvPicPr>
            <a:picLocks noChangeAspect="1"/>
          </p:cNvPicPr>
          <p:nvPr/>
        </p:nvPicPr>
        <p:blipFill>
          <a:blip r:embed="rId3"/>
          <a:stretch>
            <a:fillRect/>
          </a:stretch>
        </p:blipFill>
        <p:spPr>
          <a:xfrm>
            <a:off x="1905000" y="2308224"/>
            <a:ext cx="4572000" cy="3198755"/>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31825"/>
            <a:ext cx="8229600" cy="1143000"/>
          </a:xfrm>
        </p:spPr>
        <p:txBody>
          <a:bodyPr>
            <a:normAutofit fontScale="90000"/>
          </a:bodyPr>
          <a:lstStyle/>
          <a:p>
            <a:r>
              <a:rPr lang="en-US" dirty="0" smtClean="0"/>
              <a:t>New York PROPOSAL for potency proxy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solidFill>
                  <a:schemeClr val="tx1"/>
                </a:solidFill>
                <a:latin typeface="+mj-lt"/>
                <a:ea typeface="+mj-ea"/>
                <a:cs typeface="+mj-cs"/>
              </a:rPr>
              <a:t>$50 per ounce for plant matter, $200 per ounce for concentrates</a:t>
            </a:r>
          </a:p>
        </p:txBody>
      </p:sp>
      <p:pic>
        <p:nvPicPr>
          <p:cNvPr id="6" name="Picture 5"/>
          <p:cNvPicPr>
            <a:picLocks noChangeAspect="1"/>
          </p:cNvPicPr>
          <p:nvPr/>
        </p:nvPicPr>
        <p:blipFill>
          <a:blip r:embed="rId2"/>
          <a:stretch>
            <a:fillRect/>
          </a:stretch>
        </p:blipFill>
        <p:spPr>
          <a:xfrm>
            <a:off x="4821330" y="3527425"/>
            <a:ext cx="3332070" cy="2378075"/>
          </a:xfrm>
          <a:prstGeom prst="rect">
            <a:avLst/>
          </a:prstGeom>
        </p:spPr>
      </p:pic>
      <p:pic>
        <p:nvPicPr>
          <p:cNvPr id="7" name="Picture 6"/>
          <p:cNvPicPr>
            <a:picLocks noChangeAspect="1"/>
          </p:cNvPicPr>
          <p:nvPr/>
        </p:nvPicPr>
        <p:blipFill>
          <a:blip r:embed="rId3"/>
          <a:stretch>
            <a:fillRect/>
          </a:stretch>
        </p:blipFill>
        <p:spPr>
          <a:xfrm>
            <a:off x="762000" y="3733800"/>
            <a:ext cx="3087379" cy="1932855"/>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 tobacco taxes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2286000" y="1720840"/>
            <a:ext cx="4572000" cy="1754327"/>
          </a:xfrm>
          <a:prstGeom prst="rect">
            <a:avLst/>
          </a:prstGeom>
        </p:spPr>
        <p:txBody>
          <a:bodyPr>
            <a:spAutoFit/>
          </a:bodyPr>
          <a:lstStyle/>
          <a:p>
            <a:pPr lvl="1"/>
            <a:r>
              <a:rPr lang="en-US" sz="3600" dirty="0" smtClean="0"/>
              <a:t>Specific – weight</a:t>
            </a:r>
          </a:p>
          <a:p>
            <a:pPr lvl="1"/>
            <a:r>
              <a:rPr lang="en-US" sz="3600" dirty="0" smtClean="0"/>
              <a:t>Ad valorem</a:t>
            </a:r>
          </a:p>
          <a:p>
            <a:pPr lvl="1"/>
            <a:r>
              <a:rPr lang="en-US" sz="3600" dirty="0" smtClean="0"/>
              <a:t>VAT</a:t>
            </a: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fontScale="90000"/>
          </a:bodyPr>
          <a:lstStyle/>
          <a:p>
            <a:r>
              <a:rPr lang="en-US" dirty="0" smtClean="0"/>
              <a:t>How much?  Considerations:</a:t>
            </a:r>
            <a:br>
              <a:rPr lang="en-US" dirty="0" smtClean="0"/>
            </a:br>
            <a:r>
              <a:rPr lang="en-US" dirty="0" smtClean="0"/>
              <a:t/>
            </a:r>
            <a:br>
              <a:rPr lang="en-US" dirty="0" smtClean="0"/>
            </a:br>
            <a:r>
              <a:rPr lang="en-US" dirty="0" smtClean="0"/>
              <a:t/>
            </a:r>
            <a:br>
              <a:rPr lang="en-US" dirty="0" smtClean="0"/>
            </a:br>
            <a:r>
              <a:rPr lang="en-US" dirty="0" smtClean="0"/>
              <a:t>	</a:t>
            </a:r>
            <a:endParaRPr lang="en-US" dirty="0"/>
          </a:p>
        </p:txBody>
      </p:sp>
      <p:sp>
        <p:nvSpPr>
          <p:cNvPr id="6" name="Subtitle 5"/>
          <p:cNvSpPr>
            <a:spLocks noGrp="1"/>
          </p:cNvSpPr>
          <p:nvPr>
            <p:ph type="subTitle" idx="1"/>
          </p:nvPr>
        </p:nvSpPr>
        <p:spPr>
          <a:xfrm>
            <a:off x="1371600" y="2286000"/>
            <a:ext cx="6400800" cy="1752600"/>
          </a:xfrm>
        </p:spPr>
        <p:txBody>
          <a:bodyPr>
            <a:normAutofit fontScale="85000" lnSpcReduction="10000"/>
          </a:bodyPr>
          <a:lstStyle/>
          <a:p>
            <a:pPr algn="l"/>
            <a:r>
              <a:rPr lang="en-US" sz="4000" dirty="0" smtClean="0">
                <a:solidFill>
                  <a:schemeClr val="tx1"/>
                </a:solidFill>
                <a:latin typeface="+mj-lt"/>
                <a:ea typeface="+mj-ea"/>
                <a:cs typeface="+mj-cs"/>
              </a:rPr>
              <a:t>Illegal market </a:t>
            </a:r>
          </a:p>
          <a:p>
            <a:pPr algn="l"/>
            <a:r>
              <a:rPr lang="en-US" sz="4000" dirty="0" smtClean="0">
                <a:solidFill>
                  <a:schemeClr val="tx1"/>
                </a:solidFill>
                <a:latin typeface="+mj-lt"/>
                <a:ea typeface="+mj-ea"/>
                <a:cs typeface="+mj-cs"/>
              </a:rPr>
              <a:t>Youth and abusers</a:t>
            </a:r>
          </a:p>
          <a:p>
            <a:pPr algn="l"/>
            <a:r>
              <a:rPr lang="en-US" sz="4000" dirty="0" smtClean="0">
                <a:solidFill>
                  <a:schemeClr val="tx1"/>
                </a:solidFill>
                <a:latin typeface="+mj-lt"/>
                <a:ea typeface="+mj-ea"/>
                <a:cs typeface="+mj-cs"/>
              </a:rPr>
              <a:t>Dynamic market – dropping price</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Government Monopolies?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5"/>
            <a:ext cx="8153400" cy="1752600"/>
          </a:xfrm>
        </p:spPr>
        <p:txBody>
          <a:bodyPr>
            <a:normAutofit fontScale="85000" lnSpcReduction="20000"/>
          </a:bodyPr>
          <a:lstStyle/>
          <a:p>
            <a:r>
              <a:rPr lang="en-US" sz="4400" dirty="0" smtClean="0">
                <a:solidFill>
                  <a:schemeClr val="tx1"/>
                </a:solidFill>
                <a:latin typeface="+mj-lt"/>
                <a:ea typeface="+mj-ea"/>
                <a:cs typeface="+mj-cs"/>
              </a:rPr>
              <a:t>North Bonneville, Washington</a:t>
            </a:r>
          </a:p>
          <a:p>
            <a:r>
              <a:rPr lang="en-US" sz="4400" dirty="0" smtClean="0">
                <a:latin typeface="+mj-lt"/>
                <a:ea typeface="+mj-ea"/>
                <a:cs typeface="+mj-cs"/>
              </a:rPr>
              <a:t>Louisiana State University </a:t>
            </a:r>
          </a:p>
          <a:p>
            <a:r>
              <a:rPr lang="en-US" sz="4400" dirty="0" smtClean="0">
                <a:solidFill>
                  <a:schemeClr val="tx1"/>
                </a:solidFill>
                <a:latin typeface="+mj-lt"/>
                <a:ea typeface="+mj-ea"/>
                <a:cs typeface="+mj-cs"/>
              </a:rPr>
              <a:t>Canadian provinces</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1623927"/>
            <a:ext cx="4876800" cy="4395873"/>
          </a:xfrm>
          <a:prstGeom prst="rect">
            <a:avLst/>
          </a:prstGeom>
        </p:spPr>
      </p:pic>
      <p:sp>
        <p:nvSpPr>
          <p:cNvPr id="3" name="TextBox 2"/>
          <p:cNvSpPr txBox="1"/>
          <p:nvPr/>
        </p:nvSpPr>
        <p:spPr>
          <a:xfrm>
            <a:off x="3657600" y="4191000"/>
            <a:ext cx="1313180" cy="369332"/>
          </a:xfrm>
          <a:prstGeom prst="rect">
            <a:avLst/>
          </a:prstGeom>
          <a:noFill/>
        </p:spPr>
        <p:txBody>
          <a:bodyPr wrap="none" rtlCol="0">
            <a:spAutoFit/>
          </a:bodyPr>
          <a:lstStyle/>
          <a:p>
            <a:r>
              <a:rPr lang="en-US" dirty="0" smtClean="0">
                <a:solidFill>
                  <a:schemeClr val="bg2"/>
                </a:solidFill>
              </a:rPr>
              <a:t>Choke point</a:t>
            </a:r>
            <a:endParaRPr lang="en-US" dirty="0">
              <a:solidFill>
                <a:schemeClr val="bg2"/>
              </a:solidFill>
            </a:endParaRPr>
          </a:p>
        </p:txBody>
      </p:sp>
      <p:sp>
        <p:nvSpPr>
          <p:cNvPr id="5" name="Title 4"/>
          <p:cNvSpPr>
            <a:spLocks noGrp="1"/>
          </p:cNvSpPr>
          <p:nvPr>
            <p:ph type="title"/>
          </p:nvPr>
        </p:nvSpPr>
        <p:spPr/>
        <p:txBody>
          <a:bodyPr/>
          <a:lstStyle/>
          <a:p>
            <a:r>
              <a:rPr lang="en-US" dirty="0" smtClean="0"/>
              <a:t>Collection point</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Subnational</a:t>
            </a:r>
            <a:r>
              <a:rPr lang="en-US" dirty="0" smtClean="0"/>
              <a:t> </a:t>
            </a:r>
            <a:r>
              <a:rPr lang="en-US" b="1" dirty="0" smtClean="0"/>
              <a:t>producer </a:t>
            </a:r>
            <a:r>
              <a:rPr lang="en-US" dirty="0" smtClean="0"/>
              <a:t>taxes eventually fail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6" name="Rectangle 5"/>
          <p:cNvSpPr/>
          <p:nvPr/>
        </p:nvSpPr>
        <p:spPr>
          <a:xfrm>
            <a:off x="1295400" y="1676400"/>
            <a:ext cx="6705600" cy="3416320"/>
          </a:xfrm>
          <a:prstGeom prst="rect">
            <a:avLst/>
          </a:prstGeom>
        </p:spPr>
        <p:txBody>
          <a:bodyPr wrap="square">
            <a:spAutoFit/>
          </a:bodyPr>
          <a:lstStyle/>
          <a:p>
            <a:pPr>
              <a:buFont typeface="Arial"/>
              <a:buChar char="•"/>
            </a:pPr>
            <a:r>
              <a:rPr lang="en-US" sz="3600" dirty="0" smtClean="0"/>
              <a:t>North Carolina doesn’t tax tobacco farmers or manufacturers.</a:t>
            </a:r>
          </a:p>
          <a:p>
            <a:pPr>
              <a:buFont typeface="Arial"/>
              <a:buChar char="•"/>
            </a:pPr>
            <a:r>
              <a:rPr lang="en-US" sz="3600" dirty="0" smtClean="0"/>
              <a:t>Eric Garner NY cigarette case</a:t>
            </a:r>
          </a:p>
          <a:p>
            <a:pPr>
              <a:buFont typeface="Arial"/>
              <a:buChar char="•"/>
            </a:pPr>
            <a:r>
              <a:rPr lang="en-US" sz="3600" dirty="0" smtClean="0"/>
              <a:t>National tax  can deter</a:t>
            </a:r>
          </a:p>
          <a:p>
            <a:pPr lvl="1">
              <a:buFont typeface="Arial"/>
              <a:buChar char="•"/>
            </a:pPr>
            <a:r>
              <a:rPr lang="en-US" sz="3600" dirty="0" smtClean="0"/>
              <a:t>interior smuggling</a:t>
            </a:r>
          </a:p>
          <a:p>
            <a:pPr lvl="1">
              <a:buFont typeface="Arial"/>
              <a:buChar char="•"/>
            </a:pPr>
            <a:r>
              <a:rPr lang="en-US" sz="3600" dirty="0" smtClean="0"/>
              <a:t>race to the bottom</a:t>
            </a: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407987"/>
            <a:ext cx="7772400" cy="1470025"/>
          </a:xfrm>
        </p:spPr>
        <p:txBody>
          <a:bodyPr/>
          <a:lstStyle/>
          <a:p>
            <a:r>
              <a:rPr lang="en-US" dirty="0" smtClean="0"/>
              <a:t>Canada</a:t>
            </a:r>
            <a:endParaRPr lang="en-US" dirty="0"/>
          </a:p>
        </p:txBody>
      </p:sp>
      <p:sp>
        <p:nvSpPr>
          <p:cNvPr id="5" name="Subtitle 4"/>
          <p:cNvSpPr>
            <a:spLocks noGrp="1"/>
          </p:cNvSpPr>
          <p:nvPr>
            <p:ph type="subTitle" idx="1"/>
          </p:nvPr>
        </p:nvSpPr>
        <p:spPr>
          <a:xfrm>
            <a:off x="1143000" y="1878012"/>
            <a:ext cx="6400800" cy="1752600"/>
          </a:xfrm>
        </p:spPr>
        <p:txBody>
          <a:bodyPr>
            <a:normAutofit fontScale="70000" lnSpcReduction="20000"/>
          </a:bodyPr>
          <a:lstStyle/>
          <a:p>
            <a:pPr marL="742950" indent="-742950" algn="l">
              <a:buAutoNum type="arabicPeriod"/>
            </a:pPr>
            <a:r>
              <a:rPr lang="en-US" sz="4400" dirty="0" smtClean="0">
                <a:solidFill>
                  <a:schemeClr val="tx1"/>
                </a:solidFill>
                <a:latin typeface="+mj-lt"/>
                <a:ea typeface="+mj-ea"/>
                <a:cs typeface="+mj-cs"/>
              </a:rPr>
              <a:t>Tax: Greater of $1 per gram or 10% of retail</a:t>
            </a:r>
          </a:p>
          <a:p>
            <a:pPr marL="742950" indent="-742950" algn="l">
              <a:buAutoNum type="arabicPeriod"/>
            </a:pPr>
            <a:r>
              <a:rPr lang="en-US" sz="4400" dirty="0" smtClean="0">
                <a:solidFill>
                  <a:schemeClr val="tx1"/>
                </a:solidFill>
                <a:latin typeface="+mj-lt"/>
                <a:ea typeface="+mj-ea"/>
                <a:cs typeface="+mj-cs"/>
              </a:rPr>
              <a:t>Provincial wholesale (and retail) monopolies</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$79.92 - $0.62 = $79.30/oz.</a:t>
            </a:r>
            <a:endParaRPr lang="en-US" dirty="0"/>
          </a:p>
        </p:txBody>
      </p:sp>
      <p:pic>
        <p:nvPicPr>
          <p:cNvPr id="5" name="Picture 4"/>
          <p:cNvPicPr>
            <a:picLocks noChangeAspect="1"/>
          </p:cNvPicPr>
          <p:nvPr/>
        </p:nvPicPr>
        <p:blipFill>
          <a:blip r:embed="rId2"/>
          <a:stretch>
            <a:fillRect/>
          </a:stretch>
        </p:blipFill>
        <p:spPr>
          <a:xfrm>
            <a:off x="914400" y="1813002"/>
            <a:ext cx="6985000" cy="4003598"/>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vs. ad valorem</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2697196" y="1828800"/>
            <a:ext cx="3749607" cy="2308324"/>
          </a:xfrm>
          <a:prstGeom prst="rect">
            <a:avLst/>
          </a:prstGeom>
        </p:spPr>
        <p:txBody>
          <a:bodyPr wrap="square">
            <a:spAutoFit/>
          </a:bodyPr>
          <a:lstStyle/>
          <a:p>
            <a:r>
              <a:rPr lang="en-US" dirty="0" smtClean="0"/>
              <a:t>Specific:</a:t>
            </a:r>
          </a:p>
          <a:p>
            <a:r>
              <a:rPr lang="en-US" dirty="0" smtClean="0"/>
              <a:t>	Barrels of beer</a:t>
            </a:r>
          </a:p>
          <a:p>
            <a:r>
              <a:rPr lang="en-US" dirty="0" smtClean="0"/>
              <a:t>	Liquor – proof</a:t>
            </a:r>
          </a:p>
          <a:p>
            <a:r>
              <a:rPr lang="en-US" dirty="0" smtClean="0"/>
              <a:t>	Cigarettes – pounds</a:t>
            </a:r>
          </a:p>
          <a:p>
            <a:r>
              <a:rPr lang="en-US" dirty="0" smtClean="0"/>
              <a:t>	Carbon </a:t>
            </a:r>
          </a:p>
          <a:p>
            <a:r>
              <a:rPr lang="en-US" dirty="0" smtClean="0"/>
              <a:t>	Soda: ounces or sugar content</a:t>
            </a:r>
          </a:p>
          <a:p>
            <a:r>
              <a:rPr lang="en-US" dirty="0" smtClean="0"/>
              <a:t> vs. ad valorem</a:t>
            </a:r>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graphicFrame>
        <p:nvGraphicFramePr>
          <p:cNvPr id="5" name="Table 4"/>
          <p:cNvGraphicFramePr>
            <a:graphicFrameLocks noGrp="1"/>
          </p:cNvGraphicFramePr>
          <p:nvPr/>
        </p:nvGraphicFramePr>
        <p:xfrm>
          <a:off x="1955800" y="381000"/>
          <a:ext cx="5892800" cy="6203430"/>
        </p:xfrm>
        <a:graphic>
          <a:graphicData uri="http://schemas.openxmlformats.org/drawingml/2006/table">
            <a:tbl>
              <a:tblPr/>
              <a:tblGrid>
                <a:gridCol w="1381125"/>
                <a:gridCol w="2007235"/>
                <a:gridCol w="2504440"/>
              </a:tblGrid>
              <a:tr h="678098">
                <a:tc>
                  <a:txBody>
                    <a:bodyPr/>
                    <a:lstStyle/>
                    <a:p>
                      <a:pPr algn="l" fontAlgn="b"/>
                      <a:r>
                        <a:rPr lang="en-US" sz="2200" b="0" i="0" u="none" strike="noStrike" dirty="0">
                          <a:latin typeface="Verdana"/>
                        </a:rPr>
                        <a:t>Year</a:t>
                      </a:r>
                    </a:p>
                  </a:txBody>
                  <a:tcPr marL="12700" marR="12700" marT="12700" marB="0" anchor="b">
                    <a:lnL>
                      <a:noFill/>
                    </a:lnL>
                    <a:lnR>
                      <a:noFill/>
                    </a:lnR>
                    <a:lnT>
                      <a:noFill/>
                    </a:lnT>
                    <a:lnB>
                      <a:noFill/>
                    </a:lnB>
                  </a:tcPr>
                </a:tc>
                <a:tc>
                  <a:txBody>
                    <a:bodyPr/>
                    <a:lstStyle/>
                    <a:p>
                      <a:pPr algn="l" fontAlgn="b"/>
                      <a:r>
                        <a:rPr lang="en-US" sz="2200" b="0" i="0" u="none" strike="noStrike" dirty="0">
                          <a:latin typeface="Verdana"/>
                        </a:rPr>
                        <a:t>Alcohol taxes ($million)</a:t>
                      </a:r>
                    </a:p>
                  </a:txBody>
                  <a:tcPr marL="12700" marR="12700" marT="12700" marB="0" anchor="b">
                    <a:lnL>
                      <a:noFill/>
                    </a:lnL>
                    <a:lnR>
                      <a:noFill/>
                    </a:lnR>
                    <a:lnT>
                      <a:noFill/>
                    </a:lnT>
                    <a:lnB>
                      <a:noFill/>
                    </a:lnB>
                  </a:tcPr>
                </a:tc>
                <a:tc>
                  <a:txBody>
                    <a:bodyPr/>
                    <a:lstStyle/>
                    <a:p>
                      <a:pPr algn="l" fontAlgn="b"/>
                      <a:r>
                        <a:rPr lang="en-US" sz="2200" b="0" i="0" u="none" strike="noStrike" dirty="0">
                          <a:latin typeface="Verdana"/>
                        </a:rPr>
                        <a:t>Alcohol taxes over total taxes</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1863</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$6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6.19%</a:t>
                      </a:r>
                    </a:p>
                  </a:txBody>
                  <a:tcPr marL="12700" marR="12700" marT="12700" marB="0" anchor="b">
                    <a:lnL>
                      <a:noFill/>
                    </a:lnL>
                    <a:lnR>
                      <a:noFill/>
                    </a:lnR>
                    <a:lnT>
                      <a:noFill/>
                    </a:lnT>
                    <a:lnB>
                      <a:noFill/>
                    </a:lnB>
                  </a:tcPr>
                </a:tc>
              </a:tr>
              <a:tr h="671213">
                <a:tc>
                  <a:txBody>
                    <a:bodyPr/>
                    <a:lstStyle/>
                    <a:p>
                      <a:pPr algn="r" fontAlgn="b"/>
                      <a:r>
                        <a:rPr lang="en-US" sz="2200" b="0" i="0" u="none" strike="noStrike" dirty="0">
                          <a:latin typeface="Verdana"/>
                        </a:rPr>
                        <a:t>1864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$33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14.97%</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1874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$59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22.14%</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1884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$95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30.00%</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1894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$117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41.82%</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1904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$185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37.41%</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1914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$226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33.64%</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1924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$28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0.83%</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1934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$259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8.67%</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1944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$1,619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3.99%</a:t>
                      </a:r>
                    </a:p>
                  </a:txBody>
                  <a:tcPr marL="12700" marR="12700" marT="1270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your service </a:t>
            </a:r>
            <a:endParaRPr lang="en-US" dirty="0"/>
          </a:p>
        </p:txBody>
      </p:sp>
      <p:sp>
        <p:nvSpPr>
          <p:cNvPr id="3" name="Content Placeholder 2"/>
          <p:cNvSpPr>
            <a:spLocks noGrp="1"/>
          </p:cNvSpPr>
          <p:nvPr>
            <p:ph idx="1"/>
          </p:nvPr>
        </p:nvSpPr>
        <p:spPr/>
        <p:txBody>
          <a:bodyPr/>
          <a:lstStyle/>
          <a:p>
            <a:r>
              <a:rPr lang="en-US" dirty="0" smtClean="0"/>
              <a:t>Pat </a:t>
            </a:r>
            <a:r>
              <a:rPr lang="en-US" dirty="0" smtClean="0"/>
              <a:t>Oglesby</a:t>
            </a:r>
          </a:p>
          <a:p>
            <a:r>
              <a:rPr lang="en-US" dirty="0" smtClean="0"/>
              <a:t>919 619 8838</a:t>
            </a:r>
            <a:endParaRPr lang="en-US" dirty="0" smtClean="0"/>
          </a:p>
          <a:p>
            <a:r>
              <a:rPr lang="en-US" dirty="0" smtClean="0">
                <a:hlinkClick r:id="rId2"/>
              </a:rPr>
              <a:t>po@newrevenue.org</a:t>
            </a:r>
            <a:endParaRPr lang="en-US" dirty="0" smtClean="0"/>
          </a:p>
          <a:p>
            <a:r>
              <a:rPr lang="en-US" dirty="0" smtClean="0">
                <a:hlinkClick r:id="rId3"/>
              </a:rPr>
              <a:t>Www.newrevenue.org</a:t>
            </a:r>
            <a:endParaRPr lang="en-US" dirty="0" smtClean="0"/>
          </a:p>
          <a:p>
            <a:pPr>
              <a:buNone/>
            </a:pPr>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97162"/>
          </a:xfrm>
        </p:spPr>
        <p:txBody>
          <a:bodyPr>
            <a:normAutofit/>
          </a:bodyPr>
          <a:lstStyle/>
          <a:p>
            <a:r>
              <a:rPr lang="en-US" dirty="0" smtClean="0"/>
              <a:t>Case study:</a:t>
            </a:r>
            <a:br>
              <a:rPr lang="en-US" dirty="0" smtClean="0"/>
            </a:br>
            <a:r>
              <a:rPr lang="en-US" dirty="0" smtClean="0"/>
              <a:t>Alcohol</a:t>
            </a:r>
            <a:endParaRPr lang="en-US" dirty="0"/>
          </a:p>
        </p:txBody>
      </p:sp>
      <p:pic>
        <p:nvPicPr>
          <p:cNvPr id="3" name="Picture 2"/>
          <p:cNvPicPr>
            <a:picLocks noChangeAspect="1"/>
          </p:cNvPicPr>
          <p:nvPr/>
        </p:nvPicPr>
        <p:blipFill>
          <a:blip r:embed="rId2"/>
          <a:stretch>
            <a:fillRect/>
          </a:stretch>
        </p:blipFill>
        <p:spPr>
          <a:xfrm>
            <a:off x="2895600" y="2743200"/>
            <a:ext cx="3702050" cy="2767072"/>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Evolution of Alcohol Taxes</a:t>
            </a:r>
            <a:r>
              <a:rPr lang="en-US" dirty="0" smtClean="0"/>
              <a:t>:</a:t>
            </a:r>
            <a:br>
              <a:rPr lang="en-US" dirty="0" smtClean="0"/>
            </a:br>
            <a:endParaRPr lang="en-US" dirty="0"/>
          </a:p>
        </p:txBody>
      </p:sp>
      <p:sp>
        <p:nvSpPr>
          <p:cNvPr id="3" name="Content Placeholder 2"/>
          <p:cNvSpPr>
            <a:spLocks noGrp="1"/>
          </p:cNvSpPr>
          <p:nvPr>
            <p:ph idx="1"/>
          </p:nvPr>
        </p:nvSpPr>
        <p:spPr>
          <a:xfrm>
            <a:off x="457200" y="1219200"/>
            <a:ext cx="8229600" cy="4525963"/>
          </a:xfrm>
        </p:spPr>
        <p:txBody>
          <a:bodyPr/>
          <a:lstStyle/>
          <a:p>
            <a:r>
              <a:rPr lang="en-US" dirty="0" smtClean="0"/>
              <a:t>Ease of </a:t>
            </a:r>
            <a:r>
              <a:rPr lang="en-US" dirty="0" smtClean="0"/>
              <a:t>Collection</a:t>
            </a:r>
          </a:p>
          <a:p>
            <a:r>
              <a:rPr lang="en-US" dirty="0" smtClean="0"/>
              <a:t>From </a:t>
            </a:r>
            <a:r>
              <a:rPr lang="en-US" dirty="0" smtClean="0"/>
              <a:t>primitive to advanced</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6" name="Picture 5"/>
          <p:cNvPicPr>
            <a:picLocks noChangeAspect="1"/>
          </p:cNvPicPr>
          <p:nvPr/>
        </p:nvPicPr>
        <p:blipFill>
          <a:blip r:embed="rId2"/>
          <a:stretch>
            <a:fillRect/>
          </a:stretch>
        </p:blipFill>
        <p:spPr>
          <a:xfrm>
            <a:off x="4381500" y="2354262"/>
            <a:ext cx="3276600" cy="4002088"/>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a:t>
            </a:r>
            <a:r>
              <a:rPr lang="en-US" dirty="0" smtClean="0"/>
              <a:t> Evolution of Alcohol </a:t>
            </a:r>
            <a:r>
              <a:rPr lang="en-US" dirty="0" smtClean="0"/>
              <a:t>Taxes:</a:t>
            </a:r>
            <a:endParaRPr lang="en-US" dirty="0"/>
          </a:p>
        </p:txBody>
      </p:sp>
      <p:sp>
        <p:nvSpPr>
          <p:cNvPr id="3" name="Content Placeholder 2"/>
          <p:cNvSpPr>
            <a:spLocks noGrp="1"/>
          </p:cNvSpPr>
          <p:nvPr>
            <p:ph idx="1"/>
          </p:nvPr>
        </p:nvSpPr>
        <p:spPr>
          <a:xfrm>
            <a:off x="1828800" y="1905000"/>
            <a:ext cx="6858000" cy="4221163"/>
          </a:xfrm>
        </p:spPr>
        <p:txBody>
          <a:bodyPr>
            <a:normAutofit/>
          </a:bodyPr>
          <a:lstStyle/>
          <a:p>
            <a:r>
              <a:rPr lang="en-US" dirty="0" smtClean="0"/>
              <a:t>License fees</a:t>
            </a:r>
          </a:p>
          <a:p>
            <a:r>
              <a:rPr lang="en-US" dirty="0" smtClean="0"/>
              <a:t>Tariffs</a:t>
            </a:r>
          </a:p>
          <a:p>
            <a:r>
              <a:rPr lang="en-US" dirty="0" smtClean="0"/>
              <a:t>Proxy taxes</a:t>
            </a:r>
          </a:p>
          <a:p>
            <a:r>
              <a:rPr lang="en-US" dirty="0" smtClean="0"/>
              <a:t>Beverage volume</a:t>
            </a:r>
          </a:p>
          <a:p>
            <a:r>
              <a:rPr lang="en-US" dirty="0" smtClean="0"/>
              <a:t>Alcohol volume</a:t>
            </a:r>
          </a:p>
          <a:p>
            <a:pPr lvl="1"/>
            <a:r>
              <a:rPr lang="en-US" dirty="0" smtClean="0"/>
              <a:t>Lumpy </a:t>
            </a:r>
            <a:r>
              <a:rPr lang="en-US" dirty="0" smtClean="0"/>
              <a:t>ranges -- Notches</a:t>
            </a:r>
          </a:p>
          <a:p>
            <a:pPr lvl="1"/>
            <a:r>
              <a:rPr lang="en-US" dirty="0" smtClean="0"/>
              <a:t>Exact</a:t>
            </a:r>
            <a:r>
              <a:rPr lang="en-US" dirty="0" smtClean="0"/>
              <a:t> quantity</a:t>
            </a:r>
            <a:endParaRPr lang="en-US" dirty="0" smtClean="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US" dirty="0" smtClean="0"/>
              <a:t>Tariffs = Customs duties</a:t>
            </a:r>
            <a:br>
              <a:rPr lang="en-US" dirty="0" smtClean="0"/>
            </a:br>
            <a:r>
              <a:rPr lang="en-US" dirty="0" smtClean="0"/>
              <a:t>Collection only at the border</a:t>
            </a:r>
            <a:endParaRPr lang="en-US" dirty="0"/>
          </a:p>
        </p:txBody>
      </p:sp>
      <p:pic>
        <p:nvPicPr>
          <p:cNvPr id="5" name="Picture 4"/>
          <p:cNvPicPr>
            <a:picLocks noChangeAspect="1"/>
          </p:cNvPicPr>
          <p:nvPr/>
        </p:nvPicPr>
        <p:blipFill>
          <a:blip r:embed="rId2"/>
          <a:stretch>
            <a:fillRect/>
          </a:stretch>
        </p:blipFill>
        <p:spPr>
          <a:xfrm>
            <a:off x="831850" y="1892300"/>
            <a:ext cx="7480300" cy="38989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a:bodyPr>
          <a:lstStyle/>
          <a:p>
            <a:r>
              <a:rPr lang="en-US" dirty="0" smtClean="0"/>
              <a:t>License fees: Stills and taverns</a:t>
            </a:r>
            <a:endParaRPr lang="en-US" dirty="0"/>
          </a:p>
        </p:txBody>
      </p:sp>
      <p:pic>
        <p:nvPicPr>
          <p:cNvPr id="4" name="Picture 3"/>
          <p:cNvPicPr>
            <a:picLocks noChangeAspect="1"/>
          </p:cNvPicPr>
          <p:nvPr/>
        </p:nvPicPr>
        <p:blipFill>
          <a:blip r:embed="rId2"/>
          <a:stretch>
            <a:fillRect/>
          </a:stretch>
        </p:blipFill>
        <p:spPr>
          <a:xfrm>
            <a:off x="1295400" y="1417638"/>
            <a:ext cx="6553200" cy="4221162"/>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Proxy taxes for alcohol</a:t>
            </a:r>
            <a:endParaRPr lang="en-US" dirty="0"/>
          </a:p>
        </p:txBody>
      </p:sp>
      <p:sp>
        <p:nvSpPr>
          <p:cNvPr id="3" name="Content Placeholder 2"/>
          <p:cNvSpPr>
            <a:spLocks noGrp="1"/>
          </p:cNvSpPr>
          <p:nvPr>
            <p:ph idx="1"/>
          </p:nvPr>
        </p:nvSpPr>
        <p:spPr>
          <a:xfrm>
            <a:off x="1295400" y="1219200"/>
            <a:ext cx="6324600" cy="4906963"/>
          </a:xfrm>
        </p:spPr>
        <p:txBody>
          <a:bodyPr>
            <a:normAutofit/>
          </a:bodyPr>
          <a:lstStyle/>
          <a:p>
            <a:endParaRPr lang="en-US" dirty="0" smtClean="0"/>
          </a:p>
          <a:p>
            <a:r>
              <a:rPr lang="en-US" dirty="0" smtClean="0"/>
              <a:t>Massachusetts 1673: </a:t>
            </a:r>
            <a:r>
              <a:rPr lang="en-US" b="1" dirty="0" smtClean="0"/>
              <a:t>malt</a:t>
            </a:r>
          </a:p>
          <a:p>
            <a:r>
              <a:rPr lang="en-US" dirty="0" smtClean="0"/>
              <a:t>1764</a:t>
            </a:r>
            <a:r>
              <a:rPr lang="en-US" dirty="0" smtClean="0"/>
              <a:t> British </a:t>
            </a:r>
            <a:r>
              <a:rPr lang="en-US" dirty="0" smtClean="0"/>
              <a:t>Sugar Act:  </a:t>
            </a:r>
            <a:r>
              <a:rPr lang="en-US" b="1" dirty="0" smtClean="0"/>
              <a:t>Molasses </a:t>
            </a:r>
            <a:r>
              <a:rPr lang="en-US" dirty="0" smtClean="0"/>
              <a:t>tax</a:t>
            </a:r>
          </a:p>
          <a:p>
            <a:r>
              <a:rPr lang="en-US" dirty="0" smtClean="0"/>
              <a:t>1790s USA: </a:t>
            </a:r>
            <a:r>
              <a:rPr lang="en-US" b="1" dirty="0" smtClean="0"/>
              <a:t>Still capacity</a:t>
            </a:r>
          </a:p>
          <a:p>
            <a:endParaRPr lang="en-US" dirty="0" smtClean="0"/>
          </a:p>
          <a:p>
            <a:endParaRPr lang="en-US" dirty="0" smtClean="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Beverage volume</a:t>
            </a:r>
            <a:endParaRPr lang="en-US" dirty="0"/>
          </a:p>
        </p:txBody>
      </p:sp>
      <p:sp>
        <p:nvSpPr>
          <p:cNvPr id="3" name="Content Placeholder 2"/>
          <p:cNvSpPr>
            <a:spLocks noGrp="1"/>
          </p:cNvSpPr>
          <p:nvPr>
            <p:ph idx="1"/>
          </p:nvPr>
        </p:nvSpPr>
        <p:spPr>
          <a:xfrm>
            <a:off x="990600" y="1600200"/>
            <a:ext cx="7391400" cy="4525963"/>
          </a:xfrm>
        </p:spPr>
        <p:txBody>
          <a:bodyPr>
            <a:normAutofit/>
          </a:bodyPr>
          <a:lstStyle/>
          <a:p>
            <a:r>
              <a:rPr lang="en-US" sz="4400" dirty="0" smtClean="0"/>
              <a:t>By the gallon of beer</a:t>
            </a:r>
          </a:p>
          <a:p>
            <a:endParaRPr lang="en-US" sz="4400" dirty="0" smtClean="0"/>
          </a:p>
          <a:p>
            <a:endParaRPr lang="en-US"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Alcohol volume</a:t>
            </a:r>
            <a:br>
              <a:rPr lang="en-US" dirty="0" smtClean="0"/>
            </a:br>
            <a:endParaRPr lang="en-US" dirty="0"/>
          </a:p>
        </p:txBody>
      </p:sp>
      <p:sp>
        <p:nvSpPr>
          <p:cNvPr id="3" name="Content Placeholder 2"/>
          <p:cNvSpPr>
            <a:spLocks noGrp="1"/>
          </p:cNvSpPr>
          <p:nvPr>
            <p:ph idx="1"/>
          </p:nvPr>
        </p:nvSpPr>
        <p:spPr>
          <a:xfrm>
            <a:off x="457200" y="1417638"/>
            <a:ext cx="8229600" cy="4708525"/>
          </a:xfrm>
        </p:spPr>
        <p:txBody>
          <a:bodyPr/>
          <a:lstStyle/>
          <a:p>
            <a:pPr lvl="1"/>
            <a:r>
              <a:rPr lang="en-US" sz="3600" dirty="0" smtClean="0"/>
              <a:t>Lumpy </a:t>
            </a:r>
            <a:r>
              <a:rPr lang="en-US" sz="3600" dirty="0" smtClean="0"/>
              <a:t>ranges -- Notches</a:t>
            </a:r>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1676400" y="2971800"/>
            <a:ext cx="4965700" cy="25527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1791 Whisky – </a:t>
            </a:r>
            <a:r>
              <a:rPr lang="en-US" dirty="0" err="1" smtClean="0"/>
              <a:t>Dicas</a:t>
            </a:r>
            <a:r>
              <a:rPr lang="en-US" dirty="0" smtClean="0"/>
              <a:t>’ hydrometer	</a:t>
            </a:r>
            <a:endParaRPr lang="en-US" dirty="0"/>
          </a:p>
        </p:txBody>
      </p:sp>
      <p:sp>
        <p:nvSpPr>
          <p:cNvPr id="4" name="Rectangle 3"/>
          <p:cNvSpPr/>
          <p:nvPr/>
        </p:nvSpPr>
        <p:spPr>
          <a:xfrm>
            <a:off x="1447800" y="1905000"/>
            <a:ext cx="4343400" cy="1754327"/>
          </a:xfrm>
          <a:prstGeom prst="rect">
            <a:avLst/>
          </a:prstGeom>
        </p:spPr>
        <p:txBody>
          <a:bodyPr wrap="square">
            <a:spAutoFit/>
          </a:bodyPr>
          <a:lstStyle/>
          <a:p>
            <a:pPr>
              <a:buFont typeface="Arial"/>
              <a:buChar char="•"/>
            </a:pPr>
            <a:r>
              <a:rPr lang="en-US" sz="3600" dirty="0" smtClean="0"/>
              <a:t> Alcohol content (proof)</a:t>
            </a:r>
          </a:p>
          <a:p>
            <a:r>
              <a:rPr lang="en-US" sz="3600" dirty="0" smtClean="0"/>
              <a:t> </a:t>
            </a:r>
            <a:endParaRPr lang="en-US" sz="3600"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pic>
        <p:nvPicPr>
          <p:cNvPr id="9" name="Picture 8"/>
          <p:cNvPicPr/>
          <p:nvPr/>
        </p:nvPicPr>
        <p:blipFill>
          <a:blip r:embed="rId3"/>
          <a:srcRect/>
          <a:stretch>
            <a:fillRect/>
          </a:stretch>
        </p:blipFill>
        <p:spPr bwMode="auto">
          <a:xfrm>
            <a:off x="5161280" y="3308350"/>
            <a:ext cx="3525520" cy="3048000"/>
          </a:xfrm>
          <a:prstGeom prst="rect">
            <a:avLst/>
          </a:prstGeom>
          <a:noFill/>
          <a:ln w="9525">
            <a:noFill/>
            <a:miter lim="800000"/>
            <a:headEnd/>
            <a:tailEnd/>
          </a:ln>
        </p:spPr>
      </p:pic>
      <p:graphicFrame>
        <p:nvGraphicFramePr>
          <p:cNvPr id="272386" name="Object 2"/>
          <p:cNvGraphicFramePr>
            <a:graphicFrameLocks noChangeAspect="1"/>
          </p:cNvGraphicFramePr>
          <p:nvPr/>
        </p:nvGraphicFramePr>
        <p:xfrm>
          <a:off x="1828800" y="3429000"/>
          <a:ext cx="2743200" cy="2559050"/>
        </p:xfrm>
        <a:graphic>
          <a:graphicData uri="http://schemas.openxmlformats.org/presentationml/2006/ole">
            <p:oleObj spid="_x0000_s955394" name="Document" r:id="rId4" imgW="5486400" imgH="5118100" progId="Word.Document.12">
              <p:link updateAutomatic="1"/>
            </p:oleObj>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2387600" y="0"/>
            <a:ext cx="13919200" cy="7772400"/>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graphicFrame>
        <p:nvGraphicFramePr>
          <p:cNvPr id="742402" name="Object 2"/>
          <p:cNvGraphicFramePr>
            <a:graphicFrameLocks noChangeAspect="1"/>
          </p:cNvGraphicFramePr>
          <p:nvPr/>
        </p:nvGraphicFramePr>
        <p:xfrm>
          <a:off x="304800" y="381000"/>
          <a:ext cx="8839200" cy="5638800"/>
        </p:xfrm>
        <a:graphic>
          <a:graphicData uri="http://schemas.openxmlformats.org/presentationml/2006/ole">
            <p:oleObj spid="_x0000_s957442" name="Document" r:id="rId3" imgW="5486400" imgH="3022600" progId="Word.Document.12">
              <p:link updateAutomatic="1"/>
            </p:oleObj>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417638"/>
            <a:ext cx="8229600" cy="1143000"/>
          </a:xfrm>
        </p:spPr>
        <p:txBody>
          <a:bodyPr>
            <a:normAutofit fontScale="90000"/>
          </a:bodyPr>
          <a:lstStyle/>
          <a:p>
            <a:r>
              <a:rPr lang="en-US" dirty="0" smtClean="0"/>
              <a:t>Alcohol volume</a:t>
            </a:r>
            <a:r>
              <a:rPr lang="en-US" dirty="0" smtClean="0"/>
              <a:t/>
            </a:r>
            <a:br>
              <a:rPr lang="en-US" dirty="0" smtClean="0"/>
            </a:br>
            <a:r>
              <a:rPr lang="en-US" dirty="0" smtClean="0"/>
              <a:t/>
            </a:r>
            <a:br>
              <a:rPr lang="en-US" dirty="0" smtClean="0"/>
            </a:br>
            <a:r>
              <a:rPr lang="en-US" dirty="0" smtClean="0"/>
              <a:t>Exact </a:t>
            </a:r>
            <a:r>
              <a:rPr lang="en-US" dirty="0" smtClean="0"/>
              <a:t>quantity – no notches</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Recent </a:t>
            </a:r>
            <a:r>
              <a:rPr lang="en-US" dirty="0" smtClean="0"/>
              <a:t>Federal liquor </a:t>
            </a:r>
            <a:r>
              <a:rPr lang="en-US" dirty="0" smtClean="0"/>
              <a:t>tax</a:t>
            </a:r>
            <a:r>
              <a:rPr lang="en-US" dirty="0" smtClean="0"/>
              <a:t> per </a:t>
            </a:r>
            <a:r>
              <a:rPr lang="en-US" b="1" dirty="0" smtClean="0"/>
              <a:t>proof gallon</a:t>
            </a:r>
            <a:endParaRPr lang="en-US" b="1" dirty="0"/>
          </a:p>
        </p:txBody>
      </p:sp>
      <p:graphicFrame>
        <p:nvGraphicFramePr>
          <p:cNvPr id="4" name="Table 3"/>
          <p:cNvGraphicFramePr>
            <a:graphicFrameLocks noGrp="1"/>
          </p:cNvGraphicFramePr>
          <p:nvPr/>
        </p:nvGraphicFramePr>
        <p:xfrm>
          <a:off x="457200" y="2209799"/>
          <a:ext cx="8229601" cy="1828800"/>
        </p:xfrm>
        <a:graphic>
          <a:graphicData uri="http://schemas.openxmlformats.org/drawingml/2006/table">
            <a:tbl>
              <a:tblPr/>
              <a:tblGrid>
                <a:gridCol w="943221"/>
                <a:gridCol w="1131865"/>
                <a:gridCol w="943221"/>
                <a:gridCol w="943221"/>
                <a:gridCol w="943221"/>
                <a:gridCol w="1108284"/>
                <a:gridCol w="1108284"/>
                <a:gridCol w="1108284"/>
              </a:tblGrid>
              <a:tr h="914400">
                <a:tc>
                  <a:txBody>
                    <a:bodyPr/>
                    <a:lstStyle/>
                    <a:p>
                      <a:pPr algn="r" fontAlgn="b"/>
                      <a:r>
                        <a:rPr lang="en-US" sz="2200" b="0" i="0" u="none" strike="noStrike">
                          <a:latin typeface="Verdana"/>
                        </a:rPr>
                        <a:t>1934</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1991</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914400">
                <a:tc>
                  <a:txBody>
                    <a:bodyPr/>
                    <a:lstStyle/>
                    <a:p>
                      <a:pPr algn="r" fontAlgn="b"/>
                      <a:r>
                        <a:rPr lang="en-US" sz="2200" b="0" i="0" u="none" strike="noStrike">
                          <a:latin typeface="Verdana"/>
                        </a:rPr>
                        <a:t>$2.00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$2.25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$3.00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$6.00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$9.00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$10.50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$12.50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$13.50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Price-based alcohol taxes</a:t>
            </a:r>
            <a:endParaRPr lang="en-US" dirty="0"/>
          </a:p>
        </p:txBody>
      </p:sp>
      <p:sp>
        <p:nvSpPr>
          <p:cNvPr id="3" name="Content Placeholder 2"/>
          <p:cNvSpPr>
            <a:spLocks noGrp="1"/>
          </p:cNvSpPr>
          <p:nvPr>
            <p:ph idx="1"/>
          </p:nvPr>
        </p:nvSpPr>
        <p:spPr>
          <a:xfrm>
            <a:off x="990600" y="1600200"/>
            <a:ext cx="7391400" cy="4525963"/>
          </a:xfrm>
        </p:spPr>
        <p:txBody>
          <a:bodyPr>
            <a:normAutofit/>
          </a:bodyPr>
          <a:lstStyle/>
          <a:p>
            <a:pPr fontAlgn="base"/>
            <a:r>
              <a:rPr lang="en-US" sz="2400" dirty="0" smtClean="0"/>
              <a:t>25% on “Brandy and other spirits distilled from grain or other materials, cordials, absynthe, arrack, curacoa, kirschenwesser, liquers, maraschino, ratafia, and other spirituous beverages of a similar character.” </a:t>
            </a:r>
            <a:r>
              <a:rPr lang="en-US" sz="2400" dirty="0" smtClean="0">
                <a:hlinkClick r:id="rId2"/>
              </a:rPr>
              <a:t>https://docsouth.unc.edu/imls/19conf/19conf.html</a:t>
            </a:r>
            <a:endParaRPr lang="en-US" sz="2400" dirty="0" smtClean="0"/>
          </a:p>
          <a:p>
            <a:pPr fontAlgn="base"/>
            <a:endParaRPr lang="en-US" sz="2824" dirty="0" smtClean="0"/>
          </a:p>
          <a:p>
            <a:pPr>
              <a:buNone/>
            </a:pPr>
            <a:endParaRPr lang="en-US" sz="4400" dirty="0" smtClean="0"/>
          </a:p>
          <a:p>
            <a:endParaRPr lang="en-US" sz="4400" dirty="0" smtClean="0"/>
          </a:p>
          <a:p>
            <a:endParaRPr lang="en-US" sz="4400" dirty="0" smtClean="0"/>
          </a:p>
          <a:p>
            <a:endParaRPr lang="en-US"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pic>
        <p:nvPicPr>
          <p:cNvPr id="7" name="Picture 6"/>
          <p:cNvPicPr>
            <a:picLocks noChangeAspect="1"/>
          </p:cNvPicPr>
          <p:nvPr/>
        </p:nvPicPr>
        <p:blipFill>
          <a:blip r:embed="rId3"/>
          <a:stretch>
            <a:fillRect/>
          </a:stretch>
        </p:blipFill>
        <p:spPr>
          <a:xfrm>
            <a:off x="1828800" y="4030663"/>
            <a:ext cx="5029200" cy="2095500"/>
          </a:xfrm>
          <a:prstGeom prst="rect">
            <a:avLst/>
          </a:prstGeom>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Canadian negative externalities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457200" y="1339593"/>
            <a:ext cx="8458200" cy="5016757"/>
          </a:xfrm>
          <a:prstGeom prst="rect">
            <a:avLst/>
          </a:prstGeom>
        </p:spPr>
        <p:txBody>
          <a:bodyPr wrap="square">
            <a:spAutoFit/>
          </a:bodyPr>
          <a:lstStyle/>
          <a:p>
            <a:r>
              <a:rPr lang="en-US" sz="3200" dirty="0" smtClean="0"/>
              <a:t>The four substances associated with the largest costs were (in order):</a:t>
            </a:r>
          </a:p>
          <a:p>
            <a:r>
              <a:rPr lang="en-US" sz="3200" dirty="0" smtClean="0"/>
              <a:t>• Alcohol, contributing $14.6 billion or 38.1% of the total costs;</a:t>
            </a:r>
          </a:p>
          <a:p>
            <a:r>
              <a:rPr lang="en-US" sz="3200" dirty="0" smtClean="0"/>
              <a:t>• Tobacco, contributing $12.0 billion or 31.2% of the total costs;</a:t>
            </a:r>
          </a:p>
          <a:p>
            <a:r>
              <a:rPr lang="en-US" sz="3200" dirty="0" smtClean="0"/>
              <a:t>• Opioids, contributing $3.5 billion or 9.1% of the total costs; and</a:t>
            </a:r>
          </a:p>
          <a:p>
            <a:r>
              <a:rPr lang="en-US" sz="3200" dirty="0" smtClean="0"/>
              <a:t>• Cannabis, contributing $2.8 billion or 7.3% of the total costs.</a:t>
            </a:r>
            <a:endParaRPr lang="en-US" sz="3200" dirty="0"/>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Rectangle 5"/>
          <p:cNvSpPr/>
          <p:nvPr/>
        </p:nvSpPr>
        <p:spPr>
          <a:xfrm>
            <a:off x="2286000" y="447039"/>
            <a:ext cx="5791200" cy="5139868"/>
          </a:xfrm>
          <a:prstGeom prst="rect">
            <a:avLst/>
          </a:prstGeom>
        </p:spPr>
        <p:txBody>
          <a:bodyPr wrap="square">
            <a:spAutoFit/>
          </a:bodyPr>
          <a:lstStyle/>
          <a:p>
            <a:r>
              <a:rPr lang="en-US" dirty="0" smtClean="0"/>
              <a:t>Cannabis Law Reform</a:t>
            </a:r>
          </a:p>
          <a:p>
            <a:r>
              <a:rPr lang="en-US" dirty="0" smtClean="0"/>
              <a:t>@</a:t>
            </a:r>
            <a:r>
              <a:rPr lang="en-US" dirty="0" err="1" smtClean="0"/>
              <a:t>MikeDeVillaer</a:t>
            </a:r>
            <a:endParaRPr lang="en-US" dirty="0" smtClean="0"/>
          </a:p>
          <a:p>
            <a:r>
              <a:rPr lang="en-US" dirty="0" smtClean="0"/>
              <a:t>Replying to </a:t>
            </a:r>
          </a:p>
          <a:p>
            <a:r>
              <a:rPr lang="en-US" dirty="0" smtClean="0"/>
              <a:t>@</a:t>
            </a:r>
            <a:r>
              <a:rPr lang="en-US" dirty="0" err="1" smtClean="0"/>
              <a:t>OglesbyPat</a:t>
            </a:r>
            <a:endParaRPr lang="en-US" dirty="0" smtClean="0"/>
          </a:p>
          <a:p>
            <a:r>
              <a:rPr lang="en-US" sz="3200" dirty="0" smtClean="0"/>
              <a:t>There is no financial capture of the "cost" of  sleepless nights &amp; near-perpetual agony &amp; stress experienced by family members of someone with drug dependence.  And there are millions &amp; millions of them, &amp; it goes on for yrs &amp; yrs.</a:t>
            </a:r>
            <a:endParaRPr lang="en-US" sz="3200" dirty="0"/>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Goudy Old Style"/>
              </a:rPr>
              <a:t>Adjusting </a:t>
            </a:r>
            <a:r>
              <a:rPr lang="en-US" sz="4444" dirty="0" smtClean="0">
                <a:latin typeface="Goudy Old Style"/>
              </a:rPr>
              <a:t>rates – English tobacco tax </a:t>
            </a:r>
          </a:p>
        </p:txBody>
      </p:sp>
      <p:pic>
        <p:nvPicPr>
          <p:cNvPr id="6" name="Picture 5"/>
          <p:cNvPicPr>
            <a:picLocks noChangeAspect="1"/>
          </p:cNvPicPr>
          <p:nvPr/>
        </p:nvPicPr>
        <p:blipFill>
          <a:blip r:embed="rId3"/>
          <a:stretch>
            <a:fillRect/>
          </a:stretch>
        </p:blipFill>
        <p:spPr>
          <a:xfrm>
            <a:off x="1295400" y="1295399"/>
            <a:ext cx="5334000" cy="3886201"/>
          </a:xfrm>
          <a:prstGeom prst="rect">
            <a:avLst/>
          </a:prstGeom>
        </p:spPr>
      </p:pic>
      <p:sp>
        <p:nvSpPr>
          <p:cNvPr id="7" name="TextBox 6"/>
          <p:cNvSpPr txBox="1"/>
          <p:nvPr/>
        </p:nvSpPr>
        <p:spPr>
          <a:xfrm>
            <a:off x="1981200" y="5424785"/>
            <a:ext cx="3916457" cy="461665"/>
          </a:xfrm>
          <a:prstGeom prst="rect">
            <a:avLst/>
          </a:prstGeom>
          <a:noFill/>
        </p:spPr>
        <p:txBody>
          <a:bodyPr wrap="none" rtlCol="0">
            <a:spAutoFit/>
          </a:bodyPr>
          <a:lstStyle/>
          <a:p>
            <a:r>
              <a:rPr lang="en-US" sz="2400" dirty="0" smtClean="0"/>
              <a:t>In pence/lb. 1600, 1602, 1620</a:t>
            </a:r>
            <a:endParaRPr lang="en-US" sz="2400" dirty="0"/>
          </a:p>
        </p:txBody>
      </p:sp>
      <p:pic>
        <p:nvPicPr>
          <p:cNvPr id="8" name="Picture 7"/>
          <p:cNvPicPr>
            <a:picLocks noChangeAspect="1"/>
          </p:cNvPicPr>
          <p:nvPr/>
        </p:nvPicPr>
        <p:blipFill>
          <a:blip r:embed="rId4"/>
          <a:stretch>
            <a:fillRect/>
          </a:stretch>
        </p:blipFill>
        <p:spPr>
          <a:xfrm>
            <a:off x="7276584" y="4114800"/>
            <a:ext cx="1867415" cy="1771650"/>
          </a:xfrm>
          <a:prstGeom prst="rect">
            <a:avLst/>
          </a:prstGeom>
        </p:spPr>
      </p:pic>
      <p:sp>
        <p:nvSpPr>
          <p:cNvPr id="9" name="Footer Placeholder 8"/>
          <p:cNvSpPr>
            <a:spLocks noGrp="1"/>
          </p:cNvSpPr>
          <p:nvPr>
            <p:ph type="ftr" sz="quarter" idx="11"/>
          </p:nvPr>
        </p:nvSpPr>
        <p:spPr/>
        <p:txBody>
          <a:bodyPr/>
          <a:lstStyle/>
          <a:p>
            <a:r>
              <a:rPr lang="en-US" smtClean="0"/>
              <a:t>Pat Oglesby newrevenue.org FTA 2014</a:t>
            </a:r>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Nicotine </a:t>
            </a:r>
            <a:r>
              <a:rPr lang="en-US" dirty="0" err="1" smtClean="0"/>
              <a:t>vape</a:t>
            </a:r>
            <a:r>
              <a:rPr lang="en-US" dirty="0" smtClean="0"/>
              <a:t> taxes</a:t>
            </a:r>
            <a:endParaRPr lang="en-US" dirty="0"/>
          </a:p>
        </p:txBody>
      </p:sp>
      <p:sp>
        <p:nvSpPr>
          <p:cNvPr id="3" name="Content Placeholder 2"/>
          <p:cNvSpPr>
            <a:spLocks noGrp="1"/>
          </p:cNvSpPr>
          <p:nvPr>
            <p:ph idx="1"/>
          </p:nvPr>
        </p:nvSpPr>
        <p:spPr/>
        <p:txBody>
          <a:bodyPr/>
          <a:lstStyle/>
          <a:p>
            <a:r>
              <a:rPr lang="en-US" dirty="0" smtClean="0"/>
              <a:t>Tax Foundation and Tax Policy Center:  milliliter of </a:t>
            </a:r>
            <a:r>
              <a:rPr lang="en-US" b="1" dirty="0" smtClean="0"/>
              <a:t>fluid</a:t>
            </a:r>
          </a:p>
          <a:p>
            <a:endParaRPr lang="en-US" dirty="0" smtClean="0"/>
          </a:p>
          <a:p>
            <a:r>
              <a:rPr lang="en-US" dirty="0" smtClean="0"/>
              <a:t>U.S. House Ways &amp; Means</a:t>
            </a:r>
            <a:r>
              <a:rPr lang="en-US" dirty="0" smtClean="0"/>
              <a:t>:  milliliter </a:t>
            </a:r>
            <a:r>
              <a:rPr lang="en-US" dirty="0" smtClean="0"/>
              <a:t>of </a:t>
            </a:r>
            <a:r>
              <a:rPr lang="en-US" b="1" dirty="0" smtClean="0"/>
              <a:t>nicotine</a:t>
            </a:r>
          </a:p>
          <a:p>
            <a:endParaRPr lang="en-US" b="1" dirty="0" smtClean="0"/>
          </a:p>
          <a:p>
            <a:r>
              <a:rPr lang="en-US" dirty="0" smtClean="0">
                <a:hlinkClick r:id="rId2"/>
              </a:rPr>
              <a:t>https://newrevenue.org/2019/10/24/tax-nicotine-or-vaping-liquid/</a:t>
            </a:r>
            <a:endParaRPr lang="en-US" dirty="0" smtClean="0"/>
          </a:p>
          <a:p>
            <a:endParaRPr lang="en-US" b="1"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130506</TotalTime>
  <Words>2912</Words>
  <Application>Microsoft Macintosh PowerPoint</Application>
  <PresentationFormat>On-screen Show (4:3)</PresentationFormat>
  <Paragraphs>477</Paragraphs>
  <Slides>111</Slides>
  <Notes>17</Notes>
  <HiddenSlides>0</HiddenSlides>
  <MMClips>0</MMClips>
  <ScaleCrop>false</ScaleCrop>
  <HeadingPairs>
    <vt:vector size="8" baseType="variant">
      <vt:variant>
        <vt:lpstr>Design Template</vt:lpstr>
      </vt:variant>
      <vt:variant>
        <vt:i4>1</vt:i4>
      </vt:variant>
      <vt:variant>
        <vt:lpstr>Links</vt:lpstr>
      </vt:variant>
      <vt:variant>
        <vt:i4>6</vt:i4>
      </vt:variant>
      <vt:variant>
        <vt:lpstr>Embedded OLE Servers</vt:lpstr>
      </vt:variant>
      <vt:variant>
        <vt:i4>1</vt:i4>
      </vt:variant>
      <vt:variant>
        <vt:lpstr>Slide Titles</vt:lpstr>
      </vt:variant>
      <vt:variant>
        <vt:i4>111</vt:i4>
      </vt:variant>
    </vt:vector>
  </HeadingPairs>
  <TitlesOfParts>
    <vt:vector size="119" baseType="lpstr">
      <vt:lpstr>Office Theme</vt:lpstr>
      <vt:lpstr>???</vt:lpstr>
      <vt:lpstr>Document7!OLE_LINK1</vt:lpstr>
      <vt:lpstr>Document14!OLE_LINK4</vt:lpstr>
      <vt:lpstr>???</vt:lpstr>
      <vt:lpstr>???</vt:lpstr>
      <vt:lpstr>Document7!OLE_LINK1</vt:lpstr>
      <vt:lpstr>Microsoft Excel 97 - 2004 Worksheet</vt:lpstr>
      <vt:lpstr>  The Structure of Marijuana Taxes   </vt:lpstr>
      <vt:lpstr>Laboratories of Democracy</vt:lpstr>
      <vt:lpstr>Slide 3</vt:lpstr>
      <vt:lpstr>Slide 4</vt:lpstr>
      <vt:lpstr>How Can Revenue Serve Cannabis Policy?</vt:lpstr>
      <vt:lpstr>Let’s Tax Weed</vt:lpstr>
      <vt:lpstr>Slide 7</vt:lpstr>
      <vt:lpstr>At your service</vt:lpstr>
      <vt:lpstr>Case study: Alcohol</vt:lpstr>
      <vt:lpstr>The Evolution of Alcohol Taxes: </vt:lpstr>
      <vt:lpstr>The Evolution of Alcohol Taxes:</vt:lpstr>
      <vt:lpstr>Tariffs = Customs duties Collection only at the border</vt:lpstr>
      <vt:lpstr>License fees: Stills and taverns</vt:lpstr>
      <vt:lpstr>Proxy taxes for alcohol</vt:lpstr>
      <vt:lpstr> Alcohol content (“proof”)  </vt:lpstr>
      <vt:lpstr>Slide 16</vt:lpstr>
      <vt:lpstr>Slide 17</vt:lpstr>
      <vt:lpstr>Alcohol volume </vt:lpstr>
      <vt:lpstr>Price-based alcohol taxes</vt:lpstr>
      <vt:lpstr>Slide 20</vt:lpstr>
      <vt:lpstr>Marijuana focus:  Tax base for plant material </vt:lpstr>
      <vt:lpstr>Background and State of Play</vt:lpstr>
      <vt:lpstr>Slide 23</vt:lpstr>
      <vt:lpstr>Slide 24</vt:lpstr>
      <vt:lpstr>Slide 25</vt:lpstr>
      <vt:lpstr>New World’s first marijuana tax</vt:lpstr>
      <vt:lpstr>Voters usually like taxes &gt; legalization </vt:lpstr>
      <vt:lpstr>PPP</vt:lpstr>
      <vt:lpstr>Taxing by price (Ad valorem, like sales tax): Advantages</vt:lpstr>
      <vt:lpstr>Price (Ad valorem) base problems  </vt:lpstr>
      <vt:lpstr>Slide 31</vt:lpstr>
      <vt:lpstr>Slide 32</vt:lpstr>
      <vt:lpstr>Why not THC potency?</vt:lpstr>
      <vt:lpstr>No jurisdiction in the world taxes cigarettes by tar and nicotine  content.  -- says po@newrevenue.org.    . </vt:lpstr>
      <vt:lpstr>Why not potency?</vt:lpstr>
      <vt:lpstr>BOTEC </vt:lpstr>
      <vt:lpstr>Slide 37</vt:lpstr>
      <vt:lpstr>Slide 38</vt:lpstr>
      <vt:lpstr>Concentrates (and products) are more homogenous than flower</vt:lpstr>
      <vt:lpstr>Tax by quantity -- weight?</vt:lpstr>
      <vt:lpstr>Slide 41</vt:lpstr>
      <vt:lpstr>That slide was from left-leaning ITEP; right-leaning Tax Foundation warns about price-based marijuana taxes.</vt:lpstr>
      <vt:lpstr>Tax Foundation </vt:lpstr>
      <vt:lpstr>Why not weight?</vt:lpstr>
      <vt:lpstr>CO: Bud (flowers) – 33 cents/gram  v. Trim (leaves) -- 11 cents/gram</vt:lpstr>
      <vt:lpstr>California indexed taxes </vt:lpstr>
      <vt:lpstr>Alaska </vt:lpstr>
      <vt:lpstr>Alaska </vt:lpstr>
      <vt:lpstr>Alaska</vt:lpstr>
      <vt:lpstr>Nevada – 15% conversion</vt:lpstr>
      <vt:lpstr>Slide 51</vt:lpstr>
      <vt:lpstr>Slide 52</vt:lpstr>
      <vt:lpstr>Flower and concentrates: Combination of methods?</vt:lpstr>
      <vt:lpstr>Federal alcohol taxes</vt:lpstr>
      <vt:lpstr>Weight for flower? Homogenous concentrates – Use potency?</vt:lpstr>
      <vt:lpstr>Exempt medical from tax?</vt:lpstr>
      <vt:lpstr>Government stores</vt:lpstr>
      <vt:lpstr>IRC § 280E &amp; Ads</vt:lpstr>
      <vt:lpstr>Slide 59</vt:lpstr>
      <vt:lpstr>Section 162</vt:lpstr>
      <vt:lpstr>Happiness</vt:lpstr>
      <vt:lpstr>Slide 62</vt:lpstr>
      <vt:lpstr>Slide 63</vt:lpstr>
      <vt:lpstr>Slide 64</vt:lpstr>
      <vt:lpstr>Slide 65</vt:lpstr>
      <vt:lpstr>Slide 66</vt:lpstr>
      <vt:lpstr>PPP</vt:lpstr>
      <vt:lpstr>At your service</vt:lpstr>
      <vt:lpstr>At your service</vt:lpstr>
      <vt:lpstr>SCRAPS</vt:lpstr>
      <vt:lpstr>Why marijuana excise taxes?</vt:lpstr>
      <vt:lpstr>Marijuana Excise Outline </vt:lpstr>
      <vt:lpstr>Hard to Tax</vt:lpstr>
      <vt:lpstr>Illinois 2019</vt:lpstr>
      <vt:lpstr>California canopy taxes on medical marijuana </vt:lpstr>
      <vt:lpstr>Google Earth Garberville, California </vt:lpstr>
      <vt:lpstr>Slide 77</vt:lpstr>
      <vt:lpstr>Mendocino:  $50 per plant</vt:lpstr>
      <vt:lpstr>All electricity usage over 600% of Baseline – Arcata California tax</vt:lpstr>
      <vt:lpstr>New York PROPOSAL for potency proxy </vt:lpstr>
      <vt:lpstr>EU tobacco taxes</vt:lpstr>
      <vt:lpstr>How much?  Considerations:    </vt:lpstr>
      <vt:lpstr>Government Monopolies? </vt:lpstr>
      <vt:lpstr>Collection point</vt:lpstr>
      <vt:lpstr>Slide 85</vt:lpstr>
      <vt:lpstr>Subnational producer taxes eventually fail  </vt:lpstr>
      <vt:lpstr>Canada</vt:lpstr>
      <vt:lpstr>$79.92 - $0.62 = $79.30/oz.</vt:lpstr>
      <vt:lpstr>Specific vs. ad valorem</vt:lpstr>
      <vt:lpstr>Slide 90</vt:lpstr>
      <vt:lpstr>At your service </vt:lpstr>
      <vt:lpstr>Case study: Alcohol</vt:lpstr>
      <vt:lpstr>The Evolution of Alcohol Taxes: </vt:lpstr>
      <vt:lpstr>The Evolution of Alcohol Taxes:</vt:lpstr>
      <vt:lpstr>Tariffs = Customs duties Collection only at the border</vt:lpstr>
      <vt:lpstr>License fees: Stills and taverns</vt:lpstr>
      <vt:lpstr>Proxy taxes for alcohol</vt:lpstr>
      <vt:lpstr>Beverage volume</vt:lpstr>
      <vt:lpstr>Alcohol volume </vt:lpstr>
      <vt:lpstr>1791 Whisky – Dicas’ hydrometer </vt:lpstr>
      <vt:lpstr>Slide 101</vt:lpstr>
      <vt:lpstr>Slide 102</vt:lpstr>
      <vt:lpstr>Alcohol volume  Exact quantity – no notches </vt:lpstr>
      <vt:lpstr>Slide 104</vt:lpstr>
      <vt:lpstr>Recent Federal liquor tax per proof gallon</vt:lpstr>
      <vt:lpstr>Price-based alcohol taxes</vt:lpstr>
      <vt:lpstr>Slide 107</vt:lpstr>
      <vt:lpstr>Canadian negative externalities</vt:lpstr>
      <vt:lpstr>Slide 109</vt:lpstr>
      <vt:lpstr>Adjusting rates – English tobacco tax </vt:lpstr>
      <vt:lpstr>Nicotine vape taxes</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Amsterdam </dc:title>
  <dc:creator>PAT OGLESBY</dc:creator>
  <cp:lastModifiedBy>Pat Oglesby</cp:lastModifiedBy>
  <cp:revision>495</cp:revision>
  <cp:lastPrinted>2018-10-29T13:31:49Z</cp:lastPrinted>
  <dcterms:created xsi:type="dcterms:W3CDTF">2019-11-30T23:01:29Z</dcterms:created>
  <dcterms:modified xsi:type="dcterms:W3CDTF">2019-12-04T14:31:02Z</dcterms:modified>
</cp:coreProperties>
</file>