
<file path=[Content_Types].xml><?xml version="1.0" encoding="utf-8"?>
<Types xmlns="http://schemas.openxmlformats.org/package/2006/content-types">
  <Override PartName="/ppt/slides/slide41.xml" ContentType="application/vnd.openxmlformats-officedocument.presentationml.slide+xml"/>
  <Override PartName="/ppt/slideLayouts/slideLayout4.xml" ContentType="application/vnd.openxmlformats-officedocument.presentationml.slideLayout+xml"/>
  <Override PartName="/ppt/notesSlides/notesSlide16.xml" ContentType="application/vnd.openxmlformats-officedocument.presentationml.notesSlide+xml"/>
  <Override PartName="/ppt/slides/slide117.xml" ContentType="application/vnd.openxmlformats-officedocument.presentationml.slide+xml"/>
  <Override PartName="/ppt/slides/slide50.xml" ContentType="application/vnd.openxmlformats-officedocument.presentationml.slide+xml"/>
  <Override PartName="/ppt/slides/slide18.xml" ContentType="application/vnd.openxmlformats-officedocument.presentationml.slide+xml"/>
  <Override PartName="/ppt/notesSlides/notesSlide26.xml" ContentType="application/vnd.openxmlformats-officedocument.presentationml.notesSlide+xml"/>
  <Override PartName="/ppt/slides/slide127.xml" ContentType="application/vnd.openxmlformats-officedocument.presentationml.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Default Extension="vml" ContentType="application/vnd.openxmlformats-officedocument.vmlDrawing"/>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slides/slide75.xml" ContentType="application/vnd.openxmlformats-officedocument.presentationml.slide+xml"/>
  <Override PartName="/ppt/slides/slide85.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notesSlides/notesSlide11.xml" ContentType="application/vnd.openxmlformats-officedocument.presentationml.notesSlide+xml"/>
  <Override PartName="/ppt/slides/slide112.xml" ContentType="application/vnd.openxmlformats-officedocument.presentationml.slide+xml"/>
  <Override PartName="/ppt/slides/slide13.xml" ContentType="application/vnd.openxmlformats-officedocument.presentationml.slide+xml"/>
  <Override PartName="/ppt/notesSlides/notesSlide21.xml" ContentType="application/vnd.openxmlformats-officedocument.presentationml.notesSlide+xml"/>
  <Override PartName="/ppt/slides/slide122.xml" ContentType="application/vnd.openxmlformats-officedocument.presentationml.slide+xml"/>
  <Override PartName="/ppt/slides/slide23.xml" ContentType="application/vnd.openxmlformats-officedocument.presentationml.slide+xml"/>
  <Override PartName="/ppt/slides/slide1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108.xml" ContentType="application/vnd.openxmlformats-officedocument.presentationml.slide+xml"/>
  <Override PartName="/ppt/slides/slide42.xml" ContentType="application/vnd.openxmlformats-officedocument.presentationml.slide+xml"/>
  <Override PartName="/ppt/notesSlides/notesSlide17.xml" ContentType="application/vnd.openxmlformats-officedocument.presentationml.notesSlide+xml"/>
  <Override PartName="/ppt/slides/slide118.xml" ContentType="application/vnd.openxmlformats-officedocument.presentationml.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128.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38.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Override PartName="/ppt/slides/slide76.xml" ContentType="application/vnd.openxmlformats-officedocument.presentationml.slide+xml"/>
  <Override PartName="/ppt/slides/slide86.xml" ContentType="application/vnd.openxmlformats-officedocument.presentationml.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13.xml" ContentType="application/vnd.openxmlformats-officedocument.presentationml.slide+xml"/>
  <Override PartName="/ppt/slides/slide14.xml" ContentType="application/vnd.openxmlformats-officedocument.presentationml.slide+xml"/>
  <Override PartName="/ppt/notesSlides/notesSlide22.xml" ContentType="application/vnd.openxmlformats-officedocument.presentationml.notesSlide+xml"/>
  <Override PartName="/ppt/slides/slide123.xml" ContentType="application/vnd.openxmlformats-officedocument.presentationml.slide+xml"/>
  <Override PartName="/ppt/slides/slide24.xml" ContentType="application/vnd.openxmlformats-officedocument.presentationml.slide+xml"/>
  <Default Extension="bin" ContentType="application/vnd.openxmlformats-officedocument.presentationml.printerSettings"/>
  <Override PartName="/ppt/slides/slide1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s/slide109.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tableStyles.xml" ContentType="application/vnd.openxmlformats-officedocument.presentationml.tableStyles+xml"/>
  <Override PartName="/ppt/notesSlides/notesSlide18.xml" ContentType="application/vnd.openxmlformats-officedocument.presentationml.notesSlide+xml"/>
  <Override PartName="/ppt/slides/slide119.xml" ContentType="application/vnd.openxmlformats-officedocument.presentationml.slide+xml"/>
  <Override PartName="/ppt/slides/slide52.xml" ContentType="application/vnd.openxmlformats-officedocument.presentationml.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theme/theme3.xml" ContentType="application/vnd.openxmlformats-officedocument.theme+xml"/>
  <Override PartName="/ppt/notesSlides/notesSlide4.xml" ContentType="application/vnd.openxmlformats-officedocument.presentationml.notesSlide+xml"/>
  <Override PartName="/ppt/slides/slide77.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Layouts/slideLayout1.xml" ContentType="application/vnd.openxmlformats-officedocument.presentationml.slideLayout+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slides/slide114.xml" ContentType="application/vnd.openxmlformats-officedocument.presentationml.slide+xml"/>
  <Override PartName="/ppt/slides/slide15.xml" ContentType="application/vnd.openxmlformats-officedocument.presentationml.slide+xml"/>
  <Override PartName="/ppt/notesSlides/notesSlide23.xml" ContentType="application/vnd.openxmlformats-officedocument.presentationml.notesSlide+xml"/>
  <Override PartName="/ppt/slides/slide124.xml" ContentType="application/vnd.openxmlformats-officedocument.presentationml.slide+xml"/>
  <Override PartName="/ppt/slides/slide25.xml" ContentType="application/vnd.openxmlformats-officedocument.presentationml.slide+xml"/>
  <Override PartName="/ppt/slides/slide1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44.xml" ContentType="application/vnd.openxmlformats-officedocument.presentationml.slide+xml"/>
  <Override PartName="/ppt/notesSlides/notesSlide19.xml" ContentType="application/vnd.openxmlformats-officedocument.presentationml.notesSlide+xml"/>
  <Override PartName="/ppt/slides/slide53.xml" ContentType="application/vnd.openxmlformats-officedocument.presentationml.slide+xml"/>
  <Override PartName="/ppt/slides/slide129.xml" ContentType="application/vnd.openxmlformats-officedocument.presentationml.slide+xml"/>
  <Override PartName="/ppt/notesSlides/notesSlide29.xml" ContentType="application/vnd.openxmlformats-officedocument.presentationml.notesSlide+xml"/>
  <Override PartName="/ppt/slides/slide63.xml" ContentType="application/vnd.openxmlformats-officedocument.presentationml.slide+xml"/>
  <Override PartName="/ppt/slides/slide72.xml" ContentType="application/vnd.openxmlformats-officedocument.presentationml.slide+xml"/>
  <Override PartName="/ppt/slides/slide82.xml" ContentType="application/vnd.openxmlformats-officedocument.presentationml.slide+xml"/>
  <Override PartName="/ppt/slides/slide92.xml" ContentType="application/vnd.openxmlformats-officedocument.presentationml.slide+xml"/>
  <Override PartName="/ppt/slides/slide59.xml" ContentType="application/vnd.openxmlformats-officedocument.presentationml.slide+xml"/>
  <Override PartName="/ppt/slides/slide100.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slides/slide20.xml" ContentType="application/vnd.openxmlformats-officedocument.presentationml.slide+xml"/>
  <Override PartName="/ppt/slides/slide97.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slides/slide105.xml" ContentType="application/vnd.openxmlformats-officedocument.presentationml.slide+xml"/>
  <Override PartName="/ppt/notesSlides/notesSlide14.xml" ContentType="application/vnd.openxmlformats-officedocument.presentationml.notesSlide+xml"/>
  <Override PartName="/ppt/slides/slide115.xml" ContentType="application/vnd.openxmlformats-officedocument.presentationml.slide+xml"/>
  <Override PartName="/ppt/slides/slide16.xml" ContentType="application/vnd.openxmlformats-officedocument.presentationml.slide+xml"/>
  <Override PartName="/ppt/viewProps.xml" ContentType="application/vnd.openxmlformats-officedocument.presentationml.viewProps+xml"/>
  <Override PartName="/ppt/slides/slide125.xml" ContentType="application/vnd.openxmlformats-officedocument.presentationml.slide+xml"/>
  <Override PartName="/ppt/notesSlides/notesSlide24.xml" ContentType="application/vnd.openxmlformats-officedocument.presentationml.notesSlide+xml"/>
  <Override PartName="/ppt/slides/slide26.xml" ContentType="application/vnd.openxmlformats-officedocument.presentationml.slide+xml"/>
  <Default Extension="pict" ContentType="image/pict"/>
  <Override PartName="/ppt/slides/slide1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7.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s/slide45.xml" ContentType="application/vnd.openxmlformats-officedocument.presentationml.slide+xml"/>
  <Override PartName="/ppt/slides/slide54.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Default Extension="tiff" ContentType="image/tiff"/>
  <Override PartName="/ppt/slides/slide93.xml" ContentType="application/vnd.openxmlformats-officedocument.presentationml.slide+xml"/>
  <Override PartName="/ppt/slides/slide101.xml" ContentType="application/vnd.openxmlformats-officedocument.presentationml.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110.xml" ContentType="application/vnd.openxmlformats-officedocument.presentationml.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0.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98.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slides/slide40.xml" ContentType="application/vnd.openxmlformats-officedocument.presentationml.slide+xml"/>
  <Override PartName="/ppt/slideLayouts/slideLayout3.xml" ContentType="application/vnd.openxmlformats-officedocument.presentationml.slideLayout+xml"/>
  <Override PartName="/ppt/notesSlides/notesSlide15.xml" ContentType="application/vnd.openxmlformats-officedocument.presentationml.notesSlide+xml"/>
  <Override PartName="/ppt/slides/slide116.xml" ContentType="application/vnd.openxmlformats-officedocument.presentationml.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126.xml" ContentType="application/vnd.openxmlformats-officedocument.presentationml.slide+xml"/>
  <Override PartName="/ppt/slides/slide27.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111.xml" ContentType="application/vnd.openxmlformats-officedocument.presentationml.slide+xml"/>
  <Override PartName="/ppt/slides/slide12.xml" ContentType="application/vnd.openxmlformats-officedocument.presentationml.slide+xml"/>
  <Override PartName="/ppt/notesSlides/notesSlide20.xml" ContentType="application/vnd.openxmlformats-officedocument.presentationml.notesSlide+xml"/>
  <Override PartName="/ppt/slides/slide121.xml" ContentType="application/vnd.openxmlformats-officedocument.presentationml.slide+xml"/>
  <Override PartName="/ppt/slides/slide22.xml" ContentType="application/vnd.openxmlformats-officedocument.presentationml.slide+xml"/>
  <Override PartName="/ppt/slides/slide130.xml" ContentType="application/vnd.openxmlformats-officedocument.presentationml.slide+xml"/>
  <Override PartName="/ppt/slides/slide99.xml" ContentType="application/vnd.openxmlformats-officedocument.presentationml.slide+xml"/>
  <Override PartName="/ppt/slides/slide31.xml" ContentType="application/vnd.openxmlformats-officedocument.presentationml.slide+xml"/>
  <Override PartName="/ppt/slides/slide3.xml" ContentType="application/vnd.openxmlformats-officedocument.presentationml.slide+xml"/>
  <Override PartName="/ppt/notesSlides/notesSlide30.xml" ContentType="application/vnd.openxmlformats-officedocument.presentationml.notesSlide+xml"/>
  <Override PartName="/ppt/slides/slide107.xml" ContentType="application/vnd.openxmlformats-officedocument.presentationml.slide+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136"/>
  </p:notesMasterIdLst>
  <p:handoutMasterIdLst>
    <p:handoutMasterId r:id="rId137"/>
  </p:handoutMasterIdLst>
  <p:sldIdLst>
    <p:sldId id="256" r:id="rId2"/>
    <p:sldId id="560" r:id="rId3"/>
    <p:sldId id="397" r:id="rId4"/>
    <p:sldId id="447" r:id="rId5"/>
    <p:sldId id="379" r:id="rId6"/>
    <p:sldId id="378" r:id="rId7"/>
    <p:sldId id="448" r:id="rId8"/>
    <p:sldId id="551" r:id="rId9"/>
    <p:sldId id="552" r:id="rId10"/>
    <p:sldId id="553" r:id="rId11"/>
    <p:sldId id="454" r:id="rId12"/>
    <p:sldId id="456" r:id="rId13"/>
    <p:sldId id="402" r:id="rId14"/>
    <p:sldId id="400" r:id="rId15"/>
    <p:sldId id="401" r:id="rId16"/>
    <p:sldId id="455" r:id="rId17"/>
    <p:sldId id="403" r:id="rId18"/>
    <p:sldId id="404" r:id="rId19"/>
    <p:sldId id="570" r:id="rId20"/>
    <p:sldId id="405" r:id="rId21"/>
    <p:sldId id="406" r:id="rId22"/>
    <p:sldId id="408" r:id="rId23"/>
    <p:sldId id="409" r:id="rId24"/>
    <p:sldId id="554" r:id="rId25"/>
    <p:sldId id="461" r:id="rId26"/>
    <p:sldId id="566" r:id="rId27"/>
    <p:sldId id="511" r:id="rId28"/>
    <p:sldId id="512" r:id="rId29"/>
    <p:sldId id="515" r:id="rId30"/>
    <p:sldId id="414" r:id="rId31"/>
    <p:sldId id="415" r:id="rId32"/>
    <p:sldId id="416" r:id="rId33"/>
    <p:sldId id="417" r:id="rId34"/>
    <p:sldId id="418" r:id="rId35"/>
    <p:sldId id="419" r:id="rId36"/>
    <p:sldId id="420" r:id="rId37"/>
    <p:sldId id="540" r:id="rId38"/>
    <p:sldId id="568" r:id="rId39"/>
    <p:sldId id="459" r:id="rId40"/>
    <p:sldId id="430" r:id="rId41"/>
    <p:sldId id="431" r:id="rId42"/>
    <p:sldId id="460" r:id="rId43"/>
    <p:sldId id="434" r:id="rId44"/>
    <p:sldId id="435" r:id="rId45"/>
    <p:sldId id="457" r:id="rId46"/>
    <p:sldId id="439" r:id="rId47"/>
    <p:sldId id="462" r:id="rId48"/>
    <p:sldId id="443" r:id="rId49"/>
    <p:sldId id="445" r:id="rId50"/>
    <p:sldId id="481" r:id="rId51"/>
    <p:sldId id="569" r:id="rId52"/>
    <p:sldId id="484" r:id="rId53"/>
    <p:sldId id="485" r:id="rId54"/>
    <p:sldId id="514" r:id="rId55"/>
    <p:sldId id="486" r:id="rId56"/>
    <p:sldId id="482" r:id="rId57"/>
    <p:sldId id="487" r:id="rId58"/>
    <p:sldId id="488" r:id="rId59"/>
    <p:sldId id="489" r:id="rId60"/>
    <p:sldId id="490" r:id="rId61"/>
    <p:sldId id="508" r:id="rId62"/>
    <p:sldId id="492" r:id="rId63"/>
    <p:sldId id="493" r:id="rId64"/>
    <p:sldId id="494" r:id="rId65"/>
    <p:sldId id="517" r:id="rId66"/>
    <p:sldId id="562" r:id="rId67"/>
    <p:sldId id="537" r:id="rId68"/>
    <p:sldId id="543" r:id="rId69"/>
    <p:sldId id="533" r:id="rId70"/>
    <p:sldId id="555" r:id="rId71"/>
    <p:sldId id="440" r:id="rId72"/>
    <p:sldId id="442" r:id="rId73"/>
    <p:sldId id="518" r:id="rId74"/>
    <p:sldId id="521" r:id="rId75"/>
    <p:sldId id="522" r:id="rId76"/>
    <p:sldId id="523" r:id="rId77"/>
    <p:sldId id="524" r:id="rId78"/>
    <p:sldId id="525" r:id="rId79"/>
    <p:sldId id="526" r:id="rId80"/>
    <p:sldId id="527" r:id="rId81"/>
    <p:sldId id="528" r:id="rId82"/>
    <p:sldId id="529" r:id="rId83"/>
    <p:sldId id="538" r:id="rId84"/>
    <p:sldId id="530" r:id="rId85"/>
    <p:sldId id="542" r:id="rId86"/>
    <p:sldId id="561" r:id="rId87"/>
    <p:sldId id="534" r:id="rId88"/>
    <p:sldId id="565" r:id="rId89"/>
    <p:sldId id="531" r:id="rId90"/>
    <p:sldId id="544" r:id="rId91"/>
    <p:sldId id="343" r:id="rId92"/>
    <p:sldId id="546" r:id="rId93"/>
    <p:sldId id="349" r:id="rId94"/>
    <p:sldId id="350" r:id="rId95"/>
    <p:sldId id="351" r:id="rId96"/>
    <p:sldId id="388" r:id="rId97"/>
    <p:sldId id="347" r:id="rId98"/>
    <p:sldId id="358" r:id="rId99"/>
    <p:sldId id="373" r:id="rId100"/>
    <p:sldId id="310" r:id="rId101"/>
    <p:sldId id="381" r:id="rId102"/>
    <p:sldId id="287" r:id="rId103"/>
    <p:sldId id="271" r:id="rId104"/>
    <p:sldId id="272" r:id="rId105"/>
    <p:sldId id="273" r:id="rId106"/>
    <p:sldId id="395" r:id="rId107"/>
    <p:sldId id="464" r:id="rId108"/>
    <p:sldId id="549" r:id="rId109"/>
    <p:sldId id="465" r:id="rId110"/>
    <p:sldId id="545" r:id="rId111"/>
    <p:sldId id="466" r:id="rId112"/>
    <p:sldId id="469" r:id="rId113"/>
    <p:sldId id="470" r:id="rId114"/>
    <p:sldId id="567" r:id="rId115"/>
    <p:sldId id="559" r:id="rId116"/>
    <p:sldId id="471" r:id="rId117"/>
    <p:sldId id="473" r:id="rId118"/>
    <p:sldId id="474" r:id="rId119"/>
    <p:sldId id="450" r:id="rId120"/>
    <p:sldId id="556" r:id="rId121"/>
    <p:sldId id="557" r:id="rId122"/>
    <p:sldId id="550" r:id="rId123"/>
    <p:sldId id="495" r:id="rId124"/>
    <p:sldId id="572" r:id="rId125"/>
    <p:sldId id="563" r:id="rId126"/>
    <p:sldId id="571" r:id="rId127"/>
    <p:sldId id="564" r:id="rId128"/>
    <p:sldId id="548" r:id="rId129"/>
    <p:sldId id="330" r:id="rId130"/>
    <p:sldId id="573" r:id="rId131"/>
    <p:sldId id="574" r:id="rId132"/>
    <p:sldId id="575" r:id="rId133"/>
    <p:sldId id="576" r:id="rId134"/>
    <p:sldId id="577" r:id="rId1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7799" autoAdjust="0"/>
    <p:restoredTop sz="94660"/>
  </p:normalViewPr>
  <p:slideViewPr>
    <p:cSldViewPr snapToObjects="1">
      <p:cViewPr varScale="1">
        <p:scale>
          <a:sx n="85" d="100"/>
          <a:sy n="85" d="100"/>
        </p:scale>
        <p:origin x="-131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85" d="100"/>
          <a:sy n="85" d="100"/>
        </p:scale>
        <p:origin x="-2800" y="-12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notesMaster" Target="notesMasters/notesMaster1.xml"/><Relationship Id="rId137" Type="http://schemas.openxmlformats.org/officeDocument/2006/relationships/handoutMaster" Target="handoutMasters/handoutMaster1.xml"/><Relationship Id="rId138" Type="http://schemas.openxmlformats.org/officeDocument/2006/relationships/printerSettings" Target="printerSettings/printerSettings1.bin"/><Relationship Id="rId13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viewProps" Target="viewProps.xml"/><Relationship Id="rId141" Type="http://schemas.openxmlformats.org/officeDocument/2006/relationships/theme" Target="theme/theme1.xml"/><Relationship Id="rId14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6.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7.pict"/></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1.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C93A45-A9B0-464F-B0E1-B2267DAEA2C7}" type="datetimeFigureOut">
              <a:rPr lang="en-US" smtClean="0"/>
              <a:pPr/>
              <a:t>6/30/21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E5C1A73-23E4-9B46-AEC4-BD218A199539}"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473F9-6604-D34A-AC22-C65120098841}" type="datetimeFigureOut">
              <a:rPr lang="en-US" smtClean="0"/>
              <a:pPr/>
              <a:t>6/30/21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E97053-D7F5-3443-B89A-5FC9EEF22953}"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smoked, it can be very powerful.  However we tax plant matter, we may want to tax this</a:t>
            </a:r>
            <a:r>
              <a:rPr lang="en-US" baseline="0" dirty="0" smtClean="0"/>
              <a:t> wax and edibles made from it by potency.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Particularly</a:t>
            </a:r>
            <a:r>
              <a:rPr lang="en-US" baseline="0" dirty="0" smtClean="0"/>
              <a:t> interested in taxing things everyone doesn’t approve of</a:t>
            </a:r>
          </a:p>
          <a:p>
            <a:r>
              <a:rPr lang="en-US" baseline="0" dirty="0" smtClean="0"/>
              <a:t>Gambling, alcohol, tobacco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lots of people hate taxes,</a:t>
            </a:r>
            <a:r>
              <a:rPr lang="en-US" baseline="0" dirty="0" smtClean="0"/>
              <a:t> the drafters of the initiatives sent tax proceeds straight into popular programs.  As if money weren’t fungible.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folks get a tax break for lying,</a:t>
            </a:r>
            <a:r>
              <a:rPr lang="en-US" baseline="0" dirty="0" smtClean="0"/>
              <a:t> they may lie.  When the 1040 tax return form started requiring children’s </a:t>
            </a:r>
            <a:r>
              <a:rPr lang="en-US" baseline="0" dirty="0" err="1" smtClean="0"/>
              <a:t>SSNs</a:t>
            </a:r>
            <a:r>
              <a:rPr lang="en-US" baseline="0" dirty="0" smtClean="0"/>
              <a:t> to be claimed as dependents, millions of dependents disappeared from the tax rolls.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can say whether</a:t>
            </a:r>
            <a:r>
              <a:rPr lang="en-US" baseline="0" dirty="0" smtClean="0"/>
              <a:t> someone’s pain rises to these statutory thresholds?  The pain question is harder than qualification for SS disability, which requires huge numbers of lawyers.  At least the stakes aren’t as high for a tax break.  But maybe states will do like CA and give up.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Rabbi</a:t>
            </a:r>
          </a:p>
          <a:p>
            <a:r>
              <a:rPr lang="en-US" dirty="0" smtClean="0"/>
              <a:t>John </a:t>
            </a:r>
            <a:r>
              <a:rPr lang="en-US" dirty="0" err="1" smtClean="0"/>
              <a:t>Prine</a:t>
            </a:r>
            <a:endParaRPr lang="en-US" dirty="0" smtClean="0"/>
          </a:p>
          <a:p>
            <a:endParaRPr lang="en-US" dirty="0"/>
          </a:p>
        </p:txBody>
      </p:sp>
      <p:sp>
        <p:nvSpPr>
          <p:cNvPr id="4" name="Slide Number Placeholder 3"/>
          <p:cNvSpPr>
            <a:spLocks noGrp="1"/>
          </p:cNvSpPr>
          <p:nvPr>
            <p:ph type="sldNum" sz="quarter" idx="10"/>
          </p:nvPr>
        </p:nvSpPr>
        <p:spPr/>
        <p:txBody>
          <a:bodyPr/>
          <a:lstStyle/>
          <a:p>
            <a:fld id="{991E277B-C78B-AB47-9EB8-ED6B69F6EB46}" type="slidenum">
              <a:rPr lang="en-US" smtClean="0"/>
              <a:pPr/>
              <a:t>45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Rabbi</a:t>
            </a:r>
          </a:p>
          <a:p>
            <a:r>
              <a:rPr lang="en-US" dirty="0" smtClean="0"/>
              <a:t>John </a:t>
            </a:r>
            <a:r>
              <a:rPr lang="en-US" dirty="0" err="1" smtClean="0"/>
              <a:t>Prine</a:t>
            </a:r>
            <a:endParaRPr lang="en-US" dirty="0" smtClean="0"/>
          </a:p>
          <a:p>
            <a:endParaRPr lang="en-US" dirty="0"/>
          </a:p>
        </p:txBody>
      </p:sp>
      <p:sp>
        <p:nvSpPr>
          <p:cNvPr id="4" name="Slide Number Placeholder 3"/>
          <p:cNvSpPr>
            <a:spLocks noGrp="1"/>
          </p:cNvSpPr>
          <p:nvPr>
            <p:ph type="sldNum" sz="quarter" idx="10"/>
          </p:nvPr>
        </p:nvSpPr>
        <p:spPr/>
        <p:txBody>
          <a:bodyPr/>
          <a:lstStyle/>
          <a:p>
            <a:fld id="{991E277B-C78B-AB47-9EB8-ED6B69F6EB46}" type="slidenum">
              <a:rPr lang="en-US" smtClean="0"/>
              <a:pPr/>
              <a:t>47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Any consumption</a:t>
            </a:r>
            <a:r>
              <a:rPr lang="en-US" baseline="0" dirty="0" smtClean="0"/>
              <a:t> tax imposes the same dollar burden on the poor and on the rich, but it hurts the poor and doesn’t bother the rich.</a:t>
            </a:r>
          </a:p>
          <a:p>
            <a:r>
              <a:rPr lang="en-US" baseline="0" dirty="0" smtClean="0"/>
              <a:t>Another association of bad fortune with the bald man. Harmless, and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Rabbi</a:t>
            </a:r>
          </a:p>
          <a:p>
            <a:r>
              <a:rPr lang="en-US" dirty="0" smtClean="0"/>
              <a:t>John </a:t>
            </a:r>
            <a:r>
              <a:rPr lang="en-US" dirty="0" err="1" smtClean="0"/>
              <a:t>Prine</a:t>
            </a:r>
            <a:endParaRPr lang="en-US" dirty="0" smtClean="0"/>
          </a:p>
          <a:p>
            <a:endParaRPr lang="en-US" dirty="0"/>
          </a:p>
        </p:txBody>
      </p:sp>
      <p:sp>
        <p:nvSpPr>
          <p:cNvPr id="4" name="Slide Number Placeholder 3"/>
          <p:cNvSpPr>
            <a:spLocks noGrp="1"/>
          </p:cNvSpPr>
          <p:nvPr>
            <p:ph type="sldNum" sz="quarter" idx="10"/>
          </p:nvPr>
        </p:nvSpPr>
        <p:spPr/>
        <p:txBody>
          <a:bodyPr/>
          <a:lstStyle/>
          <a:p>
            <a:fld id="{991E277B-C78B-AB47-9EB8-ED6B69F6EB46}" type="slidenum">
              <a:rPr lang="en-US" smtClean="0"/>
              <a:pPr/>
              <a:t>49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tax Bud Light the same as Belgian beer that’s 11 percent alcohol.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liquor, we tax only alcohol.  80 proof liquor has 80 % of the alcohol of 100 proof liquor, so it bears 80 percent of the tax.</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liquor, we tax only alcohol.  80 proof liquor has 80 % of the alcohol of 100 proof liquor, so it bears 80 percent of the tax.</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 amount of harm per unit. It doesn’t matter if you’re drinking Busch Lite or craft beer. Charge the same amount for the same amount of intoxicant.</a:t>
            </a:r>
          </a:p>
        </p:txBody>
      </p:sp>
      <p:sp>
        <p:nvSpPr>
          <p:cNvPr id="4" name="Slide Number Placeholder 3"/>
          <p:cNvSpPr>
            <a:spLocks noGrp="1"/>
          </p:cNvSpPr>
          <p:nvPr>
            <p:ph type="sldNum" sz="quarter" idx="5"/>
          </p:nvPr>
        </p:nvSpPr>
        <p:spPr/>
        <p:txBody>
          <a:bodyPr/>
          <a:lstStyle/>
          <a:p>
            <a:fld id="{997DDD22-8E99-4AE8-AE01-B1354FEEB9CB}" type="slidenum">
              <a:rPr lang="en-US" smtClean="0"/>
              <a:pPr/>
              <a:t>55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20743815"/>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110</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His wages are not deductible.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Ideally, where commerce</a:t>
            </a:r>
            <a:r>
              <a:rPr lang="en-US" baseline="0" dirty="0" smtClean="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043255-A522-174F-A868-B94AAC7D8BF7}" type="datetime1">
              <a:rPr lang="en-US" smtClean="0"/>
              <a:pPr/>
              <a:t>6/30/21</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F16629-339E-274E-9EC0-57C96656AE36}" type="datetime1">
              <a:rPr lang="en-US" smtClean="0"/>
              <a:pPr/>
              <a:t>6/30/21</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755D9B-BB07-1848-8E2D-F3479D4A9A64}" type="datetime1">
              <a:rPr lang="en-US" smtClean="0"/>
              <a:pPr/>
              <a:t>6/30/21</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172D02-E71B-2F49-817A-C08AE03BD2BB}" type="datetime1">
              <a:rPr lang="en-US" smtClean="0"/>
              <a:pPr/>
              <a:t>6/30/21</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FD1DA1-DB94-0F44-82B1-80F74D66B7E8}" type="datetime1">
              <a:rPr lang="en-US" smtClean="0"/>
              <a:pPr/>
              <a:t>6/30/21</a:t>
            </a:fld>
            <a:endParaRPr lang="en-US"/>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
        <p:nvSpPr>
          <p:cNvPr id="9" name="Slide Number Placeholder 8"/>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C3DEFC-B08C-154C-9886-1ECBD75A9DDE}" type="datetime1">
              <a:rPr lang="en-US" smtClean="0"/>
              <a:pPr/>
              <a:t>6/30/21</a:t>
            </a:fld>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5" name="Slide Number Placeholder 4"/>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FCE86-F666-BB46-80D0-C70D14F7A48D}" type="datetime1">
              <a:rPr lang="en-US" smtClean="0"/>
              <a:pPr/>
              <a:t>6/30/21</a:t>
            </a:fld>
            <a:endParaRPr lang="en-US"/>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Slide Number Placeholder 3"/>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6D7BF7-48AD-4043-8694-74D7D055D687}" type="datetime1">
              <a:rPr lang="en-US" smtClean="0"/>
              <a:pPr/>
              <a:t>6/30/21</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CB0F45-7A2D-4D44-A07A-02E0A25AA645}" type="datetime1">
              <a:rPr lang="en-US" smtClean="0"/>
              <a:pPr/>
              <a:t>6/30/21</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A1E61C-8EA6-CB49-9741-D5AFD82FA951}" type="datetime1">
              <a:rPr lang="en-US" smtClean="0"/>
              <a:pPr/>
              <a:t>6/30/21</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330CDC-6EE0-D946-ADEB-8D81E5C919A6}" type="datetime1">
              <a:rPr lang="en-US" smtClean="0"/>
              <a:pPr/>
              <a:t>6/30/21</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2B1B6A-7BFB-5541-B797-E4CFBCD8A9EA}" type="datetime1">
              <a:rPr lang="en-US" smtClean="0"/>
              <a:pPr/>
              <a:t>6/30/21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Pat Oglesby  Www.newrevenue.org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B60C10-7195-2444-A788-97DD25A4C1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s://www.nature.com/articles/s41598-020-60172-6"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oleObject" Target="???" TargetMode="External"/><Relationship Id="rId5" Type="http://schemas.openxmlformats.org/officeDocument/2006/relationships/hyperlink" Target="https://www.leafly.com/news/science-tech/beyond-thc-asserting-benefits-effects-terpenes" TargetMode="External"/><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7.xml"/><Relationship Id="rId3" Type="http://schemas.openxmlformats.org/officeDocument/2006/relationships/oleObject" Targe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hp.expoplanner.com/index.cfm?do=expomap.sess&amp;event_id=1&amp;session_id=236" TargetMode="Externa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orml.org/election-2016" TargetMode="External"/><Relationship Id="rId3" Type="http://schemas.openxmlformats.org/officeDocument/2006/relationships/hyperlink" Target="https://newrevenue.org/2016/11/10/5026/"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hyperlink" Target="https://digital.nls.uk/indiapapers/browse/archive/74908458"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researchgate.net/publication/316977045_Marijuana_Equivalency_in_Portion_and_Dosage"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png"/><Relationship Id="rId3" Type="http://schemas.openxmlformats.org/officeDocument/2006/relationships/hyperlink" Target="https://fivethirtyeight.com/features/americas-pot-labs-have-a-thc-problem/"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ax.nv.gov/uploadedFiles/taxnvgov/Content/Forms/Retail-Marijuana-Fair-Market-Value-Jan-1-2018.pdf"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vtdigger.org/2018/11/29/dave-silberman-governors-cannabis-advisory-commission-report-mixed-bag/"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55.png"/></Relationships>
</file>

<file path=ppt/slides/_rels/slide91.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7.xml"/><Relationship Id="rId3" Type="http://schemas.openxmlformats.org/officeDocument/2006/relationships/oleObject" Target="Document35!OLE_LINK7"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ewrevenue.org/2019/01/25/taxing-popcorn-bud-by-weight-in-nevada/" TargetMode="External"/></Relationships>
</file>

<file path=ppt/slides/_rels/slide97.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6.xml"/><Relationship Id="rId3" Type="http://schemas.openxmlformats.org/officeDocument/2006/relationships/oleObject" Target="Document28!OLE_LINK8"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5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103.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10.png"/><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104.xml.rels><?xml version="1.0" encoding="UTF-8" standalone="yes"?>
<Relationships xmlns="http://schemas.openxmlformats.org/package/2006/relationships"><Relationship Id="rId1" Type="http://schemas.openxmlformats.org/officeDocument/2006/relationships/vmlDrawing" Target="../drawings/vmlDrawing5.vml"/><Relationship Id="rId2" Type="http://schemas.openxmlformats.org/officeDocument/2006/relationships/slideLayout" Target="../slideLayouts/slideLayout6.xml"/><Relationship Id="rId3" Type="http://schemas.openxmlformats.org/officeDocument/2006/relationships/oleObject" Target="???"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6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tif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tif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tif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69.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law.cornell.edu/uscode/text/26/162"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73.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74.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po@newrevenue.org" TargetMode="External"/><Relationship Id="rId3" Type="http://schemas.openxmlformats.org/officeDocument/2006/relationships/hyperlink" Target="http://Www.newrevenue.org"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7.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png"/><Relationship Id="rId3" Type="http://schemas.openxmlformats.org/officeDocument/2006/relationships/image" Target="../media/image79.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a:bodyPr>
          <a:lstStyle/>
          <a:p>
            <a:r>
              <a:rPr lang="en-US" dirty="0" smtClean="0"/>
              <a:t>Cannabis Taxes</a:t>
            </a:r>
            <a:br>
              <a:rPr lang="en-US" dirty="0" smtClean="0"/>
            </a:br>
            <a:endParaRPr lang="en-US" dirty="0"/>
          </a:p>
        </p:txBody>
      </p:sp>
      <p:sp>
        <p:nvSpPr>
          <p:cNvPr id="3" name="Subtitle 2"/>
          <p:cNvSpPr>
            <a:spLocks noGrp="1"/>
          </p:cNvSpPr>
          <p:nvPr>
            <p:ph type="subTitle" idx="1"/>
          </p:nvPr>
        </p:nvSpPr>
        <p:spPr>
          <a:xfrm>
            <a:off x="1371600" y="2209800"/>
            <a:ext cx="6400800" cy="1752600"/>
          </a:xfrm>
        </p:spPr>
        <p:txBody>
          <a:bodyPr>
            <a:noAutofit/>
          </a:bodyPr>
          <a:lstStyle/>
          <a:p>
            <a:r>
              <a:rPr lang="en-US" dirty="0" smtClean="0">
                <a:solidFill>
                  <a:schemeClr val="tx1"/>
                </a:solidFill>
              </a:rPr>
              <a:t>For Chief Judge Foley’s Class</a:t>
            </a:r>
          </a:p>
          <a:p>
            <a:r>
              <a:rPr lang="en-US" dirty="0" smtClean="0">
                <a:solidFill>
                  <a:schemeClr val="tx1"/>
                </a:solidFill>
              </a:rPr>
              <a:t>University of San Diego </a:t>
            </a:r>
          </a:p>
          <a:p>
            <a:r>
              <a:rPr lang="en-US" dirty="0" smtClean="0">
                <a:solidFill>
                  <a:schemeClr val="tx1"/>
                </a:solidFill>
              </a:rPr>
              <a:t>Pat Oglesby</a:t>
            </a:r>
          </a:p>
          <a:p>
            <a:r>
              <a:rPr lang="en-US" u="sng" dirty="0" smtClean="0">
                <a:hlinkClick r:id="rId3"/>
              </a:rPr>
              <a:t>po@newrevenue.org</a:t>
            </a:r>
            <a:endParaRPr lang="en-US" dirty="0" smtClean="0">
              <a:solidFill>
                <a:schemeClr val="tx1"/>
              </a:solidFill>
            </a:endParaRPr>
          </a:p>
          <a:p>
            <a:r>
              <a:rPr lang="en-US" dirty="0" smtClean="0">
                <a:solidFill>
                  <a:schemeClr val="tx1"/>
                </a:solidFill>
                <a:hlinkClick r:id="rId3"/>
              </a:rPr>
              <a:t>Www.newrevenue.org</a:t>
            </a:r>
            <a:endParaRPr lang="en-US" dirty="0" smtClean="0">
              <a:solidFill>
                <a:schemeClr val="tx1"/>
              </a:solidFill>
            </a:endParaRPr>
          </a:p>
          <a:p>
            <a:r>
              <a:rPr lang="en-US" dirty="0" smtClean="0">
                <a:solidFill>
                  <a:schemeClr val="tx1"/>
                </a:solidFill>
              </a:rPr>
              <a:t>30 June 2021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 1984 – </a:t>
            </a:r>
            <a:r>
              <a:rPr lang="en-US" smtClean="0"/>
              <a:t>Joint Tax </a:t>
            </a:r>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6" name="Picture 5"/>
          <p:cNvPicPr>
            <a:picLocks noChangeAspect="1"/>
          </p:cNvPicPr>
          <p:nvPr/>
        </p:nvPicPr>
        <p:blipFill>
          <a:blip r:embed="rId2"/>
          <a:stretch>
            <a:fillRect/>
          </a:stretch>
        </p:blipFill>
        <p:spPr>
          <a:xfrm>
            <a:off x="1756775" y="2160517"/>
            <a:ext cx="5591175" cy="41483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normAutofit fontScale="90000"/>
          </a:bodyPr>
          <a:lstStyle/>
          <a:p>
            <a:r>
              <a:rPr lang="en-US" dirty="0" smtClean="0"/>
              <a:t>Overview </a:t>
            </a:r>
            <a:br>
              <a:rPr lang="en-US" dirty="0" smtClean="0"/>
            </a:br>
            <a:r>
              <a:rPr lang="en-US" dirty="0" smtClean="0"/>
              <a:t/>
            </a:r>
            <a:br>
              <a:rPr lang="en-US" dirty="0" smtClean="0"/>
            </a:br>
            <a:endParaRPr lang="en-US" dirty="0"/>
          </a:p>
        </p:txBody>
      </p:sp>
      <p:sp>
        <p:nvSpPr>
          <p:cNvPr id="4" name="Subtitle 3"/>
          <p:cNvSpPr>
            <a:spLocks noGrp="1"/>
          </p:cNvSpPr>
          <p:nvPr>
            <p:ph type="subTitle" idx="1"/>
          </p:nvPr>
        </p:nvSpPr>
        <p:spPr>
          <a:xfrm>
            <a:off x="1371600" y="1295400"/>
            <a:ext cx="6400800" cy="2895600"/>
          </a:xfrm>
        </p:spPr>
        <p:txBody>
          <a:bodyPr>
            <a:normAutofit fontScale="92500"/>
          </a:bodyPr>
          <a:lstStyle/>
          <a:p>
            <a:pPr algn="l"/>
            <a:r>
              <a:rPr lang="en-US" sz="4000" dirty="0" smtClean="0">
                <a:solidFill>
                  <a:schemeClr val="tx1"/>
                </a:solidFill>
                <a:latin typeface="+mj-lt"/>
                <a:ea typeface="+mj-ea"/>
                <a:cs typeface="+mj-cs"/>
              </a:rPr>
              <a:t>What is cannabis?</a:t>
            </a:r>
          </a:p>
          <a:p>
            <a:pPr algn="l"/>
            <a:r>
              <a:rPr lang="en-US" sz="4000" dirty="0" smtClean="0">
                <a:solidFill>
                  <a:schemeClr val="tx1"/>
                </a:solidFill>
                <a:latin typeface="+mj-lt"/>
                <a:ea typeface="+mj-ea"/>
                <a:cs typeface="+mj-cs"/>
              </a:rPr>
              <a:t>Why tax it?</a:t>
            </a:r>
          </a:p>
          <a:p>
            <a:pPr algn="l"/>
            <a:r>
              <a:rPr lang="en-US" sz="4000" dirty="0" smtClean="0">
                <a:solidFill>
                  <a:schemeClr val="tx1"/>
                </a:solidFill>
                <a:latin typeface="+mj-lt"/>
                <a:ea typeface="+mj-ea"/>
                <a:cs typeface="+mj-cs"/>
              </a:rPr>
              <a:t>What precedents do we have?</a:t>
            </a:r>
          </a:p>
          <a:p>
            <a:pPr algn="l"/>
            <a:r>
              <a:rPr lang="en-US" sz="4000" dirty="0" smtClean="0">
                <a:solidFill>
                  <a:schemeClr val="tx1"/>
                </a:solidFill>
                <a:latin typeface="+mj-lt"/>
                <a:ea typeface="+mj-ea"/>
                <a:cs typeface="+mj-cs"/>
              </a:rPr>
              <a:t>So what should the tax base be?</a:t>
            </a:r>
          </a:p>
          <a:p>
            <a:pPr algn="l"/>
            <a:endParaRPr lang="en-US" sz="4000" dirty="0" smtClean="0">
              <a:solidFill>
                <a:schemeClr val="tx1"/>
              </a:solidFill>
              <a:latin typeface="+mj-lt"/>
              <a:ea typeface="+mj-ea"/>
              <a:cs typeface="+mj-cs"/>
            </a:endParaRPr>
          </a:p>
          <a:p>
            <a:pPr algn="l"/>
            <a:endParaRPr lang="en-US" sz="4000" dirty="0" smtClean="0">
              <a:solidFill>
                <a:schemeClr val="tx1"/>
              </a:solidFill>
              <a:latin typeface="+mj-lt"/>
              <a:ea typeface="+mj-ea"/>
              <a:cs typeface="+mj-cs"/>
            </a:endParaRPr>
          </a:p>
          <a:p>
            <a:pPr algn="l"/>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752600"/>
          </a:xfrm>
        </p:spPr>
        <p:txBody>
          <a:bodyPr>
            <a:normAutofit fontScale="90000"/>
          </a:bodyPr>
          <a:lstStyle/>
          <a:p>
            <a:r>
              <a:rPr lang="en-US" dirty="0" smtClean="0"/>
              <a:t>What is cannabis?</a:t>
            </a:r>
            <a:br>
              <a:rPr lang="en-US" dirty="0" smtClean="0"/>
            </a:br>
            <a:r>
              <a:rPr lang="en-US" dirty="0" smtClean="0"/>
              <a:t> </a:t>
            </a:r>
            <a:br>
              <a:rPr lang="en-US" dirty="0" smtClean="0"/>
            </a:br>
            <a:r>
              <a:rPr lang="en-US" dirty="0" smtClean="0"/>
              <a:t/>
            </a:r>
            <a:br>
              <a:rPr lang="en-US" dirty="0" smtClean="0"/>
            </a:br>
            <a:endParaRPr lang="en-US" dirty="0"/>
          </a:p>
        </p:txBody>
      </p:sp>
      <p:sp>
        <p:nvSpPr>
          <p:cNvPr id="4" name="Subtitle 3"/>
          <p:cNvSpPr>
            <a:spLocks noGrp="1"/>
          </p:cNvSpPr>
          <p:nvPr>
            <p:ph type="subTitle" idx="1"/>
          </p:nvPr>
        </p:nvSpPr>
        <p:spPr>
          <a:xfrm>
            <a:off x="1371600" y="1295400"/>
            <a:ext cx="6400800" cy="2895600"/>
          </a:xfrm>
        </p:spPr>
        <p:txBody>
          <a:bodyPr>
            <a:normAutofit/>
          </a:bodyPr>
          <a:lstStyle/>
          <a:p>
            <a:pPr algn="l"/>
            <a:r>
              <a:rPr lang="en-US" sz="4000" dirty="0" smtClean="0">
                <a:solidFill>
                  <a:schemeClr val="tx1"/>
                </a:solidFill>
                <a:latin typeface="+mj-lt"/>
                <a:ea typeface="+mj-ea"/>
                <a:cs typeface="+mj-cs"/>
              </a:rPr>
              <a:t>-- Chemistry:  </a:t>
            </a:r>
            <a:r>
              <a:rPr lang="en-US" sz="4000" dirty="0" smtClean="0">
                <a:solidFill>
                  <a:schemeClr val="tx1"/>
                </a:solidFill>
              </a:rPr>
              <a:t>≥ </a:t>
            </a:r>
            <a:r>
              <a:rPr lang="en-US" sz="4000" dirty="0" smtClean="0">
                <a:solidFill>
                  <a:schemeClr val="tx1"/>
                </a:solidFill>
                <a:latin typeface="+mj-lt"/>
                <a:ea typeface="+mj-ea"/>
                <a:cs typeface="+mj-cs"/>
              </a:rPr>
              <a:t>545 compounds</a:t>
            </a:r>
          </a:p>
          <a:p>
            <a:pPr algn="l"/>
            <a:r>
              <a:rPr lang="en-US" sz="4000" dirty="0" smtClean="0">
                <a:solidFill>
                  <a:schemeClr val="tx1"/>
                </a:solidFill>
                <a:latin typeface="+mj-lt"/>
                <a:ea typeface="+mj-ea"/>
                <a:cs typeface="+mj-cs"/>
              </a:rPr>
              <a:t>-- Consumption:  3 main product categories</a:t>
            </a:r>
          </a:p>
          <a:p>
            <a:pPr algn="l"/>
            <a:endParaRPr lang="en-US" sz="4000" dirty="0" smtClean="0">
              <a:solidFill>
                <a:schemeClr val="tx1"/>
              </a:solidFill>
              <a:latin typeface="+mj-lt"/>
              <a:ea typeface="+mj-ea"/>
              <a:cs typeface="+mj-cs"/>
            </a:endParaRPr>
          </a:p>
          <a:p>
            <a:pPr algn="l"/>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1143000"/>
          </a:xfrm>
        </p:spPr>
        <p:txBody>
          <a:bodyPr>
            <a:normAutofit fontScale="90000"/>
          </a:bodyPr>
          <a:lstStyle/>
          <a:p>
            <a:r>
              <a:rPr lang="en-US" sz="3556" dirty="0" smtClean="0"/>
              <a:t>Cannabis has 545 “compounds”</a:t>
            </a:r>
            <a:br>
              <a:rPr lang="en-US" sz="3556" dirty="0" smtClean="0"/>
            </a:br>
            <a:r>
              <a:rPr lang="en-US" sz="3556" dirty="0" smtClean="0"/>
              <a:t>  </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3"/>
          <a:stretch>
            <a:fillRect/>
          </a:stretch>
        </p:blipFill>
        <p:spPr>
          <a:xfrm>
            <a:off x="457200" y="1104900"/>
            <a:ext cx="8458200" cy="4610100"/>
          </a:xfrm>
          <a:prstGeom prst="rect">
            <a:avLst/>
          </a:prstGeom>
        </p:spPr>
      </p:pic>
      <p:sp>
        <p:nvSpPr>
          <p:cNvPr id="7" name="Rectangle 6"/>
          <p:cNvSpPr/>
          <p:nvPr/>
        </p:nvSpPr>
        <p:spPr>
          <a:xfrm>
            <a:off x="1981200" y="5802997"/>
            <a:ext cx="4572000" cy="923330"/>
          </a:xfrm>
          <a:prstGeom prst="rect">
            <a:avLst/>
          </a:prstGeom>
        </p:spPr>
        <p:txBody>
          <a:bodyPr>
            <a:spAutoFit/>
          </a:bodyPr>
          <a:lstStyle/>
          <a:p>
            <a:r>
              <a:rPr lang="en-US" dirty="0" smtClean="0">
                <a:hlinkClick r:id="rId4"/>
              </a:rPr>
              <a:t>https://www.nature.com/articles/s41598-020-60172-6</a:t>
            </a:r>
            <a:endParaRPr lang="en-US" dirty="0" smtClean="0"/>
          </a:p>
          <a:p>
            <a:endParaRPr lang="en-US" dirty="0"/>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r>
              <a:rPr lang="en-US" sz="2000" dirty="0" smtClean="0"/>
              <a:t>https://www.ncbi.nlm.nih.gov/pmc/articles/PMC3736954/</a:t>
            </a:r>
            <a:br>
              <a:rPr lang="en-US" sz="2000" dirty="0" smtClean="0"/>
            </a:br>
            <a:r>
              <a:rPr lang="en-US" sz="2000" dirty="0" smtClean="0"/>
              <a:t>(THC is the target; Cannabidiol = CBD is not)</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0" y="1066800"/>
            <a:ext cx="9232900" cy="4578350"/>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752600"/>
          </a:xfrm>
        </p:spPr>
        <p:txBody>
          <a:bodyPr>
            <a:normAutofit fontScale="90000"/>
          </a:bodyPr>
          <a:lstStyle/>
          <a:p>
            <a:r>
              <a:rPr lang="en-US" dirty="0" smtClean="0"/>
              <a:t>545 compounds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dirty="0"/>
          </a:p>
        </p:txBody>
      </p:sp>
      <p:sp>
        <p:nvSpPr>
          <p:cNvPr id="4" name="Subtitle 3"/>
          <p:cNvSpPr>
            <a:spLocks noGrp="1"/>
          </p:cNvSpPr>
          <p:nvPr>
            <p:ph type="subTitle" idx="1"/>
          </p:nvPr>
        </p:nvSpPr>
        <p:spPr>
          <a:xfrm>
            <a:off x="1066800" y="1295400"/>
            <a:ext cx="7086600" cy="2895600"/>
          </a:xfrm>
        </p:spPr>
        <p:txBody>
          <a:bodyPr>
            <a:normAutofit fontScale="77500" lnSpcReduction="20000"/>
          </a:bodyPr>
          <a:lstStyle/>
          <a:p>
            <a:pPr algn="l"/>
            <a:r>
              <a:rPr lang="en-US" sz="4000" dirty="0" smtClean="0">
                <a:solidFill>
                  <a:schemeClr val="tx1"/>
                </a:solidFill>
                <a:latin typeface="+mj-lt"/>
                <a:ea typeface="+mj-ea"/>
                <a:cs typeface="+mj-cs"/>
              </a:rPr>
              <a:t>-- THC -- intoxicant</a:t>
            </a:r>
          </a:p>
          <a:p>
            <a:pPr algn="l"/>
            <a:r>
              <a:rPr lang="en-US" sz="4000" dirty="0" smtClean="0">
                <a:solidFill>
                  <a:schemeClr val="tx1"/>
                </a:solidFill>
                <a:latin typeface="+mj-lt"/>
                <a:ea typeface="+mj-ea"/>
                <a:cs typeface="+mj-cs"/>
              </a:rPr>
              <a:t>-- CBD – over-the-counter potion</a:t>
            </a:r>
          </a:p>
          <a:p>
            <a:pPr algn="l"/>
            <a:r>
              <a:rPr lang="en-US" sz="4000" dirty="0" smtClean="0">
                <a:solidFill>
                  <a:schemeClr val="tx1"/>
                </a:solidFill>
                <a:latin typeface="+mj-lt"/>
                <a:ea typeface="+mj-ea"/>
                <a:cs typeface="+mj-cs"/>
              </a:rPr>
              <a:t>-- ≥ 543 others</a:t>
            </a:r>
          </a:p>
          <a:p>
            <a:pPr algn="l"/>
            <a:endParaRPr lang="en-US" sz="4000" dirty="0" smtClean="0">
              <a:solidFill>
                <a:schemeClr val="tx1"/>
              </a:solidFill>
              <a:latin typeface="+mj-lt"/>
              <a:ea typeface="+mj-ea"/>
              <a:cs typeface="+mj-cs"/>
            </a:endParaRPr>
          </a:p>
          <a:p>
            <a:pPr algn="l"/>
            <a:r>
              <a:rPr lang="en-US" sz="4000" dirty="0" smtClean="0">
                <a:solidFill>
                  <a:schemeClr val="tx1"/>
                </a:solidFill>
                <a:latin typeface="+mj-lt"/>
                <a:ea typeface="+mj-ea"/>
                <a:cs typeface="+mj-cs"/>
              </a:rPr>
              <a:t>-- AND new engineered intoxicants (delta-8; “CBD-derived THC”)</a:t>
            </a:r>
          </a:p>
          <a:p>
            <a:pPr algn="l"/>
            <a:endParaRPr lang="en-US" sz="4000" dirty="0" smtClean="0">
              <a:solidFill>
                <a:schemeClr val="tx1"/>
              </a:solidFill>
              <a:latin typeface="+mj-lt"/>
              <a:ea typeface="+mj-ea"/>
              <a:cs typeface="+mj-cs"/>
            </a:endParaRPr>
          </a:p>
          <a:p>
            <a:pPr algn="l"/>
            <a:endParaRPr lang="en-US" sz="4000" dirty="0" smtClean="0">
              <a:solidFill>
                <a:schemeClr val="tx1"/>
              </a:solidFill>
              <a:latin typeface="+mj-lt"/>
              <a:ea typeface="+mj-ea"/>
              <a:cs typeface="+mj-cs"/>
            </a:endParaRPr>
          </a:p>
          <a:p>
            <a:pPr algn="l"/>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34290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The “entourage effect”:</a:t>
            </a:r>
            <a:br>
              <a:rPr lang="en-US" dirty="0" smtClean="0"/>
            </a:br>
            <a:r>
              <a:rPr lang="en-US" dirty="0" smtClean="0"/>
              <a:t/>
            </a:r>
            <a:br>
              <a:rPr lang="en-US" dirty="0" smtClean="0"/>
            </a:br>
            <a:r>
              <a:rPr lang="en-US" dirty="0" smtClean="0"/>
              <a:t> “one molecule [THC] is unlikely to match the .  . . potential of [whole] Cannabis” </a:t>
            </a:r>
            <a:br>
              <a:rPr lang="en-US" dirty="0" smtClean="0"/>
            </a:br>
            <a:r>
              <a:rPr lang="en-US" dirty="0" smtClean="0"/>
              <a:t/>
            </a:r>
            <a:br>
              <a:rPr lang="en-US" dirty="0" smtClean="0"/>
            </a:br>
            <a:r>
              <a:rPr lang="en-US" dirty="0" smtClean="0"/>
              <a:t>“The plant does it better.”</a:t>
            </a:r>
            <a:br>
              <a:rPr lang="en-US" dirty="0" smtClean="0"/>
            </a:br>
            <a:r>
              <a:rPr lang="en-US" sz="2222" dirty="0" smtClean="0"/>
              <a:t>https://www.ncbi.nlm.nih.gov/pmc/articles/PMC6334252/</a:t>
            </a:r>
            <a:r>
              <a:rPr lang="en-US" sz="1778" dirty="0" smtClean="0"/>
              <a:t/>
            </a:r>
            <a:br>
              <a:rPr lang="en-US" sz="1778"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1000" y="1987550"/>
            <a:ext cx="3200400" cy="2273300"/>
          </a:xfrm>
          <a:prstGeom prst="rect">
            <a:avLst/>
          </a:prstGeom>
        </p:spPr>
      </p:pic>
      <p:graphicFrame>
        <p:nvGraphicFramePr>
          <p:cNvPr id="45058" name="Object 2"/>
          <p:cNvGraphicFramePr>
            <a:graphicFrameLocks noChangeAspect="1"/>
          </p:cNvGraphicFramePr>
          <p:nvPr/>
        </p:nvGraphicFramePr>
        <p:xfrm>
          <a:off x="0" y="457200"/>
          <a:ext cx="9311425" cy="1530350"/>
        </p:xfrm>
        <a:graphic>
          <a:graphicData uri="http://schemas.openxmlformats.org/presentationml/2006/ole">
            <p:oleObj spid="_x0000_s458754" name="Document" r:id="rId4" imgW="5486400" imgH="901700" progId="Word.Document.12">
              <p:link updateAutomatic="1"/>
            </p:oleObj>
          </a:graphicData>
        </a:graphic>
      </p:graphicFrame>
      <p:sp>
        <p:nvSpPr>
          <p:cNvPr id="5" name="Rectangle 4"/>
          <p:cNvSpPr/>
          <p:nvPr/>
        </p:nvSpPr>
        <p:spPr>
          <a:xfrm>
            <a:off x="3962400" y="2275691"/>
            <a:ext cx="4572000" cy="3970318"/>
          </a:xfrm>
          <a:prstGeom prst="rect">
            <a:avLst/>
          </a:prstGeom>
        </p:spPr>
        <p:txBody>
          <a:bodyPr>
            <a:spAutoFit/>
          </a:bodyPr>
          <a:lstStyle/>
          <a:p>
            <a:r>
              <a:rPr lang="en-US" sz="3600" dirty="0" smtClean="0"/>
              <a:t>"We’ve all been lured toward high percentages of THC"</a:t>
            </a:r>
          </a:p>
          <a:p>
            <a:r>
              <a:rPr lang="en-US" sz="3600" dirty="0" smtClean="0"/>
              <a:t>but "optimized highs" involve </a:t>
            </a:r>
            <a:r>
              <a:rPr lang="en-US" sz="3600" dirty="0" err="1" smtClean="0"/>
              <a:t>terpenes</a:t>
            </a:r>
            <a:r>
              <a:rPr lang="en-US" sz="3600" dirty="0" smtClean="0"/>
              <a:t>. </a:t>
            </a:r>
          </a:p>
          <a:p>
            <a:endParaRPr lang="en-US" dirty="0" smtClean="0"/>
          </a:p>
          <a:p>
            <a:r>
              <a:rPr lang="en-US" dirty="0" smtClean="0">
                <a:hlinkClick r:id="rId5"/>
              </a:rPr>
              <a:t>https://www.leafly.com/news/science-tech/beyond-thc-asserting-benefits-effects-terpenes</a:t>
            </a:r>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101378" name="Object 2"/>
          <p:cNvGraphicFramePr>
            <a:graphicFrameLocks noChangeAspect="1"/>
          </p:cNvGraphicFramePr>
          <p:nvPr/>
        </p:nvGraphicFramePr>
        <p:xfrm>
          <a:off x="685800" y="1243012"/>
          <a:ext cx="7772400" cy="3633787"/>
        </p:xfrm>
        <a:graphic>
          <a:graphicData uri="http://schemas.openxmlformats.org/presentationml/2006/ole">
            <p:oleObj spid="_x0000_s459778" name="Document" r:id="rId3" imgW="5486400" imgH="1663700" progId="Word.Document.12">
              <p:link updateAutomatic="1"/>
            </p:oleObj>
          </a:graphicData>
        </a:graphic>
      </p:graphicFrame>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752600"/>
          </a:xfrm>
        </p:spPr>
        <p:txBody>
          <a:bodyPr>
            <a:normAutofit fontScale="90000"/>
          </a:bodyPr>
          <a:lstStyle/>
          <a:p>
            <a:r>
              <a:rPr lang="en-US" dirty="0" smtClean="0"/>
              <a:t>Consumer:  3 main product categories</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dirty="0"/>
          </a:p>
        </p:txBody>
      </p:sp>
      <p:sp>
        <p:nvSpPr>
          <p:cNvPr id="4" name="Subtitle 3"/>
          <p:cNvSpPr>
            <a:spLocks noGrp="1"/>
          </p:cNvSpPr>
          <p:nvPr>
            <p:ph type="subTitle" idx="1"/>
          </p:nvPr>
        </p:nvSpPr>
        <p:spPr>
          <a:xfrm>
            <a:off x="1066800" y="1295400"/>
            <a:ext cx="7086600" cy="2895600"/>
          </a:xfrm>
        </p:spPr>
        <p:txBody>
          <a:bodyPr>
            <a:normAutofit fontScale="92500" lnSpcReduction="20000"/>
          </a:bodyPr>
          <a:lstStyle/>
          <a:p>
            <a:pPr algn="l"/>
            <a:r>
              <a:rPr lang="en-US" sz="4000" dirty="0" smtClean="0">
                <a:solidFill>
                  <a:schemeClr val="tx1"/>
                </a:solidFill>
                <a:latin typeface="+mj-lt"/>
                <a:ea typeface="+mj-ea"/>
                <a:cs typeface="+mj-cs"/>
              </a:rPr>
              <a:t>-- Raw plant matter </a:t>
            </a:r>
          </a:p>
          <a:p>
            <a:pPr algn="l"/>
            <a:r>
              <a:rPr lang="en-US" sz="4000" dirty="0" smtClean="0">
                <a:solidFill>
                  <a:schemeClr val="tx1"/>
                </a:solidFill>
                <a:latin typeface="+mj-lt"/>
                <a:ea typeface="+mj-ea"/>
                <a:cs typeface="+mj-cs"/>
              </a:rPr>
              <a:t>	-- Flower</a:t>
            </a:r>
          </a:p>
          <a:p>
            <a:pPr algn="l"/>
            <a:r>
              <a:rPr lang="en-US" sz="4000" dirty="0" smtClean="0">
                <a:solidFill>
                  <a:schemeClr val="tx1"/>
                </a:solidFill>
                <a:latin typeface="+mj-lt"/>
                <a:ea typeface="+mj-ea"/>
                <a:cs typeface="+mj-cs"/>
              </a:rPr>
              <a:t>	-- Trim</a:t>
            </a:r>
          </a:p>
          <a:p>
            <a:pPr algn="l"/>
            <a:r>
              <a:rPr lang="en-US" sz="4000" dirty="0" smtClean="0">
                <a:solidFill>
                  <a:schemeClr val="tx1"/>
                </a:solidFill>
                <a:latin typeface="+mj-lt"/>
                <a:ea typeface="+mj-ea"/>
                <a:cs typeface="+mj-cs"/>
              </a:rPr>
              <a:t>-- Edibles</a:t>
            </a:r>
          </a:p>
          <a:p>
            <a:pPr algn="l"/>
            <a:r>
              <a:rPr lang="en-US" sz="4000" dirty="0" smtClean="0">
                <a:solidFill>
                  <a:schemeClr val="tx1"/>
                </a:solidFill>
                <a:latin typeface="+mj-lt"/>
                <a:ea typeface="+mj-ea"/>
                <a:cs typeface="+mj-cs"/>
              </a:rPr>
              <a:t>-- Other products</a:t>
            </a:r>
          </a:p>
          <a:p>
            <a:pPr algn="l"/>
            <a:endParaRPr lang="en-US" sz="4000" dirty="0" smtClean="0">
              <a:solidFill>
                <a:schemeClr val="tx1"/>
              </a:solidFill>
              <a:latin typeface="+mj-lt"/>
              <a:ea typeface="+mj-ea"/>
              <a:cs typeface="+mj-cs"/>
            </a:endParaRPr>
          </a:p>
          <a:p>
            <a:pPr algn="l"/>
            <a:endParaRPr lang="en-US" sz="4000" dirty="0" smtClean="0">
              <a:solidFill>
                <a:schemeClr val="tx1"/>
              </a:solidFill>
              <a:latin typeface="+mj-lt"/>
              <a:ea typeface="+mj-ea"/>
              <a:cs typeface="+mj-cs"/>
            </a:endParaRPr>
          </a:p>
          <a:p>
            <a:pPr algn="l"/>
            <a:endParaRPr lang="en-US" sz="4000" dirty="0" smtClean="0">
              <a:solidFill>
                <a:schemeClr val="tx1"/>
              </a:solidFill>
              <a:latin typeface="+mj-lt"/>
              <a:ea typeface="+mj-ea"/>
              <a:cs typeface="+mj-cs"/>
            </a:endParaRPr>
          </a:p>
          <a:p>
            <a:pPr algn="l"/>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z="2000" smtClean="0"/>
              <a:t>Pat Oglesby  Www.newrevenue.org   </a:t>
            </a:r>
            <a:endParaRPr lang="en-US" sz="2000" dirty="0"/>
          </a:p>
        </p:txBody>
      </p:sp>
      <p:pic>
        <p:nvPicPr>
          <p:cNvPr id="4" name="Picture 3"/>
          <p:cNvPicPr>
            <a:picLocks noChangeAspect="1"/>
          </p:cNvPicPr>
          <p:nvPr/>
        </p:nvPicPr>
        <p:blipFill>
          <a:blip r:embed="rId2"/>
          <a:stretch>
            <a:fillRect/>
          </a:stretch>
        </p:blipFill>
        <p:spPr>
          <a:xfrm>
            <a:off x="97986" y="412750"/>
            <a:ext cx="8915400" cy="5943600"/>
          </a:xfrm>
          <a:prstGeom prst="rect">
            <a:avLst/>
          </a:prstGeom>
        </p:spPr>
      </p:pic>
      <p:pic>
        <p:nvPicPr>
          <p:cNvPr id="27" name="Picture 26"/>
          <p:cNvPicPr>
            <a:picLocks noChangeAspect="1"/>
          </p:cNvPicPr>
          <p:nvPr/>
        </p:nvPicPr>
        <p:blipFill>
          <a:blip r:embed="rId3"/>
          <a:stretch>
            <a:fillRect/>
          </a:stretch>
        </p:blipFill>
        <p:spPr>
          <a:xfrm>
            <a:off x="5851279" y="3674533"/>
            <a:ext cx="3162107" cy="2556934"/>
          </a:xfrm>
          <a:prstGeom prst="rect">
            <a:avLst/>
          </a:prstGeom>
        </p:spPr>
      </p:pic>
      <p:sp>
        <p:nvSpPr>
          <p:cNvPr id="5" name="TextBox 4"/>
          <p:cNvSpPr txBox="1"/>
          <p:nvPr/>
        </p:nvSpPr>
        <p:spPr>
          <a:xfrm>
            <a:off x="6324600" y="4038600"/>
            <a:ext cx="2438400" cy="1938992"/>
          </a:xfrm>
          <a:prstGeom prst="rect">
            <a:avLst/>
          </a:prstGeom>
          <a:noFill/>
        </p:spPr>
        <p:txBody>
          <a:bodyPr wrap="square" rtlCol="0">
            <a:spAutoFit/>
          </a:bodyPr>
          <a:lstStyle/>
          <a:p>
            <a:r>
              <a:rPr lang="en-US" sz="2400" dirty="0" smtClean="0"/>
              <a:t>All but cannabis flower go through a concentrated or  homogeneous stage.</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Taxed differently: Bud (flower)  and Trim (leaves)</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Bud or flower</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673632" y="1219200"/>
            <a:ext cx="7059496" cy="44196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Trim or leaves </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p:nvPr/>
        </p:nvPicPr>
        <p:blipFill>
          <a:blip r:embed="rId2"/>
          <a:srcRect/>
          <a:stretch>
            <a:fillRect/>
          </a:stretch>
        </p:blipFill>
        <p:spPr bwMode="auto">
          <a:xfrm>
            <a:off x="2819400" y="1417637"/>
            <a:ext cx="4495800" cy="51540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Edible</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1828800" y="1796143"/>
            <a:ext cx="5486400" cy="32657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Tincture</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2895600" y="1417638"/>
            <a:ext cx="3448050" cy="402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Dabs, shatter, wax, concentrates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457200" y="1238018"/>
            <a:ext cx="5486400" cy="5619982"/>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648200" y="3505200"/>
            <a:ext cx="4495800" cy="3532909"/>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5791200" y="1295400"/>
            <a:ext cx="30480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19547" y="533400"/>
            <a:ext cx="8229600" cy="1143000"/>
          </a:xfrm>
        </p:spPr>
        <p:txBody>
          <a:bodyPr>
            <a:normAutofit fontScale="90000"/>
          </a:bodyPr>
          <a:lstStyle/>
          <a:p>
            <a:r>
              <a:rPr lang="en-US" dirty="0" smtClean="0"/>
              <a:t>“So high that the user passes out” – </a:t>
            </a:r>
            <a:r>
              <a:rPr lang="en-US" dirty="0" err="1" smtClean="0"/>
              <a:t>sfweekly.com</a:t>
            </a:r>
            <a:r>
              <a:rPr lang="en-US" dirty="0" smtClean="0"/>
              <a:t/>
            </a:r>
            <a:br>
              <a:rPr lang="en-US" dirty="0" smtClean="0"/>
            </a:br>
            <a:endParaRPr lang="en-US" dirty="0"/>
          </a:p>
        </p:txBody>
      </p:sp>
      <p:grpSp>
        <p:nvGrpSpPr>
          <p:cNvPr id="3" name="Group 2"/>
          <p:cNvGrpSpPr/>
          <p:nvPr/>
        </p:nvGrpSpPr>
        <p:grpSpPr>
          <a:xfrm>
            <a:off x="1295400" y="2609657"/>
            <a:ext cx="2437804" cy="1548005"/>
            <a:chOff x="1964531" y="258158"/>
            <a:chExt cx="2437804" cy="1548005"/>
          </a:xfrm>
        </p:grpSpPr>
        <p:sp>
          <p:nvSpPr>
            <p:cNvPr id="4" name="Rounded Rectangle 3"/>
            <p:cNvSpPr/>
            <p:nvPr/>
          </p:nvSpPr>
          <p:spPr>
            <a:xfrm>
              <a:off x="1964531" y="258158"/>
              <a:ext cx="2437804" cy="1548005"/>
            </a:xfrm>
            <a:prstGeom prst="roundRect">
              <a:avLst>
                <a:gd name="adj" fmla="val 10000"/>
              </a:avLst>
            </a:prstGeom>
            <a:blipFill rotWithShape="0">
              <a:blip r:embed="rId3"/>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Rounded Rectangle 4"/>
            <p:cNvSpPr/>
            <p:nvPr/>
          </p:nvSpPr>
          <p:spPr>
            <a:xfrm>
              <a:off x="2009871" y="303498"/>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6" name="Group 5"/>
          <p:cNvGrpSpPr/>
          <p:nvPr/>
        </p:nvGrpSpPr>
        <p:grpSpPr>
          <a:xfrm>
            <a:off x="4038600" y="1981200"/>
            <a:ext cx="3947951" cy="3124199"/>
            <a:chOff x="3454300" y="2515159"/>
            <a:chExt cx="2437804" cy="1548005"/>
          </a:xfrm>
        </p:grpSpPr>
        <p:sp>
          <p:nvSpPr>
            <p:cNvPr id="7" name="Rounded Rectangle 6"/>
            <p:cNvSpPr/>
            <p:nvPr/>
          </p:nvSpPr>
          <p:spPr>
            <a:xfrm>
              <a:off x="3454300" y="2515159"/>
              <a:ext cx="2437804" cy="1548005"/>
            </a:xfrm>
            <a:prstGeom prst="roundRect">
              <a:avLst>
                <a:gd name="adj" fmla="val 10000"/>
              </a:avLst>
            </a:prstGeom>
            <a:blipFill rotWithShape="0">
              <a:blip r:embed="rId4"/>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ounded Rectangle 4"/>
            <p:cNvSpPr/>
            <p:nvPr/>
          </p:nvSpPr>
          <p:spPr>
            <a:xfrm>
              <a:off x="3499640" y="2560499"/>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sp>
        <p:nvSpPr>
          <p:cNvPr id="9" name="Footer Placeholder 8"/>
          <p:cNvSpPr>
            <a:spLocks noGrp="1"/>
          </p:cNvSpPr>
          <p:nvPr>
            <p:ph type="ftr" sz="quarter" idx="11"/>
          </p:nvPr>
        </p:nvSpPr>
        <p:spPr/>
        <p:txBody>
          <a:bodyPr/>
          <a:lstStyle/>
          <a:p>
            <a:r>
              <a:rPr lang="en-US" smtClean="0"/>
              <a:t>superseded</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Cream</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p:nvPr/>
        </p:nvPicPr>
        <p:blipFill>
          <a:blip r:embed="rId2"/>
          <a:srcRect/>
          <a:stretch>
            <a:fillRect/>
          </a:stretch>
        </p:blipFill>
        <p:spPr bwMode="auto">
          <a:xfrm>
            <a:off x="1828800" y="1463337"/>
            <a:ext cx="5486400" cy="4893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Vaping material</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p:nvPr/>
        </p:nvPicPr>
        <p:blipFill>
          <a:blip r:embed="rId2"/>
          <a:srcRect/>
          <a:stretch>
            <a:fillRect/>
          </a:stretch>
        </p:blipFill>
        <p:spPr bwMode="auto">
          <a:xfrm>
            <a:off x="1600200" y="1417638"/>
            <a:ext cx="5410200"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Beverages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1066800" y="1417639"/>
            <a:ext cx="6934200" cy="4602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Etc.</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5" name="Picture 4"/>
          <p:cNvPicPr/>
          <p:nvPr/>
        </p:nvPicPr>
        <p:blipFill>
          <a:blip r:embed="rId2"/>
          <a:srcRect/>
          <a:stretch>
            <a:fillRect/>
          </a:stretch>
        </p:blipFill>
        <p:spPr bwMode="auto">
          <a:xfrm>
            <a:off x="914400" y="1143000"/>
            <a:ext cx="7239000" cy="4952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smtClean="0"/>
              <a:t>Ontario, Canada  2020</a:t>
            </a:r>
            <a:endParaRPr lang="en-US" dirty="0"/>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79600" y="1574800"/>
            <a:ext cx="5384800" cy="3708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smtClean="0"/>
              <a:t>Should we tax cannabis?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smtClean="0"/>
              <a:t> </a:t>
            </a:r>
          </a:p>
          <a:p>
            <a:pPr marL="342900" indent="-342900"/>
            <a:endParaRPr lang="en-US" dirty="0" smtClean="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
        <p:nvSpPr>
          <p:cNvPr id="6" name="Rectangle 5"/>
          <p:cNvSpPr/>
          <p:nvPr/>
        </p:nvSpPr>
        <p:spPr>
          <a:xfrm>
            <a:off x="1676400" y="1340707"/>
            <a:ext cx="4791701" cy="707886"/>
          </a:xfrm>
          <a:prstGeom prst="rect">
            <a:avLst/>
          </a:prstGeom>
        </p:spPr>
        <p:txBody>
          <a:bodyPr wrap="square">
            <a:spAutoFit/>
          </a:bodyPr>
          <a:lstStyle/>
          <a:p>
            <a:r>
              <a:rPr lang="en-US" sz="4000" dirty="0" smtClean="0"/>
              <a:t>You tell me.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66800" y="685800"/>
            <a:ext cx="7093064" cy="5410200"/>
          </a:xfrm>
          <a:prstGeom prst="rect">
            <a:avLst/>
          </a:prstGeom>
        </p:spPr>
      </p:pic>
      <p:sp>
        <p:nvSpPr>
          <p:cNvPr id="3" name="Footer Placeholder 2"/>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smtClean="0"/>
              <a:t>Tax foes and friends: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smtClean="0"/>
              <a:t> </a:t>
            </a:r>
          </a:p>
          <a:p>
            <a:pPr marL="342900" indent="-342900"/>
            <a:endParaRPr lang="en-US" dirty="0" smtClean="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
        <p:nvSpPr>
          <p:cNvPr id="6" name="Rectangle 5"/>
          <p:cNvSpPr/>
          <p:nvPr/>
        </p:nvSpPr>
        <p:spPr>
          <a:xfrm>
            <a:off x="1676400" y="1340707"/>
            <a:ext cx="6477000" cy="6247864"/>
          </a:xfrm>
          <a:prstGeom prst="rect">
            <a:avLst/>
          </a:prstGeom>
        </p:spPr>
        <p:txBody>
          <a:bodyPr wrap="square">
            <a:spAutoFit/>
          </a:bodyPr>
          <a:lstStyle/>
          <a:p>
            <a:r>
              <a:rPr lang="en-US" sz="4000" dirty="0" smtClean="0"/>
              <a:t>Libertarians</a:t>
            </a:r>
          </a:p>
          <a:p>
            <a:r>
              <a:rPr lang="en-US" sz="4000" dirty="0" smtClean="0"/>
              <a:t>Medical marijuana consumers</a:t>
            </a:r>
          </a:p>
          <a:p>
            <a:r>
              <a:rPr lang="en-US" sz="4000" dirty="0" smtClean="0"/>
              <a:t>Legal sellers</a:t>
            </a:r>
          </a:p>
          <a:p>
            <a:r>
              <a:rPr lang="en-US" sz="4000" dirty="0" smtClean="0"/>
              <a:t>Consumers</a:t>
            </a:r>
          </a:p>
          <a:p>
            <a:r>
              <a:rPr lang="en-US" sz="4000" dirty="0" smtClean="0"/>
              <a:t>Ordinary taxpaying citizens </a:t>
            </a:r>
          </a:p>
          <a:p>
            <a:r>
              <a:rPr lang="en-US" sz="4000" dirty="0" smtClean="0"/>
              <a:t>Tax workers</a:t>
            </a:r>
          </a:p>
          <a:p>
            <a:r>
              <a:rPr lang="en-US" sz="4000" dirty="0" smtClean="0"/>
              <a:t>Frustrated prohibitionists</a:t>
            </a:r>
          </a:p>
          <a:p>
            <a:r>
              <a:rPr lang="en-US" sz="4000" dirty="0" smtClean="0"/>
              <a:t>Spending advocates</a:t>
            </a:r>
          </a:p>
          <a:p>
            <a:r>
              <a:rPr lang="en-US" sz="4000" dirty="0" smtClean="0"/>
              <a:t> </a:t>
            </a:r>
          </a:p>
          <a:p>
            <a:r>
              <a:rPr lang="en-US" sz="4000" dirty="0" smtClean="0"/>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smtClean="0"/>
              <a:t>What tax burden is right?</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smtClean="0"/>
              <a:t> </a:t>
            </a:r>
          </a:p>
          <a:p>
            <a:pPr marL="342900" indent="-342900"/>
            <a:endParaRPr lang="en-US" dirty="0" smtClean="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
        <p:nvSpPr>
          <p:cNvPr id="6" name="Rectangle 5"/>
          <p:cNvSpPr/>
          <p:nvPr/>
        </p:nvSpPr>
        <p:spPr>
          <a:xfrm>
            <a:off x="806390" y="1340707"/>
            <a:ext cx="7772400" cy="3785652"/>
          </a:xfrm>
          <a:prstGeom prst="rect">
            <a:avLst/>
          </a:prstGeom>
        </p:spPr>
        <p:txBody>
          <a:bodyPr wrap="square">
            <a:spAutoFit/>
          </a:bodyPr>
          <a:lstStyle/>
          <a:p>
            <a:r>
              <a:rPr lang="en-US" sz="4000" dirty="0" smtClean="0"/>
              <a:t>Subsidize (negative tax)</a:t>
            </a:r>
          </a:p>
          <a:p>
            <a:r>
              <a:rPr lang="en-US" sz="4000" dirty="0" smtClean="0"/>
              <a:t>Exempt (no tax)</a:t>
            </a:r>
          </a:p>
          <a:p>
            <a:r>
              <a:rPr lang="en-US" sz="4000" dirty="0" smtClean="0"/>
              <a:t>Use general rules only (like shoes)</a:t>
            </a:r>
          </a:p>
          <a:p>
            <a:r>
              <a:rPr lang="en-US" sz="4000" dirty="0" smtClean="0"/>
              <a:t>Offset current harm </a:t>
            </a:r>
          </a:p>
          <a:p>
            <a:r>
              <a:rPr lang="en-US" sz="4000" dirty="0" smtClean="0"/>
              <a:t>Offset past harm, too  </a:t>
            </a:r>
          </a:p>
          <a:p>
            <a:r>
              <a:rPr lang="en-US" sz="4000" dirty="0" smtClean="0"/>
              <a:t>Maximize revenue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https://</a:t>
            </a:r>
            <a:r>
              <a:rPr lang="en-US" dirty="0" err="1" smtClean="0"/>
              <a:t>www.youtube.com/watch?v</a:t>
            </a:r>
            <a:r>
              <a:rPr lang="en-US" dirty="0" smtClean="0"/>
              <a:t>=RdbQcJrIP68&amp;t=1708s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smtClean="0"/>
              <a:t>Why single out cannabis?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smtClean="0"/>
              <a:t> </a:t>
            </a:r>
          </a:p>
          <a:p>
            <a:pPr marL="342900" indent="-342900"/>
            <a:endParaRPr lang="en-US" dirty="0" smtClean="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
        <p:nvSpPr>
          <p:cNvPr id="6" name="Rectangle 5"/>
          <p:cNvSpPr/>
          <p:nvPr/>
        </p:nvSpPr>
        <p:spPr>
          <a:xfrm>
            <a:off x="1676400" y="1340707"/>
            <a:ext cx="4791701" cy="3170099"/>
          </a:xfrm>
          <a:prstGeom prst="rect">
            <a:avLst/>
          </a:prstGeom>
        </p:spPr>
        <p:txBody>
          <a:bodyPr wrap="square">
            <a:spAutoFit/>
          </a:bodyPr>
          <a:lstStyle/>
          <a:p>
            <a:r>
              <a:rPr lang="en-US" sz="4000" dirty="0" smtClean="0"/>
              <a:t>[Revenue]</a:t>
            </a:r>
          </a:p>
          <a:p>
            <a:r>
              <a:rPr lang="en-US" sz="4000" dirty="0" smtClean="0"/>
              <a:t> What are we mad at?</a:t>
            </a:r>
          </a:p>
          <a:p>
            <a:r>
              <a:rPr lang="en-US" sz="4000" dirty="0" smtClean="0"/>
              <a:t>	Externalities?</a:t>
            </a:r>
          </a:p>
          <a:p>
            <a:r>
              <a:rPr lang="en-US" sz="4000" dirty="0" smtClean="0"/>
              <a:t>	Internalities?	</a:t>
            </a:r>
          </a:p>
          <a:p>
            <a:r>
              <a:rPr lang="en-US" sz="4000" dirty="0" smtClean="0"/>
              <a:t>Voters?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Externalities </a:t>
            </a:r>
            <a:endParaRPr lang="en-US" dirty="0"/>
          </a:p>
        </p:txBody>
      </p:sp>
      <p:sp>
        <p:nvSpPr>
          <p:cNvPr id="3" name="Content Placeholder 2"/>
          <p:cNvSpPr>
            <a:spLocks noGrp="1"/>
          </p:cNvSpPr>
          <p:nvPr>
            <p:ph idx="1"/>
          </p:nvPr>
        </p:nvSpPr>
        <p:spPr/>
        <p:txBody>
          <a:bodyPr/>
          <a:lstStyle/>
          <a:p>
            <a:r>
              <a:rPr lang="en-US" dirty="0" smtClean="0"/>
              <a:t>“Dangerous” </a:t>
            </a:r>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5" name="Picture 4"/>
          <p:cNvPicPr>
            <a:picLocks noChangeAspect="1"/>
          </p:cNvPicPr>
          <p:nvPr/>
        </p:nvPicPr>
        <p:blipFill>
          <a:blip r:embed="rId2"/>
          <a:stretch>
            <a:fillRect/>
          </a:stretch>
        </p:blipFill>
        <p:spPr>
          <a:xfrm>
            <a:off x="3515223" y="2575467"/>
            <a:ext cx="4661931" cy="333976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Externalities </a:t>
            </a:r>
            <a:endParaRPr lang="en-US" dirty="0"/>
          </a:p>
        </p:txBody>
      </p:sp>
      <p:sp>
        <p:nvSpPr>
          <p:cNvPr id="3" name="Content Placeholder 2"/>
          <p:cNvSpPr>
            <a:spLocks noGrp="1"/>
          </p:cNvSpPr>
          <p:nvPr>
            <p:ph idx="1"/>
          </p:nvPr>
        </p:nvSpPr>
        <p:spPr/>
        <p:txBody>
          <a:bodyPr/>
          <a:lstStyle/>
          <a:p>
            <a:r>
              <a:rPr lang="en-US" dirty="0" smtClean="0"/>
              <a:t>“how many people can get stoned and still have a great state or a great nation?”</a:t>
            </a:r>
          </a:p>
          <a:p>
            <a:endParaRPr lang="en-US" dirty="0" smtClean="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6" name="Picture 5"/>
          <p:cNvPicPr>
            <a:picLocks noChangeAspect="1"/>
          </p:cNvPicPr>
          <p:nvPr/>
        </p:nvPicPr>
        <p:blipFill>
          <a:blip r:embed="rId2"/>
          <a:stretch>
            <a:fillRect/>
          </a:stretch>
        </p:blipFill>
        <p:spPr>
          <a:xfrm>
            <a:off x="3432529" y="2936246"/>
            <a:ext cx="2514600" cy="31623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Externalities </a:t>
            </a:r>
            <a:endParaRPr lang="en-US" dirty="0"/>
          </a:p>
        </p:txBody>
      </p:sp>
      <p:sp>
        <p:nvSpPr>
          <p:cNvPr id="3" name="Content Placeholder 2"/>
          <p:cNvSpPr>
            <a:spLocks noGrp="1"/>
          </p:cNvSpPr>
          <p:nvPr>
            <p:ph idx="1"/>
          </p:nvPr>
        </p:nvSpPr>
        <p:spPr/>
        <p:txBody>
          <a:bodyPr/>
          <a:lstStyle/>
          <a:p>
            <a:r>
              <a:rPr lang="en-US" sz="4800" dirty="0" smtClean="0"/>
              <a:t>Kids</a:t>
            </a:r>
          </a:p>
          <a:p>
            <a:r>
              <a:rPr lang="en-US" dirty="0" smtClean="0"/>
              <a:t>Substance Use Disorder</a:t>
            </a:r>
          </a:p>
          <a:p>
            <a:r>
              <a:rPr lang="en-US" sz="2000" dirty="0" smtClean="0"/>
              <a:t>Smell</a:t>
            </a:r>
          </a:p>
          <a:p>
            <a:endParaRPr lang="en-US" sz="2000" dirty="0" smtClean="0"/>
          </a:p>
          <a:p>
            <a:pPr marL="342900" lvl="1" indent="-342900">
              <a:buFont typeface="Arial"/>
              <a:buChar char="•"/>
            </a:pPr>
            <a:r>
              <a:rPr lang="en-US" sz="3200" dirty="0" smtClean="0"/>
              <a:t>But advocates say it makes you more creative – a positive externality.</a:t>
            </a:r>
          </a:p>
          <a:p>
            <a:endParaRPr lang="en-US" sz="2000" dirty="0" smtClean="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Internalities?</a:t>
            </a:r>
            <a:endParaRPr lang="en-US" dirty="0"/>
          </a:p>
        </p:txBody>
      </p:sp>
      <p:sp>
        <p:nvSpPr>
          <p:cNvPr id="3" name="Content Placeholder 2"/>
          <p:cNvSpPr>
            <a:spLocks noGrp="1"/>
          </p:cNvSpPr>
          <p:nvPr>
            <p:ph idx="1"/>
          </p:nvPr>
        </p:nvSpPr>
        <p:spPr>
          <a:xfrm flipV="1">
            <a:off x="-832766" y="7660010"/>
            <a:ext cx="4996048" cy="301162"/>
          </a:xfrm>
        </p:spPr>
        <p:txBody>
          <a:bodyPr>
            <a:normAutofit fontScale="47500" lnSpcReduction="20000"/>
          </a:bodyPr>
          <a:lstStyle/>
          <a:p>
            <a:pPr lvl="1">
              <a:buNone/>
            </a:pPr>
            <a:endParaRPr lang="en-US" sz="3200" dirty="0" smtClean="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5" name="Picture 4"/>
          <p:cNvPicPr>
            <a:picLocks noChangeAspect="1"/>
          </p:cNvPicPr>
          <p:nvPr/>
        </p:nvPicPr>
        <p:blipFill>
          <a:blip r:embed="rId2"/>
          <a:stretch>
            <a:fillRect/>
          </a:stretch>
        </p:blipFill>
        <p:spPr>
          <a:xfrm>
            <a:off x="2591432" y="1505814"/>
            <a:ext cx="3589052" cy="45152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Internalities?</a:t>
            </a:r>
            <a:endParaRPr lang="en-US" dirty="0"/>
          </a:p>
        </p:txBody>
      </p:sp>
      <p:sp>
        <p:nvSpPr>
          <p:cNvPr id="3" name="Content Placeholder 2"/>
          <p:cNvSpPr>
            <a:spLocks noGrp="1"/>
          </p:cNvSpPr>
          <p:nvPr>
            <p:ph idx="1"/>
          </p:nvPr>
        </p:nvSpPr>
        <p:spPr/>
        <p:txBody>
          <a:bodyPr/>
          <a:lstStyle/>
          <a:p>
            <a:pPr lvl="1">
              <a:buNone/>
            </a:pPr>
            <a:r>
              <a:rPr lang="en-US" sz="3200" dirty="0" smtClean="0"/>
              <a:t>-- Allegation: it makes you</a:t>
            </a:r>
          </a:p>
          <a:p>
            <a:pPr lvl="1">
              <a:buNone/>
            </a:pPr>
            <a:r>
              <a:rPr lang="en-US" sz="3200" dirty="0" smtClean="0"/>
              <a:t> “lazy . .  . and stupid.” </a:t>
            </a:r>
          </a:p>
          <a:p>
            <a:pPr lvl="1">
              <a:buNone/>
            </a:pPr>
            <a:r>
              <a:rPr lang="en-US" sz="1600" dirty="0" smtClean="0">
                <a:hlinkClick r:id="rId2"/>
              </a:rPr>
              <a:t>https://ahp.expoplanner.com/index.cfm?do=expomap.sess&amp;event_id=1&amp;session_id=236</a:t>
            </a:r>
            <a:endParaRPr lang="en-US" sz="1600" dirty="0" smtClean="0"/>
          </a:p>
          <a:p>
            <a:pPr lvl="1">
              <a:buNone/>
            </a:pPr>
            <a:endParaRPr lang="en-US" sz="3200" dirty="0" smtClean="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5" name="Picture 4"/>
          <p:cNvPicPr>
            <a:picLocks noChangeAspect="1"/>
          </p:cNvPicPr>
          <p:nvPr/>
        </p:nvPicPr>
        <p:blipFill>
          <a:blip r:embed="rId3"/>
          <a:stretch>
            <a:fillRect/>
          </a:stretch>
        </p:blipFill>
        <p:spPr>
          <a:xfrm>
            <a:off x="4343400" y="3270082"/>
            <a:ext cx="4311650" cy="299736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Internalities </a:t>
            </a:r>
            <a:endParaRPr lang="en-US" dirty="0"/>
          </a:p>
        </p:txBody>
      </p:sp>
      <p:sp>
        <p:nvSpPr>
          <p:cNvPr id="3" name="Content Placeholder 2"/>
          <p:cNvSpPr>
            <a:spLocks noGrp="1"/>
          </p:cNvSpPr>
          <p:nvPr>
            <p:ph idx="1"/>
          </p:nvPr>
        </p:nvSpPr>
        <p:spPr/>
        <p:txBody>
          <a:bodyPr/>
          <a:lstStyle/>
          <a:p>
            <a:r>
              <a:rPr lang="en-US" dirty="0" smtClean="0"/>
              <a:t>Is paternalism OK?</a:t>
            </a:r>
          </a:p>
          <a:p>
            <a:endParaRPr lang="en-US" dirty="0" smtClean="0"/>
          </a:p>
          <a:p>
            <a:endParaRPr lang="en-US" dirty="0" smtClean="0"/>
          </a:p>
          <a:p>
            <a:endParaRPr lang="en-US" dirty="0" smtClean="0"/>
          </a:p>
          <a:p>
            <a:r>
              <a:rPr lang="en-US" dirty="0" smtClean="0"/>
              <a:t>Do users understand </a:t>
            </a:r>
            <a:r>
              <a:rPr lang="en-US" b="1" dirty="0" smtClean="0"/>
              <a:t>future </a:t>
            </a:r>
            <a:r>
              <a:rPr lang="en-US" dirty="0" smtClean="0"/>
              <a:t>danger?</a:t>
            </a:r>
          </a:p>
          <a:p>
            <a:r>
              <a:rPr lang="en-US" dirty="0" smtClean="0"/>
              <a:t>What about positive internalities, like fun?  (Kill-joy tax policy?)</a:t>
            </a:r>
          </a:p>
          <a:p>
            <a:endParaRPr lang="en-US" dirty="0" smtClean="0"/>
          </a:p>
          <a:p>
            <a:endParaRPr lang="en-US" dirty="0" smtClean="0"/>
          </a:p>
          <a:p>
            <a:endParaRPr lang="en-US" dirty="0" smtClean="0"/>
          </a:p>
          <a:p>
            <a:endParaRPr lang="en-US" dirty="0" smtClean="0"/>
          </a:p>
          <a:p>
            <a:endParaRPr lang="en-US" dirty="0" smtClean="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5" name="Picture 4"/>
          <p:cNvPicPr>
            <a:picLocks noChangeAspect="1"/>
          </p:cNvPicPr>
          <p:nvPr/>
        </p:nvPicPr>
        <p:blipFill>
          <a:blip r:embed="rId2"/>
          <a:stretch>
            <a:fillRect/>
          </a:stretch>
        </p:blipFill>
        <p:spPr>
          <a:xfrm>
            <a:off x="5105400" y="1600200"/>
            <a:ext cx="2802995" cy="218153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politics </a:t>
            </a:r>
            <a:endParaRPr lang="en-US" dirty="0"/>
          </a:p>
        </p:txBody>
      </p:sp>
      <p:sp>
        <p:nvSpPr>
          <p:cNvPr id="3" name="Content Placeholder 2"/>
          <p:cNvSpPr>
            <a:spLocks noGrp="1"/>
          </p:cNvSpPr>
          <p:nvPr>
            <p:ph idx="1"/>
          </p:nvPr>
        </p:nvSpPr>
        <p:spPr/>
        <p:txBody>
          <a:bodyPr/>
          <a:lstStyle/>
          <a:p>
            <a:r>
              <a:rPr lang="en-US" dirty="0" smtClean="0"/>
              <a:t>Initiatives to legalize and tax cannabis tend to </a:t>
            </a:r>
            <a:r>
              <a:rPr lang="en-US" dirty="0" smtClean="0">
                <a:hlinkClick r:id="rId2"/>
              </a:rPr>
              <a:t>max out</a:t>
            </a:r>
            <a:r>
              <a:rPr lang="en-US" dirty="0" smtClean="0"/>
              <a:t> at around 57% of the vote, if they pass at all. </a:t>
            </a:r>
          </a:p>
          <a:p>
            <a:r>
              <a:rPr lang="en-US" dirty="0" smtClean="0"/>
              <a:t>S</a:t>
            </a:r>
            <a:r>
              <a:rPr lang="en-US" i="1" dirty="0" smtClean="0"/>
              <a:t>tandalone</a:t>
            </a:r>
            <a:r>
              <a:rPr lang="en-US" dirty="0" smtClean="0"/>
              <a:t> cannabis tax initiatives routinely get </a:t>
            </a:r>
            <a:r>
              <a:rPr lang="en-US" dirty="0" smtClean="0">
                <a:hlinkClick r:id="rId3"/>
              </a:rPr>
              <a:t>75% to 80%</a:t>
            </a:r>
            <a:r>
              <a:rPr lang="en-US" dirty="0" smtClean="0"/>
              <a:t>. </a:t>
            </a:r>
          </a:p>
          <a:p>
            <a:endParaRPr lang="en-US" dirty="0" smtClean="0"/>
          </a:p>
          <a:p>
            <a:endParaRPr lang="en-US" dirty="0" smtClean="0"/>
          </a:p>
          <a:p>
            <a:endParaRPr lang="en-US" dirty="0" smtClean="0"/>
          </a:p>
          <a:p>
            <a:endParaRPr lang="en-US" dirty="0" smtClean="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2013 slide:  Dedicated </a:t>
            </a:r>
            <a:r>
              <a:rPr lang="en-US" dirty="0" smtClean="0"/>
              <a:t>Revenue</a:t>
            </a:r>
            <a:endParaRPr lang="en-US" dirty="0"/>
          </a:p>
        </p:txBody>
      </p:sp>
      <p:sp>
        <p:nvSpPr>
          <p:cNvPr id="3" name="Content Placeholder 2"/>
          <p:cNvSpPr>
            <a:spLocks noGrp="1"/>
          </p:cNvSpPr>
          <p:nvPr>
            <p:ph idx="1"/>
          </p:nvPr>
        </p:nvSpPr>
        <p:spPr/>
        <p:txBody>
          <a:bodyPr/>
          <a:lstStyle/>
          <a:p>
            <a:r>
              <a:rPr lang="en-US" dirty="0" smtClean="0"/>
              <a:t>WA: health and drug abuse</a:t>
            </a:r>
          </a:p>
          <a:p>
            <a:endParaRPr lang="en-US" dirty="0" smtClean="0"/>
          </a:p>
          <a:p>
            <a:endParaRPr lang="en-US" dirty="0" smtClean="0"/>
          </a:p>
          <a:p>
            <a:endParaRPr lang="en-US" dirty="0" smtClean="0"/>
          </a:p>
          <a:p>
            <a:r>
              <a:rPr lang="en-US" dirty="0" smtClean="0"/>
              <a:t>CO school construction</a:t>
            </a:r>
            <a:endParaRPr lang="en-US" dirty="0"/>
          </a:p>
        </p:txBody>
      </p:sp>
      <p:pic>
        <p:nvPicPr>
          <p:cNvPr id="4" name="Picture 3"/>
          <p:cNvPicPr>
            <a:picLocks noChangeAspect="1"/>
          </p:cNvPicPr>
          <p:nvPr/>
        </p:nvPicPr>
        <p:blipFill>
          <a:blip r:embed="rId3"/>
          <a:stretch>
            <a:fillRect/>
          </a:stretch>
        </p:blipFill>
        <p:spPr>
          <a:xfrm>
            <a:off x="5357874" y="4038600"/>
            <a:ext cx="2814824" cy="2057400"/>
          </a:xfrm>
          <a:prstGeom prst="rect">
            <a:avLst/>
          </a:prstGeom>
        </p:spPr>
      </p:pic>
      <p:pic>
        <p:nvPicPr>
          <p:cNvPr id="5" name="Picture 4"/>
          <p:cNvPicPr>
            <a:picLocks noChangeAspect="1"/>
          </p:cNvPicPr>
          <p:nvPr/>
        </p:nvPicPr>
        <p:blipFill>
          <a:blip r:embed="rId4"/>
          <a:stretch>
            <a:fillRect/>
          </a:stretch>
        </p:blipFill>
        <p:spPr>
          <a:xfrm>
            <a:off x="5867400" y="1600200"/>
            <a:ext cx="2819400" cy="2084844"/>
          </a:xfrm>
          <a:prstGeom prst="rect">
            <a:avLst/>
          </a:prstGeom>
        </p:spPr>
      </p:pic>
      <p:pic>
        <p:nvPicPr>
          <p:cNvPr id="6" name="Picture 5"/>
          <p:cNvPicPr>
            <a:picLocks noChangeAspect="1"/>
          </p:cNvPicPr>
          <p:nvPr/>
        </p:nvPicPr>
        <p:blipFill>
          <a:blip r:embed="rId5"/>
          <a:stretch>
            <a:fillRect/>
          </a:stretch>
        </p:blipFill>
        <p:spPr>
          <a:xfrm>
            <a:off x="7321798" y="274638"/>
            <a:ext cx="850900" cy="762000"/>
          </a:xfrm>
          <a:prstGeom prst="rect">
            <a:avLst/>
          </a:prstGeom>
        </p:spPr>
      </p:pic>
      <p:sp>
        <p:nvSpPr>
          <p:cNvPr id="7" name="Footer Placeholder 6"/>
          <p:cNvSpPr>
            <a:spLocks noGrp="1"/>
          </p:cNvSpPr>
          <p:nvPr>
            <p:ph type="ftr" sz="quarter" idx="11"/>
          </p:nvPr>
        </p:nvSpPr>
        <p:spPr/>
        <p:txBody>
          <a:bodyPr/>
          <a:lstStyle/>
          <a:p>
            <a:r>
              <a:rPr lang="en-US" smtClean="0"/>
              <a:t>superseded</a:t>
            </a: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43200" y="1600200"/>
            <a:ext cx="3048000" cy="3581400"/>
          </a:xfrm>
          <a:prstGeom prst="rect">
            <a:avLst/>
          </a:prstGeom>
        </p:spPr>
      </p:pic>
      <p:sp>
        <p:nvSpPr>
          <p:cNvPr id="4" name="Title 3"/>
          <p:cNvSpPr>
            <a:spLocks noGrp="1"/>
          </p:cNvSpPr>
          <p:nvPr>
            <p:ph type="title"/>
          </p:nvPr>
        </p:nvSpPr>
        <p:spPr/>
        <p:txBody>
          <a:bodyPr/>
          <a:lstStyle/>
          <a:p>
            <a:r>
              <a:rPr lang="en-US" dirty="0" smtClean="0"/>
              <a:t>Tax medical cannabis?</a:t>
            </a:r>
            <a:endParaRPr lang="en-US" dirty="0"/>
          </a:p>
        </p:txBody>
      </p:sp>
      <p:sp>
        <p:nvSpPr>
          <p:cNvPr id="5" name="Rectangle 4"/>
          <p:cNvSpPr/>
          <p:nvPr/>
        </p:nvSpPr>
        <p:spPr>
          <a:xfrm>
            <a:off x="3048000" y="5410202"/>
            <a:ext cx="284904" cy="461665"/>
          </a:xfrm>
          <a:prstGeom prst="rect">
            <a:avLst/>
          </a:prstGeom>
        </p:spPr>
        <p:txBody>
          <a:bodyPr wrap="none">
            <a:spAutoFit/>
          </a:bodyPr>
          <a:lstStyle/>
          <a:p>
            <a:r>
              <a:rPr lang="en-US" sz="2400" dirty="0" smtClean="0"/>
              <a:t>!</a:t>
            </a:r>
            <a:endParaRPr lang="en-US" sz="2400" dirty="0"/>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Product level?</a:t>
            </a:r>
            <a:endParaRPr lang="en-US" dirty="0"/>
          </a:p>
        </p:txBody>
      </p:sp>
      <p:sp>
        <p:nvSpPr>
          <p:cNvPr id="3" name="Content Placeholder 2"/>
          <p:cNvSpPr>
            <a:spLocks noGrp="1"/>
          </p:cNvSpPr>
          <p:nvPr>
            <p:ph idx="1"/>
          </p:nvPr>
        </p:nvSpPr>
        <p:spPr/>
        <p:txBody>
          <a:bodyPr/>
          <a:lstStyle/>
          <a:p>
            <a:pPr>
              <a:buNone/>
            </a:pPr>
            <a:r>
              <a:rPr lang="en-US" dirty="0" smtClean="0"/>
              <a:t>Some cannabis is medical, some isn’t?</a:t>
            </a:r>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Blumenauer bill </a:t>
            </a:r>
            <a:r>
              <a:rPr lang="en-US" b="1" dirty="0" smtClean="0"/>
              <a:t>product level </a:t>
            </a:r>
            <a:r>
              <a:rPr lang="en-US" dirty="0" smtClean="0"/>
              <a:t>medical</a:t>
            </a:r>
            <a:br>
              <a:rPr lang="en-US" dirty="0" smtClean="0"/>
            </a:br>
            <a:r>
              <a:rPr lang="en-US" dirty="0" smtClean="0"/>
              <a:t>tax exemption</a:t>
            </a:r>
            <a:endParaRPr lang="en-US" dirty="0"/>
          </a:p>
        </p:txBody>
      </p:sp>
      <p:sp>
        <p:nvSpPr>
          <p:cNvPr id="3" name="Content Placeholder 2"/>
          <p:cNvSpPr>
            <a:spLocks noGrp="1"/>
          </p:cNvSpPr>
          <p:nvPr>
            <p:ph idx="1"/>
          </p:nvPr>
        </p:nvSpPr>
        <p:spPr/>
        <p:txBody>
          <a:bodyPr/>
          <a:lstStyle/>
          <a:p>
            <a:r>
              <a:rPr lang="en-US" dirty="0" smtClean="0"/>
              <a:t>“approved by the Food and Drug Administration for sale for therapeutic purposes </a:t>
            </a:r>
            <a:r>
              <a:rPr lang="en-US" b="1" dirty="0" smtClean="0"/>
              <a:t>and </a:t>
            </a:r>
            <a:r>
              <a:rPr lang="en-US" dirty="0" smtClean="0"/>
              <a:t>is marketed and sold solely for such purpose.</a:t>
            </a:r>
            <a:r>
              <a:rPr lang="en-US" b="1" dirty="0" smtClean="0"/>
              <a:t>”  -- </a:t>
            </a:r>
            <a:r>
              <a:rPr lang="en-US" sz="1800" dirty="0" smtClean="0"/>
              <a:t>H.R. 1823, last Congress</a:t>
            </a:r>
            <a:endParaRPr lang="en-US" sz="1800"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38200" y="1828800"/>
            <a:ext cx="3048000" cy="3581400"/>
          </a:xfrm>
          <a:prstGeom prst="rect">
            <a:avLst/>
          </a:prstGeom>
        </p:spPr>
      </p:pic>
      <p:sp>
        <p:nvSpPr>
          <p:cNvPr id="4" name="Title 3"/>
          <p:cNvSpPr>
            <a:spLocks noGrp="1"/>
          </p:cNvSpPr>
          <p:nvPr>
            <p:ph type="title"/>
          </p:nvPr>
        </p:nvSpPr>
        <p:spPr/>
        <p:txBody>
          <a:bodyPr/>
          <a:lstStyle/>
          <a:p>
            <a:r>
              <a:rPr lang="en-US" dirty="0" smtClean="0"/>
              <a:t>Tax medical cannabis?</a:t>
            </a:r>
            <a:endParaRPr lang="en-US" dirty="0"/>
          </a:p>
        </p:txBody>
      </p:sp>
      <p:sp>
        <p:nvSpPr>
          <p:cNvPr id="5" name="Rectangle 4"/>
          <p:cNvSpPr/>
          <p:nvPr/>
        </p:nvSpPr>
        <p:spPr>
          <a:xfrm>
            <a:off x="3048000" y="5410202"/>
            <a:ext cx="284904" cy="461665"/>
          </a:xfrm>
          <a:prstGeom prst="rect">
            <a:avLst/>
          </a:prstGeom>
        </p:spPr>
        <p:txBody>
          <a:bodyPr wrap="none">
            <a:spAutoFit/>
          </a:bodyPr>
          <a:lstStyle/>
          <a:p>
            <a:r>
              <a:rPr lang="en-US" sz="2400" dirty="0" smtClean="0"/>
              <a:t>!</a:t>
            </a:r>
            <a:endParaRPr lang="en-US" sz="2400" dirty="0"/>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dirty="0"/>
          </a:p>
        </p:txBody>
      </p:sp>
      <p:pic>
        <p:nvPicPr>
          <p:cNvPr id="7" name="Picture 6"/>
          <p:cNvPicPr>
            <a:picLocks noChangeAspect="1"/>
          </p:cNvPicPr>
          <p:nvPr/>
        </p:nvPicPr>
        <p:blipFill>
          <a:blip r:embed="rId4"/>
          <a:stretch>
            <a:fillRect/>
          </a:stretch>
        </p:blipFill>
        <p:spPr>
          <a:xfrm>
            <a:off x="4572000" y="1828800"/>
            <a:ext cx="4267200" cy="3265118"/>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1143000"/>
          </a:xfrm>
        </p:spPr>
        <p:txBody>
          <a:bodyPr>
            <a:normAutofit fontScale="90000"/>
          </a:bodyPr>
          <a:lstStyle/>
          <a:p>
            <a:r>
              <a:rPr lang="en-US" dirty="0" smtClean="0"/>
              <a:t>Problem with medical tax break -- </a:t>
            </a:r>
            <a:br>
              <a:rPr lang="en-US" dirty="0" smtClean="0"/>
            </a:br>
            <a:r>
              <a:rPr lang="en-US" dirty="0" smtClean="0"/>
              <a:t>Faking sickness</a:t>
            </a:r>
            <a:endParaRPr lang="en-US" dirty="0"/>
          </a:p>
        </p:txBody>
      </p:sp>
      <p:pic>
        <p:nvPicPr>
          <p:cNvPr id="4" name="Picture 3"/>
          <p:cNvPicPr>
            <a:picLocks noChangeAspect="1"/>
          </p:cNvPicPr>
          <p:nvPr/>
        </p:nvPicPr>
        <p:blipFill>
          <a:blip r:embed="rId3"/>
          <a:stretch>
            <a:fillRect/>
          </a:stretch>
        </p:blipFill>
        <p:spPr>
          <a:xfrm>
            <a:off x="1066800" y="1600200"/>
            <a:ext cx="6934200" cy="4229100"/>
          </a:xfrm>
          <a:prstGeom prst="rect">
            <a:avLst/>
          </a:prstGeom>
        </p:spPr>
      </p:pic>
      <p:sp>
        <p:nvSpPr>
          <p:cNvPr id="5" name="Footer Placeholder 4"/>
          <p:cNvSpPr>
            <a:spLocks noGrp="1"/>
          </p:cNvSpPr>
          <p:nvPr>
            <p:ph type="ftr" sz="quarter" idx="11"/>
          </p:nvPr>
        </p:nvSpPr>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Administrability</a:t>
            </a:r>
            <a:endParaRPr lang="en-US" dirty="0"/>
          </a:p>
        </p:txBody>
      </p:sp>
      <p:pic>
        <p:nvPicPr>
          <p:cNvPr id="3" name="Picture 2"/>
          <p:cNvPicPr>
            <a:picLocks noChangeAspect="1"/>
          </p:cNvPicPr>
          <p:nvPr/>
        </p:nvPicPr>
        <p:blipFill>
          <a:blip r:embed="rId3"/>
          <a:stretch>
            <a:fillRect/>
          </a:stretch>
        </p:blipFill>
        <p:spPr>
          <a:xfrm>
            <a:off x="3549651" y="1417638"/>
            <a:ext cx="2044700" cy="1778000"/>
          </a:xfrm>
          <a:prstGeom prst="rect">
            <a:avLst/>
          </a:prstGeom>
        </p:spPr>
      </p:pic>
      <p:sp>
        <p:nvSpPr>
          <p:cNvPr id="4" name="TextBox 3"/>
          <p:cNvSpPr txBox="1"/>
          <p:nvPr/>
        </p:nvSpPr>
        <p:spPr>
          <a:xfrm>
            <a:off x="1676401" y="3581402"/>
            <a:ext cx="6101961" cy="1384995"/>
          </a:xfrm>
          <a:prstGeom prst="rect">
            <a:avLst/>
          </a:prstGeom>
          <a:noFill/>
        </p:spPr>
        <p:txBody>
          <a:bodyPr wrap="square" rtlCol="0">
            <a:spAutoFit/>
          </a:bodyPr>
          <a:lstStyle/>
          <a:p>
            <a:r>
              <a:rPr lang="en-US" sz="2800" dirty="0" smtClean="0"/>
              <a:t>Laws To Tax, fn 213:  </a:t>
            </a:r>
            <a:r>
              <a:rPr lang="en-US" sz="2800" b="1" dirty="0" smtClean="0"/>
              <a:t>Statutory </a:t>
            </a:r>
            <a:r>
              <a:rPr lang="en-US" sz="2800" dirty="0" smtClean="0"/>
              <a:t>pain levels: “chronic,” “severe,” “severe chronic,” “debilitating,” and “intractable”</a:t>
            </a:r>
            <a:endParaRPr lang="en-US" sz="2800"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69736" y="2"/>
            <a:ext cx="7886700" cy="1374873"/>
          </a:xfrm>
        </p:spPr>
        <p:txBody>
          <a:bodyPr>
            <a:normAutofit fontScale="90000"/>
          </a:bodyPr>
          <a:lstStyle/>
          <a:p>
            <a:r>
              <a:rPr lang="en-US" dirty="0" smtClean="0"/>
              <a:t/>
            </a:r>
            <a:br>
              <a:rPr lang="en-US" dirty="0" smtClean="0"/>
            </a:br>
            <a:r>
              <a:rPr lang="en-US" dirty="0" smtClean="0"/>
              <a:t>So, 4 answers for medical marijuana:</a:t>
            </a:r>
            <a:endParaRPr lang="en-US" dirty="0"/>
          </a:p>
        </p:txBody>
      </p:sp>
      <p:sp>
        <p:nvSpPr>
          <p:cNvPr id="4" name="Footer Placeholder 3"/>
          <p:cNvSpPr>
            <a:spLocks noGrp="1"/>
          </p:cNvSpPr>
          <p:nvPr>
            <p:ph type="ftr" sz="quarter" idx="4294967295"/>
          </p:nvPr>
        </p:nvSpPr>
        <p:spPr>
          <a:xfrm>
            <a:off x="2207846" y="6126165"/>
            <a:ext cx="3352800" cy="365125"/>
          </a:xfrm>
          <a:prstGeom prst="rect">
            <a:avLst/>
          </a:prstGeom>
        </p:spPr>
        <p:txBody>
          <a:bodyPr lIns="121917" tIns="60958" rIns="121917" bIns="60958"/>
          <a:lstStyle/>
          <a:p>
            <a:r>
              <a:rPr lang="en-US" smtClean="0"/>
              <a:t>Pat Oglesby New Revenue</a:t>
            </a:r>
            <a:endParaRPr lang="en-US" dirty="0"/>
          </a:p>
        </p:txBody>
      </p:sp>
      <p:sp>
        <p:nvSpPr>
          <p:cNvPr id="3" name="Content Placeholder 2"/>
          <p:cNvSpPr>
            <a:spLocks noGrp="1"/>
          </p:cNvSpPr>
          <p:nvPr>
            <p:ph idx="4294967295"/>
          </p:nvPr>
        </p:nvSpPr>
        <p:spPr>
          <a:xfrm>
            <a:off x="909695" y="1246663"/>
            <a:ext cx="7162800" cy="4525963"/>
          </a:xfrm>
        </p:spPr>
        <p:txBody>
          <a:bodyPr>
            <a:normAutofit/>
          </a:bodyPr>
          <a:lstStyle/>
          <a:p>
            <a:pPr>
              <a:buNone/>
            </a:pPr>
            <a:endParaRPr lang="en-US" sz="3600" dirty="0" smtClean="0"/>
          </a:p>
          <a:p>
            <a:r>
              <a:rPr lang="en-US" sz="3600" dirty="0" smtClean="0"/>
              <a:t>No tax</a:t>
            </a:r>
          </a:p>
          <a:p>
            <a:r>
              <a:rPr lang="en-US" sz="3600" dirty="0" smtClean="0"/>
              <a:t>Just sales tax	</a:t>
            </a:r>
          </a:p>
          <a:p>
            <a:r>
              <a:rPr lang="en-US" sz="3600" dirty="0" smtClean="0"/>
              <a:t>Less tax than recreational </a:t>
            </a:r>
          </a:p>
          <a:p>
            <a:r>
              <a:rPr lang="en-US" sz="3600" dirty="0" smtClean="0"/>
              <a:t>Full tax, like recreational </a:t>
            </a:r>
          </a:p>
          <a:p>
            <a:endParaRPr lang="en-U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pic>
        <p:nvPicPr>
          <p:cNvPr id="4" name="Picture 3"/>
          <p:cNvPicPr>
            <a:picLocks noChangeAspect="1"/>
          </p:cNvPicPr>
          <p:nvPr/>
        </p:nvPicPr>
        <p:blipFill>
          <a:blip r:embed="rId2"/>
          <a:stretch>
            <a:fillRect/>
          </a:stretch>
        </p:blipFill>
        <p:spPr>
          <a:xfrm>
            <a:off x="1034856" y="752362"/>
            <a:ext cx="7138182" cy="54102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69736" y="2"/>
            <a:ext cx="7886700" cy="1374873"/>
          </a:xfrm>
        </p:spPr>
        <p:txBody>
          <a:bodyPr>
            <a:normAutofit fontScale="90000"/>
          </a:bodyPr>
          <a:lstStyle/>
          <a:p>
            <a:r>
              <a:rPr lang="en-US" dirty="0" smtClean="0"/>
              <a:t/>
            </a:r>
            <a:br>
              <a:rPr lang="en-US" dirty="0" smtClean="0"/>
            </a:br>
            <a:r>
              <a:rPr lang="en-US" dirty="0" smtClean="0"/>
              <a:t>California’s answer for medical marijuana:</a:t>
            </a:r>
            <a:endParaRPr lang="en-US" dirty="0"/>
          </a:p>
        </p:txBody>
      </p:sp>
      <p:sp>
        <p:nvSpPr>
          <p:cNvPr id="4" name="Footer Placeholder 3"/>
          <p:cNvSpPr>
            <a:spLocks noGrp="1"/>
          </p:cNvSpPr>
          <p:nvPr>
            <p:ph type="ftr" sz="quarter" idx="4294967295"/>
          </p:nvPr>
        </p:nvSpPr>
        <p:spPr>
          <a:xfrm>
            <a:off x="2207846" y="6126165"/>
            <a:ext cx="3352800" cy="365125"/>
          </a:xfrm>
          <a:prstGeom prst="rect">
            <a:avLst/>
          </a:prstGeom>
        </p:spPr>
        <p:txBody>
          <a:bodyPr lIns="121917" tIns="60958" rIns="121917" bIns="60958"/>
          <a:lstStyle/>
          <a:p>
            <a:r>
              <a:rPr lang="en-US" smtClean="0"/>
              <a:t>Pat Oglesby New Revenue</a:t>
            </a:r>
            <a:endParaRPr lang="en-US" dirty="0"/>
          </a:p>
        </p:txBody>
      </p:sp>
      <p:sp>
        <p:nvSpPr>
          <p:cNvPr id="3" name="Content Placeholder 2"/>
          <p:cNvSpPr>
            <a:spLocks noGrp="1"/>
          </p:cNvSpPr>
          <p:nvPr>
            <p:ph idx="4294967295"/>
          </p:nvPr>
        </p:nvSpPr>
        <p:spPr>
          <a:xfrm>
            <a:off x="909695" y="1246663"/>
            <a:ext cx="7162800" cy="4525963"/>
          </a:xfrm>
        </p:spPr>
        <p:txBody>
          <a:bodyPr>
            <a:normAutofit/>
          </a:bodyPr>
          <a:lstStyle/>
          <a:p>
            <a:pPr>
              <a:buNone/>
            </a:pPr>
            <a:endParaRPr lang="en-US" sz="3600" dirty="0" smtClean="0"/>
          </a:p>
          <a:p>
            <a:r>
              <a:rPr lang="en-US" sz="3600" dirty="0" smtClean="0"/>
              <a:t>No tax if it’s given away, not sold.</a:t>
            </a:r>
          </a:p>
          <a:p>
            <a:endParaRPr lang="en-US"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Regressivity is a problem with taxing cannabis</a:t>
            </a:r>
            <a:endParaRPr lang="en-US" dirty="0"/>
          </a:p>
        </p:txBody>
      </p:sp>
      <p:sp>
        <p:nvSpPr>
          <p:cNvPr id="3" name="Rectangle 2"/>
          <p:cNvSpPr/>
          <p:nvPr/>
        </p:nvSpPr>
        <p:spPr>
          <a:xfrm>
            <a:off x="1905000" y="5383143"/>
            <a:ext cx="5867400" cy="707886"/>
          </a:xfrm>
          <a:prstGeom prst="rect">
            <a:avLst/>
          </a:prstGeom>
        </p:spPr>
        <p:txBody>
          <a:bodyPr wrap="square">
            <a:spAutoFit/>
          </a:bodyPr>
          <a:lstStyle/>
          <a:p>
            <a:pPr marL="731520"/>
            <a:r>
              <a:rPr lang="en-US" sz="4000" dirty="0" smtClean="0"/>
              <a:t>Especially for medicine</a:t>
            </a:r>
          </a:p>
        </p:txBody>
      </p:sp>
      <p:pic>
        <p:nvPicPr>
          <p:cNvPr id="4" name="Picture 3"/>
          <p:cNvPicPr>
            <a:picLocks noChangeAspect="1"/>
          </p:cNvPicPr>
          <p:nvPr/>
        </p:nvPicPr>
        <p:blipFill>
          <a:blip r:embed="rId3"/>
          <a:stretch>
            <a:fillRect/>
          </a:stretch>
        </p:blipFill>
        <p:spPr>
          <a:xfrm>
            <a:off x="2971800" y="1600037"/>
            <a:ext cx="3962400" cy="3783106"/>
          </a:xfrm>
          <a:prstGeom prst="rect">
            <a:avLst/>
          </a:prstGeom>
        </p:spPr>
      </p:pic>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69736" y="2"/>
            <a:ext cx="7886700" cy="1374873"/>
          </a:xfrm>
        </p:spPr>
        <p:txBody>
          <a:bodyPr>
            <a:normAutofit fontScale="90000"/>
          </a:bodyPr>
          <a:lstStyle/>
          <a:p>
            <a:r>
              <a:rPr lang="en-US" dirty="0" smtClean="0"/>
              <a:t/>
            </a:r>
            <a:br>
              <a:rPr lang="en-US" dirty="0" smtClean="0"/>
            </a:br>
            <a:r>
              <a:rPr lang="en-US" dirty="0" smtClean="0"/>
              <a:t>Possible goals of revenue tools:</a:t>
            </a:r>
            <a:endParaRPr lang="en-US" dirty="0"/>
          </a:p>
        </p:txBody>
      </p:sp>
      <p:sp>
        <p:nvSpPr>
          <p:cNvPr id="4" name="Footer Placeholder 3"/>
          <p:cNvSpPr>
            <a:spLocks noGrp="1"/>
          </p:cNvSpPr>
          <p:nvPr>
            <p:ph type="ftr" sz="quarter" idx="4294967295"/>
          </p:nvPr>
        </p:nvSpPr>
        <p:spPr>
          <a:xfrm>
            <a:off x="2207846" y="6126165"/>
            <a:ext cx="3352800" cy="365125"/>
          </a:xfrm>
          <a:prstGeom prst="rect">
            <a:avLst/>
          </a:prstGeom>
        </p:spPr>
        <p:txBody>
          <a:bodyPr lIns="121917" tIns="60958" rIns="121917" bIns="60958"/>
          <a:lstStyle/>
          <a:p>
            <a:r>
              <a:rPr lang="en-US" smtClean="0"/>
              <a:t>Pat Oglesby New Revenue</a:t>
            </a:r>
            <a:endParaRPr lang="en-US" dirty="0"/>
          </a:p>
        </p:txBody>
      </p:sp>
      <p:sp>
        <p:nvSpPr>
          <p:cNvPr id="3" name="Content Placeholder 2"/>
          <p:cNvSpPr>
            <a:spLocks noGrp="1"/>
          </p:cNvSpPr>
          <p:nvPr>
            <p:ph idx="4294967295"/>
          </p:nvPr>
        </p:nvSpPr>
        <p:spPr>
          <a:xfrm>
            <a:off x="909695" y="1246663"/>
            <a:ext cx="7162800" cy="4525963"/>
          </a:xfrm>
        </p:spPr>
        <p:txBody>
          <a:bodyPr>
            <a:normAutofit lnSpcReduction="10000"/>
          </a:bodyPr>
          <a:lstStyle/>
          <a:p>
            <a:pPr>
              <a:buNone/>
            </a:pPr>
            <a:endParaRPr lang="en-US" sz="3600" dirty="0" smtClean="0"/>
          </a:p>
          <a:p>
            <a:r>
              <a:rPr lang="en-US" sz="3600" dirty="0" smtClean="0"/>
              <a:t>Price – keep it up</a:t>
            </a:r>
          </a:p>
          <a:p>
            <a:r>
              <a:rPr lang="en-US" sz="3600" dirty="0" smtClean="0"/>
              <a:t>Products – favor safer ones</a:t>
            </a:r>
          </a:p>
          <a:p>
            <a:r>
              <a:rPr lang="en-US" sz="3600" dirty="0" smtClean="0"/>
              <a:t>Promotion – keep it down</a:t>
            </a:r>
          </a:p>
          <a:p>
            <a:r>
              <a:rPr lang="en-US" sz="3600" dirty="0" smtClean="0"/>
              <a:t>[Revenue for programs]</a:t>
            </a:r>
          </a:p>
          <a:p>
            <a:r>
              <a:rPr lang="en-US" sz="3600" dirty="0" smtClean="0"/>
              <a:t>BUT marginalize illegal market</a:t>
            </a:r>
          </a:p>
          <a:p>
            <a:r>
              <a:rPr lang="en-US" sz="3600" dirty="0" smtClean="0"/>
              <a:t>BUT protect patients (and the poor)</a:t>
            </a:r>
          </a:p>
          <a:p>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5FF073D-B54A-4C18-BB47-3C9C481F6245}"/>
              </a:ext>
            </a:extLst>
          </p:cNvPr>
          <p:cNvSpPr>
            <a:spLocks noGrp="1"/>
          </p:cNvSpPr>
          <p:nvPr>
            <p:ph type="title"/>
          </p:nvPr>
        </p:nvSpPr>
        <p:spPr/>
        <p:txBody>
          <a:bodyPr>
            <a:normAutofit/>
          </a:bodyPr>
          <a:lstStyle/>
          <a:p>
            <a:r>
              <a:rPr lang="en-US" dirty="0" smtClean="0"/>
              <a:t>Models</a:t>
            </a:r>
            <a:endParaRPr lang="en-US" dirty="0"/>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a:spLocks noGrp="1"/>
          </p:cNvSpPr>
          <p:nvPr>
            <p:ph idx="1"/>
          </p:nvPr>
        </p:nvSpPr>
        <p:spPr>
          <a:xfrm>
            <a:off x="885569" y="2137299"/>
            <a:ext cx="7537721" cy="4370436"/>
          </a:xfrm>
        </p:spPr>
        <p:txBody>
          <a:bodyPr>
            <a:normAutofit/>
          </a:bodyPr>
          <a:lstStyle/>
          <a:p>
            <a:pPr marL="1200150" lvl="1" indent="-742950">
              <a:buAutoNum type="arabicPeriod"/>
            </a:pPr>
            <a:endParaRPr lang="en-US" sz="3600" dirty="0" smtClean="0"/>
          </a:p>
          <a:p>
            <a:pPr marL="1200150" lvl="1" indent="-742950">
              <a:buNone/>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endParaRPr lang="en-US" dirty="0" smtClean="0"/>
          </a:p>
          <a:p>
            <a:endParaRPr lang="en-US" dirty="0"/>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731743B-8AD6-4739-B203-595076C79E56}"/>
              </a:ext>
            </a:extLst>
          </p:cNvPr>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
        <p:nvSpPr>
          <p:cNvPr id="7" name="Rectangle 6"/>
          <p:cNvSpPr/>
          <p:nvPr/>
        </p:nvSpPr>
        <p:spPr>
          <a:xfrm flipH="1" flipV="1">
            <a:off x="11277599" y="4306164"/>
            <a:ext cx="328529" cy="3416320"/>
          </a:xfrm>
          <a:prstGeom prst="rect">
            <a:avLst/>
          </a:prstGeom>
        </p:spPr>
        <p:txBody>
          <a:bodyPr wrap="square">
            <a:spAutoFit/>
          </a:bodyPr>
          <a:lstStyle/>
          <a:p>
            <a:pPr marL="1200150" lvl="1" indent="-742950">
              <a:buNone/>
            </a:pPr>
            <a:r>
              <a:rPr lang="en-US" sz="3600" dirty="0" smtClean="0"/>
              <a:t>$</a:t>
            </a:r>
          </a:p>
          <a:p>
            <a:pPr marL="1200150" lvl="1" indent="-742950">
              <a:buNone/>
            </a:pPr>
            <a:r>
              <a:rPr lang="en-US" sz="3600" dirty="0" smtClean="0"/>
              <a:t>Exe</a:t>
            </a:r>
          </a:p>
        </p:txBody>
      </p:sp>
      <p:sp>
        <p:nvSpPr>
          <p:cNvPr id="9" name="Rectangle 8"/>
          <p:cNvSpPr/>
          <p:nvPr/>
        </p:nvSpPr>
        <p:spPr>
          <a:xfrm>
            <a:off x="885569" y="1417638"/>
            <a:ext cx="5911632" cy="1200329"/>
          </a:xfrm>
          <a:prstGeom prst="rect">
            <a:avLst/>
          </a:prstGeom>
        </p:spPr>
        <p:txBody>
          <a:bodyPr wrap="square">
            <a:spAutoFit/>
          </a:bodyPr>
          <a:lstStyle/>
          <a:p>
            <a:pPr marL="1200150" lvl="1" indent="-742950">
              <a:buNone/>
            </a:pPr>
            <a:r>
              <a:rPr lang="en-US" sz="3600" dirty="0" smtClean="0"/>
              <a:t>Alcohol and tobacco</a:t>
            </a:r>
          </a:p>
          <a:p>
            <a:pPr marL="1200150" lvl="1" indent="-742950">
              <a:buNone/>
            </a:pPr>
            <a:r>
              <a:rPr lang="en-US" sz="3600" dirty="0" smtClean="0"/>
              <a:t>Early cannabis taxes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247374"/>
      </p:ext>
    </p:extLst>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Beer	</a:t>
            </a:r>
            <a:endParaRPr lang="en-US" dirty="0"/>
          </a:p>
        </p:txBody>
      </p:sp>
      <p:sp>
        <p:nvSpPr>
          <p:cNvPr id="3" name="Content Placeholder 2"/>
          <p:cNvSpPr>
            <a:spLocks noGrp="1"/>
          </p:cNvSpPr>
          <p:nvPr>
            <p:ph idx="1"/>
          </p:nvPr>
        </p:nvSpPr>
        <p:spPr/>
        <p:txBody>
          <a:bodyPr/>
          <a:lstStyle/>
          <a:p>
            <a:r>
              <a:rPr lang="en-US" dirty="0" smtClean="0"/>
              <a:t>Federal:  $18 a barrel (31 gallons) – not alcohol content</a:t>
            </a:r>
          </a:p>
          <a:p>
            <a:r>
              <a:rPr lang="en-US" dirty="0" smtClean="0"/>
              <a:t>Small brewer exception</a:t>
            </a:r>
            <a:endParaRPr lang="en-US" dirty="0"/>
          </a:p>
        </p:txBody>
      </p:sp>
      <p:pic>
        <p:nvPicPr>
          <p:cNvPr id="4" name="Picture 3"/>
          <p:cNvPicPr>
            <a:picLocks noChangeAspect="1"/>
          </p:cNvPicPr>
          <p:nvPr/>
        </p:nvPicPr>
        <p:blipFill>
          <a:blip r:embed="rId3"/>
          <a:stretch>
            <a:fillRect/>
          </a:stretch>
        </p:blipFill>
        <p:spPr>
          <a:xfrm>
            <a:off x="1447800" y="3567113"/>
            <a:ext cx="5746750" cy="2559050"/>
          </a:xfrm>
          <a:prstGeom prst="rect">
            <a:avLst/>
          </a:prstGeom>
        </p:spPr>
      </p:pic>
      <p:sp>
        <p:nvSpPr>
          <p:cNvPr id="5" name="Footer Placeholder 4"/>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Federal liquor tax -- potency</a:t>
            </a:r>
            <a:endParaRPr lang="en-US" dirty="0"/>
          </a:p>
        </p:txBody>
      </p:sp>
      <p:sp>
        <p:nvSpPr>
          <p:cNvPr id="3" name="TextBox 2"/>
          <p:cNvSpPr txBox="1"/>
          <p:nvPr/>
        </p:nvSpPr>
        <p:spPr>
          <a:xfrm>
            <a:off x="1295401" y="1417639"/>
            <a:ext cx="5078033" cy="2062103"/>
          </a:xfrm>
          <a:prstGeom prst="rect">
            <a:avLst/>
          </a:prstGeom>
          <a:noFill/>
        </p:spPr>
        <p:txBody>
          <a:bodyPr wrap="none" rtlCol="0">
            <a:spAutoFit/>
          </a:bodyPr>
          <a:lstStyle/>
          <a:p>
            <a:r>
              <a:rPr lang="en-US" sz="3200" dirty="0" smtClean="0"/>
              <a:t>Fifth of liquor:</a:t>
            </a:r>
          </a:p>
          <a:p>
            <a:r>
              <a:rPr lang="en-US" sz="3200" dirty="0" smtClean="0"/>
              <a:t>100 proof:  $13.50/5= $2.70</a:t>
            </a:r>
          </a:p>
          <a:p>
            <a:r>
              <a:rPr lang="en-US" sz="3200" dirty="0" smtClean="0"/>
              <a:t>80 proof : $2.70 X .80 = $2.14</a:t>
            </a:r>
          </a:p>
          <a:p>
            <a:endParaRPr lang="en-US" sz="1600" dirty="0" smtClean="0"/>
          </a:p>
          <a:p>
            <a:r>
              <a:rPr lang="en-US" sz="1600" dirty="0" smtClean="0"/>
              <a:t> </a:t>
            </a:r>
            <a:endParaRPr lang="en-US" sz="1600" dirty="0"/>
          </a:p>
        </p:txBody>
      </p:sp>
      <p:pic>
        <p:nvPicPr>
          <p:cNvPr id="5" name="Picture 4"/>
          <p:cNvPicPr>
            <a:picLocks noChangeAspect="1"/>
          </p:cNvPicPr>
          <p:nvPr/>
        </p:nvPicPr>
        <p:blipFill>
          <a:blip r:embed="rId3"/>
          <a:stretch>
            <a:fillRect/>
          </a:stretch>
        </p:blipFill>
        <p:spPr>
          <a:xfrm>
            <a:off x="6477000" y="2286000"/>
            <a:ext cx="2209800" cy="3161242"/>
          </a:xfrm>
          <a:prstGeom prst="rect">
            <a:avLst/>
          </a:prstGeom>
        </p:spPr>
      </p:pic>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Federal tobacco tax -- weight</a:t>
            </a:r>
            <a:endParaRPr lang="en-US" dirty="0"/>
          </a:p>
        </p:txBody>
      </p:sp>
      <p:sp>
        <p:nvSpPr>
          <p:cNvPr id="3" name="TextBox 2"/>
          <p:cNvSpPr txBox="1"/>
          <p:nvPr/>
        </p:nvSpPr>
        <p:spPr>
          <a:xfrm>
            <a:off x="1295401" y="1417639"/>
            <a:ext cx="7096414" cy="4524315"/>
          </a:xfrm>
          <a:prstGeom prst="rect">
            <a:avLst/>
          </a:prstGeom>
          <a:noFill/>
        </p:spPr>
        <p:txBody>
          <a:bodyPr wrap="none" rtlCol="0">
            <a:spAutoFit/>
          </a:bodyPr>
          <a:lstStyle/>
          <a:p>
            <a:r>
              <a:rPr lang="en-US" sz="3200" dirty="0" smtClean="0"/>
              <a:t>-- Everything -- Cigarettes, cigars, snuff, </a:t>
            </a:r>
          </a:p>
          <a:p>
            <a:r>
              <a:rPr lang="en-US" sz="3200" dirty="0" smtClean="0"/>
              <a:t>chewing tobacco – ALL by the pound</a:t>
            </a:r>
          </a:p>
          <a:p>
            <a:r>
              <a:rPr lang="en-US" sz="3200" dirty="0" smtClean="0"/>
              <a:t>-- EXCEPT Large cigars (&gt; 3 lbs. per 1,000): </a:t>
            </a:r>
          </a:p>
          <a:p>
            <a:r>
              <a:rPr lang="en-US" sz="3200" dirty="0" smtClean="0"/>
              <a:t>	52.75% of the manufacturer’s price, </a:t>
            </a:r>
          </a:p>
          <a:p>
            <a:r>
              <a:rPr lang="en-US" sz="3200" dirty="0" smtClean="0"/>
              <a:t>	capped at 40.26 cents</a:t>
            </a:r>
          </a:p>
          <a:p>
            <a:r>
              <a:rPr lang="en-US" sz="3200" dirty="0" smtClean="0"/>
              <a:t> 	per cigar.  </a:t>
            </a:r>
          </a:p>
          <a:p>
            <a:endParaRPr lang="en-US" sz="3200" dirty="0" smtClean="0"/>
          </a:p>
          <a:p>
            <a:endParaRPr lang="en-US" sz="3200" dirty="0" smtClean="0"/>
          </a:p>
          <a:p>
            <a:endParaRPr lang="en-US" sz="1600" dirty="0" smtClean="0"/>
          </a:p>
          <a:p>
            <a:r>
              <a:rPr lang="en-US" sz="1600" dirty="0" smtClean="0"/>
              <a:t> </a:t>
            </a:r>
            <a:endParaRPr lang="en-US" sz="1600" dirty="0"/>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42319"/>
            <a:ext cx="8229600" cy="3535362"/>
          </a:xfrm>
        </p:spPr>
        <p:txBody>
          <a:bodyPr>
            <a:normAutofit fontScale="90000"/>
          </a:bodyPr>
          <a:lstStyle/>
          <a:p>
            <a:r>
              <a:rPr lang="en-US" dirty="0" smtClean="0"/>
              <a:t>No jurisdiction in the world taxes cigarettes by tar or nicotine  content.</a:t>
            </a:r>
            <a:br>
              <a:rPr lang="en-US" dirty="0" smtClean="0"/>
            </a:br>
            <a:r>
              <a:rPr lang="en-US" dirty="0" smtClean="0"/>
              <a:t/>
            </a:r>
            <a:br>
              <a:rPr lang="en-US" dirty="0" smtClean="0"/>
            </a:br>
            <a:r>
              <a:rPr lang="en-US" dirty="0" smtClean="0"/>
              <a:t>-- Right?</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5CE914AE-AA9A-4688-B6BA-9F7029600EF0}"/>
              </a:ext>
            </a:extLst>
          </p:cNvPr>
          <p:cNvSpPr>
            <a:spLocks noGrp="1"/>
          </p:cNvSpPr>
          <p:nvPr>
            <p:ph type="title"/>
          </p:nvPr>
        </p:nvSpPr>
        <p:spPr>
          <a:xfrm>
            <a:off x="285750" y="274638"/>
            <a:ext cx="8229600" cy="1143000"/>
          </a:xfrm>
        </p:spPr>
        <p:txBody>
          <a:bodyPr>
            <a:normAutofit fontScale="90000"/>
          </a:bodyPr>
          <a:lstStyle/>
          <a:p>
            <a:r>
              <a:rPr lang="en-US" b="1" dirty="0" smtClean="0"/>
              <a:t>Except for cannabis, state excise </a:t>
            </a:r>
            <a:r>
              <a:rPr lang="en-US" b="1" dirty="0"/>
              <a:t>taxes</a:t>
            </a:r>
            <a:r>
              <a:rPr lang="en-US" b="1" dirty="0" smtClean="0"/>
              <a:t> include </a:t>
            </a:r>
            <a:r>
              <a:rPr lang="en-US" b="1" dirty="0"/>
              <a:t>a quantity-based </a:t>
            </a:r>
            <a:r>
              <a:rPr lang="en-US" b="1" dirty="0" smtClean="0"/>
              <a:t>component </a:t>
            </a:r>
            <a:endParaRPr lang="en-US" b="1" dirty="0"/>
          </a:p>
        </p:txBody>
      </p:sp>
      <p:sp>
        <p:nvSpPr>
          <p:cNvPr id="3" name="Content Placeholder 2">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3869503D-1AC9-45D9-9BD3-924208467364}"/>
              </a:ext>
            </a:extLst>
          </p:cNvPr>
          <p:cNvSpPr>
            <a:spLocks noGrp="1"/>
          </p:cNvSpPr>
          <p:nvPr>
            <p:ph idx="1"/>
          </p:nvPr>
        </p:nvSpPr>
        <p:spPr>
          <a:xfrm>
            <a:off x="628650" y="1863725"/>
            <a:ext cx="7886700" cy="4351338"/>
          </a:xfrm>
        </p:spPr>
        <p:txBody>
          <a:bodyPr>
            <a:normAutofit fontScale="70000" lnSpcReduction="20000"/>
          </a:bodyPr>
          <a:lstStyle/>
          <a:p>
            <a:pPr lvl="1"/>
            <a:r>
              <a:rPr lang="en-US" dirty="0"/>
              <a:t>50 out of 50 states tax cigarettes per pack</a:t>
            </a:r>
          </a:p>
          <a:p>
            <a:pPr lvl="1"/>
            <a:endParaRPr lang="en-US" dirty="0"/>
          </a:p>
          <a:p>
            <a:pPr lvl="1"/>
            <a:r>
              <a:rPr lang="en-US" dirty="0"/>
              <a:t>50 out of 50 states tax motor fuel per gallon</a:t>
            </a:r>
          </a:p>
          <a:p>
            <a:pPr lvl="1"/>
            <a:endParaRPr lang="en-US" dirty="0"/>
          </a:p>
          <a:p>
            <a:pPr lvl="1"/>
            <a:r>
              <a:rPr lang="en-US" dirty="0"/>
              <a:t>50 out of 50 states tax beer per gallon</a:t>
            </a:r>
          </a:p>
          <a:p>
            <a:pPr lvl="1"/>
            <a:endParaRPr lang="en-US" dirty="0"/>
          </a:p>
          <a:p>
            <a:pPr lvl="1"/>
            <a:r>
              <a:rPr lang="en-US" dirty="0"/>
              <a:t>47 out of 47 states tax wine per gallon</a:t>
            </a:r>
          </a:p>
          <a:p>
            <a:pPr lvl="2"/>
            <a:r>
              <a:rPr lang="en-US" dirty="0"/>
              <a:t>Three states sell wine through state stores instead of taxing private sales</a:t>
            </a:r>
          </a:p>
          <a:p>
            <a:pPr lvl="1"/>
            <a:endParaRPr lang="en-US" dirty="0"/>
          </a:p>
          <a:p>
            <a:pPr lvl="1"/>
            <a:r>
              <a:rPr lang="en-US" dirty="0"/>
              <a:t>33 out of 33 states tax liquor per gallon</a:t>
            </a:r>
          </a:p>
          <a:p>
            <a:pPr lvl="2"/>
            <a:r>
              <a:rPr lang="en-US" dirty="0"/>
              <a:t>17 states sell through state stores instead of taxing private sales</a:t>
            </a:r>
          </a:p>
          <a:p>
            <a:pPr lvl="2"/>
            <a:endParaRPr lang="en-US" dirty="0"/>
          </a:p>
          <a:p>
            <a:pPr lvl="1"/>
            <a:r>
              <a:rPr lang="en-US" dirty="0"/>
              <a:t>Sometimes these states add price-based taxes on top of their quantity-based taxes. But quantity-based tax rates form the foundation of their excise tax systems</a:t>
            </a:r>
            <a:r>
              <a:rPr lang="en-US" dirty="0" smtClean="0"/>
              <a:t>.  -- Slide from ITEP.</a:t>
            </a:r>
          </a:p>
          <a:p>
            <a:pPr lvl="1"/>
            <a:endParaRPr lang="en-US" dirty="0" smtClean="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928386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5FF073D-B54A-4C18-BB47-3C9C481F6245}"/>
              </a:ext>
            </a:extLst>
          </p:cNvPr>
          <p:cNvSpPr>
            <a:spLocks noGrp="1"/>
          </p:cNvSpPr>
          <p:nvPr>
            <p:ph type="title"/>
          </p:nvPr>
        </p:nvSpPr>
        <p:spPr/>
        <p:txBody>
          <a:bodyPr>
            <a:normAutofit/>
          </a:bodyPr>
          <a:lstStyle/>
          <a:p>
            <a:r>
              <a:rPr lang="en-US" dirty="0" smtClean="0"/>
              <a:t>Cannabis tax history</a:t>
            </a:r>
            <a:endParaRPr lang="en-US" dirty="0"/>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731743B-8AD6-4739-B203-595076C79E56}"/>
              </a:ext>
            </a:extLst>
          </p:cNvPr>
          <p:cNvSpPr>
            <a:spLocks noGrp="1"/>
          </p:cNvSpPr>
          <p:nvPr>
            <p:ph type="ftr" sz="quarter" idx="11"/>
          </p:nvPr>
        </p:nvSpPr>
        <p:spPr>
          <a:prstGeom prst="rect">
            <a:avLst/>
          </a:prstGeom>
        </p:spPr>
        <p:txBody>
          <a:bodyPr/>
          <a:lstStyle/>
          <a:p>
            <a:r>
              <a:rPr lang="en-US" smtClean="0"/>
              <a:t>Pat Oglesby New Revenue</a:t>
            </a:r>
            <a:endParaRPr lang="en-US" dirty="0"/>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a:spLocks noGrp="1"/>
          </p:cNvSpPr>
          <p:nvPr>
            <p:ph idx="4294967295"/>
          </p:nvPr>
        </p:nvSpPr>
        <p:spPr>
          <a:xfrm>
            <a:off x="1606550" y="2136775"/>
            <a:ext cx="7537450" cy="4370388"/>
          </a:xfrm>
        </p:spPr>
        <p:txBody>
          <a:bodyPr>
            <a:normAutofit/>
          </a:bodyPr>
          <a:lstStyle/>
          <a:p>
            <a:pPr marL="1200150" lvl="1" indent="-742950">
              <a:buAutoNum type="arabicPeriod"/>
            </a:pPr>
            <a:endParaRPr lang="en-US" sz="3600" dirty="0" smtClean="0"/>
          </a:p>
          <a:p>
            <a:pPr marL="1200150" lvl="1" indent="-742950">
              <a:buNone/>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endParaRPr lang="en-US" dirty="0" smtClean="0"/>
          </a:p>
          <a:p>
            <a:endParaRPr lang="en-US" dirty="0"/>
          </a:p>
        </p:txBody>
      </p:sp>
      <p:sp>
        <p:nvSpPr>
          <p:cNvPr id="7" name="Rectangle 6"/>
          <p:cNvSpPr/>
          <p:nvPr/>
        </p:nvSpPr>
        <p:spPr>
          <a:xfrm flipH="1" flipV="1">
            <a:off x="11277599" y="4306164"/>
            <a:ext cx="328529" cy="3416320"/>
          </a:xfrm>
          <a:prstGeom prst="rect">
            <a:avLst/>
          </a:prstGeom>
        </p:spPr>
        <p:txBody>
          <a:bodyPr wrap="square">
            <a:spAutoFit/>
          </a:bodyPr>
          <a:lstStyle/>
          <a:p>
            <a:pPr marL="1200150" lvl="1" indent="-742950">
              <a:buNone/>
            </a:pPr>
            <a:r>
              <a:rPr lang="en-US" sz="3600" dirty="0" smtClean="0"/>
              <a:t>$</a:t>
            </a:r>
          </a:p>
          <a:p>
            <a:pPr marL="1200150" lvl="1" indent="-742950">
              <a:buNone/>
            </a:pPr>
            <a:r>
              <a:rPr lang="en-US" sz="3600" dirty="0" smtClean="0"/>
              <a:t>Exe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247374"/>
      </p:ext>
    </p:extLst>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1219200" y="914400"/>
            <a:ext cx="7620000" cy="3657600"/>
          </a:xfrm>
          <a:prstGeom prst="rect">
            <a:avLst/>
          </a:prstGeom>
        </p:spPr>
      </p:pic>
      <p:sp>
        <p:nvSpPr>
          <p:cNvPr id="4" name="Rectangle 3"/>
          <p:cNvSpPr/>
          <p:nvPr/>
        </p:nvSpPr>
        <p:spPr>
          <a:xfrm>
            <a:off x="2590800" y="4895165"/>
            <a:ext cx="4572000" cy="646331"/>
          </a:xfrm>
          <a:prstGeom prst="rect">
            <a:avLst/>
          </a:prstGeom>
        </p:spPr>
        <p:txBody>
          <a:bodyPr>
            <a:spAutoFit/>
          </a:bodyPr>
          <a:lstStyle/>
          <a:p>
            <a:r>
              <a:rPr lang="en-US" dirty="0" smtClean="0">
                <a:hlinkClick r:id="rId3"/>
              </a:rPr>
              <a:t>https://digital.nls.uk/indiapapers/browse/archive/74908458</a:t>
            </a:r>
            <a:endParaRPr lang="en-US" dirty="0" smtClean="0"/>
          </a:p>
        </p:txBody>
      </p:sp>
      <p:sp>
        <p:nvSpPr>
          <p:cNvPr id="5" name="Rectangle 4"/>
          <p:cNvSpPr/>
          <p:nvPr/>
        </p:nvSpPr>
        <p:spPr>
          <a:xfrm>
            <a:off x="2590800" y="240268"/>
            <a:ext cx="4761637" cy="461665"/>
          </a:xfrm>
          <a:prstGeom prst="rect">
            <a:avLst/>
          </a:prstGeom>
        </p:spPr>
        <p:txBody>
          <a:bodyPr wrap="square">
            <a:spAutoFit/>
          </a:bodyPr>
          <a:lstStyle/>
          <a:p>
            <a:r>
              <a:rPr lang="en-US" sz="2400" dirty="0" smtClean="0"/>
              <a:t>World’s first cannabis taxes and fees</a:t>
            </a:r>
            <a:endParaRPr lang="en-US" sz="24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834620" y="733267"/>
            <a:ext cx="7069724" cy="48840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mtClean="0"/>
              <a:t>R</a:t>
            </a:r>
            <a:endParaRPr lang="en-US" dirty="0"/>
          </a:p>
        </p:txBody>
      </p:sp>
      <p:sp>
        <p:nvSpPr>
          <p:cNvPr id="18" name="Subtitle 17"/>
          <p:cNvSpPr>
            <a:spLocks noGrp="1"/>
          </p:cNvSpPr>
          <p:nvPr>
            <p:ph type="subTitle" idx="1"/>
          </p:nvPr>
        </p:nvSpPr>
        <p:spPr/>
        <p:txBody>
          <a:bodyPr/>
          <a:lstStyle/>
          <a:p>
            <a:r>
              <a:rPr lang="en-US" dirty="0" smtClean="0"/>
              <a:t>Rupee</a:t>
            </a:r>
            <a:endParaRPr lang="en-US" dirty="0"/>
          </a:p>
        </p:txBody>
      </p:sp>
      <p:pic>
        <p:nvPicPr>
          <p:cNvPr id="3" name="Picture 2"/>
          <p:cNvPicPr/>
          <p:nvPr/>
        </p:nvPicPr>
        <p:blipFill>
          <a:blip r:embed="rId2"/>
          <a:srcRect/>
          <a:stretch>
            <a:fillRect/>
          </a:stretch>
        </p:blipFill>
        <p:spPr bwMode="auto">
          <a:xfrm>
            <a:off x="1237201" y="458291"/>
            <a:ext cx="6136913" cy="5355460"/>
          </a:xfrm>
          <a:prstGeom prst="rect">
            <a:avLst/>
          </a:prstGeom>
          <a:noFill/>
          <a:ln w="9525">
            <a:noFill/>
            <a:miter lim="800000"/>
            <a:headEnd/>
            <a:tailEnd/>
          </a:ln>
        </p:spPr>
      </p:pic>
      <p:sp>
        <p:nvSpPr>
          <p:cNvPr id="19" name="Rectangle 18"/>
          <p:cNvSpPr/>
          <p:nvPr/>
        </p:nvSpPr>
        <p:spPr>
          <a:xfrm>
            <a:off x="1371600" y="458291"/>
            <a:ext cx="4053539" cy="400110"/>
          </a:xfrm>
          <a:prstGeom prst="rect">
            <a:avLst/>
          </a:prstGeom>
        </p:spPr>
        <p:txBody>
          <a:bodyPr wrap="none">
            <a:spAutoFit/>
          </a:bodyPr>
          <a:lstStyle/>
          <a:p>
            <a:r>
              <a:rPr lang="en-US" sz="2000" dirty="0" smtClean="0"/>
              <a:t>Rupees per ser (about 1 kg) in Bengal </a:t>
            </a:r>
            <a:endParaRPr lang="en-US" sz="20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1982 Section 280E  </a:t>
            </a:r>
            <a:endParaRPr lang="en-US" dirty="0"/>
          </a:p>
        </p:txBody>
      </p:sp>
      <p:sp>
        <p:nvSpPr>
          <p:cNvPr id="3" name="Content Placeholder 2"/>
          <p:cNvSpPr>
            <a:spLocks noGrp="1"/>
          </p:cNvSpPr>
          <p:nvPr>
            <p:ph idx="1"/>
          </p:nvPr>
        </p:nvSpPr>
        <p:spPr/>
        <p:txBody>
          <a:bodyPr/>
          <a:lstStyle/>
          <a:p>
            <a:r>
              <a:rPr lang="en-US" dirty="0" smtClean="0"/>
              <a:t>Tax Court let drug dealer deduct travel</a:t>
            </a:r>
          </a:p>
          <a:p>
            <a:r>
              <a:rPr lang="en-US" dirty="0" smtClean="0"/>
              <a:t>Congress:  No deduction for selling expenses – just for cost of goods sold </a:t>
            </a:r>
          </a:p>
          <a:p>
            <a:r>
              <a:rPr lang="en-US" dirty="0" smtClean="0"/>
              <a:t>Covers all illegal drugs</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2819400"/>
            <a:ext cx="4914900" cy="2590800"/>
          </a:xfrm>
          <a:prstGeom prst="rect">
            <a:avLst/>
          </a:prstGeom>
        </p:spPr>
      </p:pic>
      <p:sp>
        <p:nvSpPr>
          <p:cNvPr id="6" name="Rectangle 5"/>
          <p:cNvSpPr/>
          <p:nvPr/>
        </p:nvSpPr>
        <p:spPr>
          <a:xfrm>
            <a:off x="1676400" y="1794303"/>
            <a:ext cx="5943600" cy="830997"/>
          </a:xfrm>
          <a:prstGeom prst="rect">
            <a:avLst/>
          </a:prstGeom>
        </p:spPr>
        <p:txBody>
          <a:bodyPr wrap="square">
            <a:spAutoFit/>
          </a:bodyPr>
          <a:lstStyle/>
          <a:p>
            <a:r>
              <a:rPr lang="en-US" sz="2400" dirty="0" smtClean="0"/>
              <a:t>Oakland, CA, July 21, 2009: 1.8 percent of gross receipts</a:t>
            </a:r>
          </a:p>
        </p:txBody>
      </p:sp>
      <p:sp>
        <p:nvSpPr>
          <p:cNvPr id="7" name="Title 6"/>
          <p:cNvSpPr>
            <a:spLocks noGrp="1"/>
          </p:cNvSpPr>
          <p:nvPr>
            <p:ph type="title"/>
          </p:nvPr>
        </p:nvSpPr>
        <p:spPr>
          <a:xfrm>
            <a:off x="457200" y="651301"/>
            <a:ext cx="8229600" cy="1143000"/>
          </a:xfrm>
        </p:spPr>
        <p:txBody>
          <a:bodyPr>
            <a:normAutofit fontScale="90000"/>
          </a:bodyPr>
          <a:lstStyle/>
          <a:p>
            <a:r>
              <a:rPr lang="en-US" dirty="0" smtClean="0"/>
              <a:t>2009: New World’s 1st marijuana-only tax</a:t>
            </a:r>
            <a:endParaRPr lang="en-US" dirty="0"/>
          </a:p>
        </p:txBody>
      </p:sp>
      <p:pic>
        <p:nvPicPr>
          <p:cNvPr id="8" name="Picture 7"/>
          <p:cNvPicPr>
            <a:picLocks noChangeAspect="1"/>
          </p:cNvPicPr>
          <p:nvPr/>
        </p:nvPicPr>
        <p:blipFill>
          <a:blip r:embed="rId4"/>
          <a:stretch>
            <a:fillRect/>
          </a:stretch>
        </p:blipFill>
        <p:spPr>
          <a:xfrm>
            <a:off x="6473141" y="3505200"/>
            <a:ext cx="1527858" cy="838200"/>
          </a:xfrm>
          <a:prstGeom prst="rect">
            <a:avLst/>
          </a:prstGeom>
        </p:spPr>
      </p:pic>
      <p:sp>
        <p:nvSpPr>
          <p:cNvPr id="9" name="Footer Placeholder 8"/>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 California initiatives </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1543050" y="-114300"/>
            <a:ext cx="12230100" cy="70866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2014	</a:t>
            </a:r>
            <a:endParaRPr lang="en-US" dirty="0"/>
          </a:p>
        </p:txBody>
      </p:sp>
      <p:sp>
        <p:nvSpPr>
          <p:cNvPr id="3" name="Content Placeholder 2"/>
          <p:cNvSpPr>
            <a:spLocks noGrp="1"/>
          </p:cNvSpPr>
          <p:nvPr>
            <p:ph idx="1"/>
          </p:nvPr>
        </p:nvSpPr>
        <p:spPr/>
        <p:txBody>
          <a:bodyPr/>
          <a:lstStyle/>
          <a:p>
            <a:r>
              <a:rPr lang="en-US" dirty="0" smtClean="0"/>
              <a:t>Weight-based tax  -- $50 per ounce for flower, less for other parts by regulation</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Canada 2018</a:t>
            </a:r>
            <a:endParaRPr lang="en-US" dirty="0"/>
          </a:p>
        </p:txBody>
      </p:sp>
      <p:sp>
        <p:nvSpPr>
          <p:cNvPr id="3" name="Content Placeholder 2"/>
          <p:cNvSpPr>
            <a:spLocks noGrp="1"/>
          </p:cNvSpPr>
          <p:nvPr>
            <p:ph idx="1"/>
          </p:nvPr>
        </p:nvSpPr>
        <p:spPr/>
        <p:txBody>
          <a:bodyPr>
            <a:normAutofit/>
          </a:bodyPr>
          <a:lstStyle/>
          <a:p>
            <a:r>
              <a:rPr lang="en-US" dirty="0" smtClean="0"/>
              <a:t>THC Content in processed products:  </a:t>
            </a:r>
          </a:p>
          <a:p>
            <a:pPr lvl="1"/>
            <a:r>
              <a:rPr lang="en-US" dirty="0" smtClean="0"/>
              <a:t>1 cent per milligram</a:t>
            </a:r>
          </a:p>
          <a:p>
            <a:r>
              <a:rPr lang="en-US" dirty="0" smtClean="0"/>
              <a:t>Weight-based tax  for raw matter:</a:t>
            </a:r>
          </a:p>
          <a:p>
            <a:pPr lvl="1"/>
            <a:r>
              <a:rPr lang="en-US" dirty="0" smtClean="0"/>
              <a:t>$1 per gram for flower</a:t>
            </a:r>
          </a:p>
          <a:p>
            <a:pPr lvl="1"/>
            <a:r>
              <a:rPr lang="en-US" dirty="0" smtClean="0"/>
              <a:t>$.25 per gram for trim</a:t>
            </a:r>
          </a:p>
          <a:p>
            <a:pPr marL="342900" lvl="1" indent="-342900">
              <a:buFont typeface="Arial"/>
              <a:buChar char="•"/>
            </a:pPr>
            <a:r>
              <a:rPr lang="en-US" sz="3200" dirty="0" smtClean="0"/>
              <a:t>Full tax on medical</a:t>
            </a:r>
          </a:p>
          <a:p>
            <a:pPr lvl="1"/>
            <a:endParaRPr lang="en-US" dirty="0" smtClean="0"/>
          </a:p>
          <a:p>
            <a:pPr lvl="1"/>
            <a:endParaRPr lang="en-US" dirty="0" smtClean="0"/>
          </a:p>
          <a:p>
            <a:pPr lvl="1"/>
            <a:endParaRPr lang="en-US"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algn="l"/>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Illinois 2019 ad valorem:</a:t>
            </a:r>
            <a:br>
              <a:rPr lang="en-US" dirty="0" smtClean="0"/>
            </a:br>
            <a:r>
              <a:rPr lang="en-US" dirty="0" smtClean="0"/>
              <a:t/>
            </a:r>
            <a:br>
              <a:rPr lang="en-US" dirty="0" smtClean="0"/>
            </a:br>
            <a:r>
              <a:rPr lang="en-US" dirty="0" smtClean="0"/>
              <a:t>-</a:t>
            </a:r>
            <a:r>
              <a:rPr lang="en-US" dirty="0" err="1" smtClean="0"/>
              <a:t>Smokeable</a:t>
            </a:r>
            <a:r>
              <a:rPr lang="en-US" dirty="0" smtClean="0"/>
              <a:t>: </a:t>
            </a:r>
            <a:br>
              <a:rPr lang="en-US" dirty="0" smtClean="0"/>
            </a:br>
            <a:r>
              <a:rPr lang="en-US" dirty="0" smtClean="0"/>
              <a:t>≤ 35% THC (proxy for flower): 10% </a:t>
            </a:r>
            <a:br>
              <a:rPr lang="en-US" dirty="0" smtClean="0"/>
            </a:br>
            <a:r>
              <a:rPr lang="en-US" dirty="0" smtClean="0"/>
              <a:t>&gt; 35% THC (proxy for concentrates): 25%</a:t>
            </a:r>
            <a:br>
              <a:rPr lang="en-US" dirty="0" smtClean="0"/>
            </a:br>
            <a:r>
              <a:rPr lang="en-US" dirty="0" smtClean="0"/>
              <a:t/>
            </a:r>
            <a:br>
              <a:rPr lang="en-US" dirty="0" smtClean="0"/>
            </a:br>
            <a:r>
              <a:rPr lang="en-US" dirty="0" smtClean="0"/>
              <a:t>-Non-</a:t>
            </a:r>
            <a:r>
              <a:rPr lang="en-US" dirty="0" err="1" smtClean="0"/>
              <a:t>smokeable</a:t>
            </a:r>
            <a:r>
              <a:rPr lang="en-US" dirty="0" smtClean="0"/>
              <a:t>: 20%</a:t>
            </a:r>
            <a:br>
              <a:rPr lang="en-US" dirty="0" smtClean="0"/>
            </a:br>
            <a:r>
              <a:rPr lang="en-US" dirty="0" smtClean="0"/>
              <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95400" y="1371600"/>
            <a:ext cx="6435777" cy="4673600"/>
          </a:xfrm>
          <a:prstGeom prst="rect">
            <a:avLst/>
          </a:prstGeom>
        </p:spPr>
      </p:pic>
      <p:sp>
        <p:nvSpPr>
          <p:cNvPr id="4" name="Title 3"/>
          <p:cNvSpPr>
            <a:spLocks noGrp="1"/>
          </p:cNvSpPr>
          <p:nvPr>
            <p:ph type="title"/>
          </p:nvPr>
        </p:nvSpPr>
        <p:spPr/>
        <p:txBody>
          <a:bodyPr/>
          <a:lstStyle/>
          <a:p>
            <a:r>
              <a:rPr lang="en-US" dirty="0" smtClean="0"/>
              <a:t>Illinois </a:t>
            </a:r>
            <a:r>
              <a:rPr lang="en-US" dirty="0" err="1" smtClean="0"/>
              <a:t>smokeable</a:t>
            </a:r>
            <a:r>
              <a:rPr lang="en-US" dirty="0" smtClean="0"/>
              <a:t> notch</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Jersey 2019</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5" name="Rectangle 4"/>
          <p:cNvSpPr/>
          <p:nvPr/>
        </p:nvSpPr>
        <p:spPr>
          <a:xfrm>
            <a:off x="2286000" y="1720840"/>
            <a:ext cx="4572000" cy="3785652"/>
          </a:xfrm>
          <a:prstGeom prst="rect">
            <a:avLst/>
          </a:prstGeom>
        </p:spPr>
        <p:txBody>
          <a:bodyPr>
            <a:spAutoFit/>
          </a:bodyPr>
          <a:lstStyle/>
          <a:p>
            <a:pPr marL="342900" indent="-342900"/>
            <a:r>
              <a:rPr lang="en-US" sz="2400" dirty="0" smtClean="0"/>
              <a:t>-- up to $10 per ounce, as established by the commission, if the average retail price of an ounce of usable cannabis was $350 or more; </a:t>
            </a:r>
          </a:p>
          <a:p>
            <a:pPr marL="342900" indent="-342900"/>
            <a:r>
              <a:rPr lang="en-US" sz="2400" dirty="0" smtClean="0"/>
              <a:t> -- $30 per ounce, if the price was between $350 and $250; </a:t>
            </a:r>
          </a:p>
          <a:p>
            <a:pPr marL="342900" indent="-342900"/>
            <a:r>
              <a:rPr lang="en-US" sz="2400" dirty="0" smtClean="0"/>
              <a:t> -- $40 per ounce, between $250 and  $200;</a:t>
            </a:r>
          </a:p>
          <a:p>
            <a:pPr marL="342900" indent="-342900"/>
            <a:r>
              <a:rPr lang="en-US" sz="2400" dirty="0" smtClean="0"/>
              <a:t>  -- $60 per ounce, less than $250.</a:t>
            </a:r>
            <a:endParaRPr lang="en-US" sz="2400" dirty="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1143000"/>
          </a:xfrm>
        </p:spPr>
        <p:txBody>
          <a:bodyPr>
            <a:normAutofit fontScale="90000"/>
          </a:bodyPr>
          <a:lstStyle/>
          <a:p>
            <a:r>
              <a:rPr lang="en-US" dirty="0" smtClean="0"/>
              <a:t>New York 2021 </a:t>
            </a:r>
            <a:br>
              <a:rPr lang="en-US" dirty="0" smtClean="0"/>
            </a:br>
            <a:r>
              <a:rPr lang="en-US" dirty="0" smtClean="0"/>
              <a:t>per milligram of THC</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066800" y="1295400"/>
            <a:ext cx="6248400" cy="3046988"/>
          </a:xfrm>
          <a:prstGeom prst="rect">
            <a:avLst/>
          </a:prstGeom>
        </p:spPr>
        <p:txBody>
          <a:bodyPr wrap="square">
            <a:spAutoFit/>
          </a:bodyPr>
          <a:lstStyle/>
          <a:p>
            <a:r>
              <a:rPr lang="en-US" sz="3200" dirty="0" smtClean="0"/>
              <a:t>(1) Flower 0.5 cents;</a:t>
            </a:r>
          </a:p>
          <a:p>
            <a:r>
              <a:rPr lang="en-US" sz="3200" dirty="0" smtClean="0"/>
              <a:t>(2) Concentrated cannabis 0.8 cents; and</a:t>
            </a:r>
          </a:p>
          <a:p>
            <a:r>
              <a:rPr lang="en-US" sz="3200" dirty="0" smtClean="0"/>
              <a:t>(3) Edibles 3 cents</a:t>
            </a:r>
          </a:p>
          <a:p>
            <a:r>
              <a:rPr lang="en-US" sz="3200" dirty="0" smtClean="0"/>
              <a:t> </a:t>
            </a:r>
          </a:p>
          <a:p>
            <a:pPr>
              <a:buNone/>
            </a:pPr>
            <a:endParaRPr lang="en-US" sz="3200"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lgn="l"/>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Source of NY ratios:  Colorado study</a:t>
            </a:r>
            <a:br>
              <a:rPr lang="en-US" dirty="0" smtClean="0"/>
            </a:br>
            <a:r>
              <a:rPr lang="en-US" dirty="0" smtClean="0"/>
              <a:t/>
            </a:r>
            <a:br>
              <a:rPr lang="en-US" dirty="0" smtClean="0"/>
            </a:br>
            <a:r>
              <a:rPr lang="en-US" dirty="0" smtClean="0"/>
              <a:t>“one milligram of THC in edible form is</a:t>
            </a:r>
            <a:br>
              <a:rPr lang="en-US" dirty="0" smtClean="0"/>
            </a:br>
            <a:r>
              <a:rPr lang="en-US" dirty="0" smtClean="0"/>
              <a:t>equivalent to 5.71 milligrams of THC in</a:t>
            </a:r>
            <a:br>
              <a:rPr lang="en-US" dirty="0" smtClean="0"/>
            </a:br>
            <a:r>
              <a:rPr lang="en-US" dirty="0" err="1" smtClean="0"/>
              <a:t>smokable</a:t>
            </a:r>
            <a:r>
              <a:rPr lang="en-US" dirty="0" smtClean="0"/>
              <a:t> form.”</a:t>
            </a:r>
            <a:r>
              <a:rPr lang="en-US" u="sng" dirty="0" smtClean="0">
                <a:hlinkClick r:id="rId2"/>
              </a:rPr>
              <a:t> </a:t>
            </a:r>
            <a:r>
              <a:rPr lang="en-US" sz="2000" u="sng" dirty="0" smtClean="0">
                <a:hlinkClick r:id="rId2"/>
              </a:rPr>
              <a:t>https://www.researchgate.net/publication/316977045_Marijuana_Equivalency_in_Portion_and_Dosage</a:t>
            </a:r>
            <a:r>
              <a:rPr lang="en-US" dirty="0" smtClean="0"/>
              <a:t/>
            </a:r>
            <a:br>
              <a:rPr lang="en-US" dirty="0" smtClean="0"/>
            </a:br>
            <a:r>
              <a:rPr lang="en-US" dirty="0" smtClean="0"/>
              <a:t> </a:t>
            </a:r>
            <a:br>
              <a:rPr lang="en-US" dirty="0" smtClean="0"/>
            </a:br>
            <a:r>
              <a:rPr lang="en-US" dirty="0" smtClean="0"/>
              <a:t/>
            </a:r>
            <a:br>
              <a:rPr lang="en-US" dirty="0" smtClean="0"/>
            </a:br>
            <a:r>
              <a:rPr lang="en-US" dirty="0" smtClean="0"/>
              <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Unscientific poll</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5" name="Picture 4"/>
          <p:cNvPicPr/>
          <p:nvPr/>
        </p:nvPicPr>
        <p:blipFill>
          <a:blip r:embed="rId2"/>
          <a:srcRect/>
          <a:stretch>
            <a:fillRect/>
          </a:stretch>
        </p:blipFill>
        <p:spPr bwMode="auto">
          <a:xfrm>
            <a:off x="1295400" y="1417638"/>
            <a:ext cx="6553200" cy="459276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5FF073D-B54A-4C18-BB47-3C9C481F6245}"/>
              </a:ext>
            </a:extLst>
          </p:cNvPr>
          <p:cNvSpPr>
            <a:spLocks noGrp="1"/>
          </p:cNvSpPr>
          <p:nvPr>
            <p:ph type="title"/>
          </p:nvPr>
        </p:nvSpPr>
        <p:spPr/>
        <p:txBody>
          <a:bodyPr>
            <a:normAutofit/>
          </a:bodyPr>
          <a:lstStyle/>
          <a:p>
            <a:r>
              <a:rPr lang="en-US" dirty="0" smtClean="0"/>
              <a:t>So, WHAT to tax?</a:t>
            </a:r>
            <a:endParaRPr lang="en-US" dirty="0"/>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a:spLocks noGrp="1"/>
          </p:cNvSpPr>
          <p:nvPr>
            <p:ph idx="1"/>
          </p:nvPr>
        </p:nvSpPr>
        <p:spPr>
          <a:xfrm>
            <a:off x="885569" y="2137299"/>
            <a:ext cx="7537721" cy="4370436"/>
          </a:xfrm>
        </p:spPr>
        <p:txBody>
          <a:bodyPr>
            <a:normAutofit/>
          </a:bodyPr>
          <a:lstStyle/>
          <a:p>
            <a:pPr marL="1200150" lvl="1" indent="-742950">
              <a:buAutoNum type="arabicPeriod"/>
            </a:pPr>
            <a:endParaRPr lang="en-US" sz="3600" dirty="0" smtClean="0"/>
          </a:p>
          <a:p>
            <a:pPr marL="1200150" lvl="1" indent="-742950">
              <a:buNone/>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endParaRPr lang="en-US" dirty="0" smtClean="0"/>
          </a:p>
          <a:p>
            <a:endParaRPr lang="en-US" dirty="0"/>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731743B-8AD6-4739-B203-595076C79E56}"/>
              </a:ext>
            </a:extLst>
          </p:cNvPr>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
        <p:nvSpPr>
          <p:cNvPr id="7" name="Rectangle 6"/>
          <p:cNvSpPr/>
          <p:nvPr/>
        </p:nvSpPr>
        <p:spPr>
          <a:xfrm flipH="1" flipV="1">
            <a:off x="11277599" y="4306164"/>
            <a:ext cx="328529" cy="3416320"/>
          </a:xfrm>
          <a:prstGeom prst="rect">
            <a:avLst/>
          </a:prstGeom>
        </p:spPr>
        <p:txBody>
          <a:bodyPr wrap="square">
            <a:spAutoFit/>
          </a:bodyPr>
          <a:lstStyle/>
          <a:p>
            <a:pPr marL="1200150" lvl="1" indent="-742950">
              <a:buNone/>
            </a:pPr>
            <a:r>
              <a:rPr lang="en-US" sz="3600" dirty="0" smtClean="0"/>
              <a:t>$</a:t>
            </a:r>
          </a:p>
          <a:p>
            <a:pPr marL="1200150" lvl="1" indent="-742950">
              <a:buNone/>
            </a:pPr>
            <a:r>
              <a:rPr lang="en-US" sz="3600" dirty="0" smtClean="0"/>
              <a:t>Exe</a:t>
            </a:r>
          </a:p>
        </p:txBody>
      </p:sp>
      <p:sp>
        <p:nvSpPr>
          <p:cNvPr id="9" name="Rectangle 8"/>
          <p:cNvSpPr/>
          <p:nvPr/>
        </p:nvSpPr>
        <p:spPr>
          <a:xfrm>
            <a:off x="885569" y="1417638"/>
            <a:ext cx="5911632" cy="4524316"/>
          </a:xfrm>
          <a:prstGeom prst="rect">
            <a:avLst/>
          </a:prstGeom>
        </p:spPr>
        <p:txBody>
          <a:bodyPr wrap="square">
            <a:spAutoFit/>
          </a:bodyPr>
          <a:lstStyle/>
          <a:p>
            <a:pPr marL="1200150" lvl="1" indent="-742950"/>
            <a:r>
              <a:rPr lang="en-US" sz="3600" dirty="0" smtClean="0"/>
              <a:t>Price – “Ad valorem”?</a:t>
            </a:r>
          </a:p>
          <a:p>
            <a:pPr marL="1200150" lvl="1" indent="-742950"/>
            <a:r>
              <a:rPr lang="en-US" sz="3600" dirty="0" smtClean="0"/>
              <a:t>Weight of plant parts?</a:t>
            </a:r>
          </a:p>
          <a:p>
            <a:pPr marL="1200150" lvl="1" indent="-742950">
              <a:buNone/>
            </a:pPr>
            <a:r>
              <a:rPr lang="en-US" sz="3600" dirty="0" smtClean="0"/>
              <a:t>THC?</a:t>
            </a:r>
          </a:p>
          <a:p>
            <a:pPr lvl="1"/>
            <a:r>
              <a:rPr lang="en-US" sz="3600" dirty="0" smtClean="0"/>
              <a:t>Selling expenses (280E)</a:t>
            </a:r>
          </a:p>
          <a:p>
            <a:pPr lvl="1">
              <a:buNone/>
            </a:pPr>
            <a:endParaRPr lang="en-US" sz="3600" dirty="0" smtClean="0"/>
          </a:p>
          <a:p>
            <a:pPr lvl="1">
              <a:buNone/>
            </a:pPr>
            <a:r>
              <a:rPr lang="en-US" sz="3600" dirty="0" smtClean="0"/>
              <a:t>Number of plants?	</a:t>
            </a:r>
          </a:p>
          <a:p>
            <a:pPr lvl="1">
              <a:buNone/>
            </a:pPr>
            <a:r>
              <a:rPr lang="en-US" sz="3600" dirty="0" smtClean="0"/>
              <a:t>Square feet of canopy? </a:t>
            </a:r>
          </a:p>
          <a:p>
            <a:pPr lvl="1">
              <a:buNone/>
            </a:pPr>
            <a:r>
              <a:rPr lang="en-US" sz="3600" dirty="0" smtClean="0"/>
              <a:t>Electricity used?</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247374"/>
      </p:ext>
    </p:extLst>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2" name="Title 1"/>
          <p:cNvSpPr>
            <a:spLocks noGrp="1"/>
          </p:cNvSpPr>
          <p:nvPr>
            <p:ph type="title" idx="4294967295"/>
          </p:nvPr>
        </p:nvSpPr>
        <p:spPr>
          <a:xfrm>
            <a:off x="304800" y="1066800"/>
            <a:ext cx="8229600" cy="1143000"/>
          </a:xfrm>
        </p:spPr>
        <p:txBody>
          <a:bodyPr>
            <a:normAutofit fontScale="90000"/>
          </a:bodyPr>
          <a:lstStyle/>
          <a:p>
            <a:r>
              <a:rPr lang="en-US" dirty="0" smtClean="0"/>
              <a:t>Pros and Cons</a:t>
            </a:r>
            <a:br>
              <a:rPr lang="en-US" dirty="0" smtClean="0"/>
            </a:br>
            <a:r>
              <a:rPr lang="en-US" dirty="0" smtClean="0"/>
              <a:t>Drilling down on tax bases</a:t>
            </a:r>
            <a:br>
              <a:rPr lang="en-US" dirty="0" smtClean="0"/>
            </a:br>
            <a:r>
              <a:rPr lang="en-US" dirty="0" smtClean="0"/>
              <a:t/>
            </a:r>
            <a:br>
              <a:rPr lang="en-US" dirty="0" smtClean="0"/>
            </a:b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Taxing by price	</a:t>
            </a:r>
            <a:endParaRPr lang="en-US" dirty="0"/>
          </a:p>
        </p:txBody>
      </p:sp>
      <p:sp>
        <p:nvSpPr>
          <p:cNvPr id="3" name="Content Placeholder 2"/>
          <p:cNvSpPr>
            <a:spLocks noGrp="1"/>
          </p:cNvSpPr>
          <p:nvPr>
            <p:ph idx="1"/>
          </p:nvPr>
        </p:nvSpPr>
        <p:spPr/>
        <p:txBody>
          <a:bodyPr>
            <a:normAutofit/>
          </a:bodyPr>
          <a:lstStyle/>
          <a:p>
            <a:r>
              <a:rPr lang="en-US" i="1" dirty="0" smtClean="0"/>
              <a:t>E.g</a:t>
            </a:r>
            <a:r>
              <a:rPr lang="en-US" dirty="0" smtClean="0"/>
              <a:t>.,15% of retail price</a:t>
            </a:r>
          </a:p>
          <a:p>
            <a:r>
              <a:rPr lang="en-US" dirty="0" smtClean="0"/>
              <a:t>Easy to start</a:t>
            </a:r>
          </a:p>
          <a:p>
            <a:r>
              <a:rPr lang="en-US" dirty="0" smtClean="0"/>
              <a:t>Doesn’t need pre-collection cash flow</a:t>
            </a:r>
          </a:p>
          <a:p>
            <a:r>
              <a:rPr lang="en-US" dirty="0" smtClean="0"/>
              <a:t>May piggyback on retail sales tax</a:t>
            </a:r>
          </a:p>
          <a:p>
            <a:r>
              <a:rPr lang="en-US" dirty="0" smtClean="0"/>
              <a:t>(Salience – does customer see tax amount?)</a:t>
            </a:r>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Relationship &amp; quantity discounts</a:t>
            </a:r>
          </a:p>
          <a:p>
            <a:r>
              <a:rPr lang="en-US" sz="4400" dirty="0" smtClean="0"/>
              <a:t>Free pot with pipe (bundling)</a:t>
            </a:r>
          </a:p>
          <a:p>
            <a:r>
              <a:rPr lang="en-US" sz="4400" dirty="0" smtClean="0"/>
              <a:t>Predictable price collapse </a:t>
            </a:r>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Relationship &amp; quantity discounts</a:t>
            </a:r>
          </a:p>
          <a:p>
            <a:pPr lvl="1"/>
            <a:r>
              <a:rPr lang="en-US" sz="4000" dirty="0" smtClean="0"/>
              <a:t> Employees, friends	</a:t>
            </a:r>
          </a:p>
          <a:p>
            <a:pPr lvl="1"/>
            <a:r>
              <a:rPr lang="en-US" sz="4000" dirty="0" smtClean="0"/>
              <a:t> But tax on 1 gallon of liquor = tax on 8 pints</a:t>
            </a:r>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Bundling discounts: (Free pot with pipe or membership deals)</a:t>
            </a:r>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Predictable price collapse </a:t>
            </a:r>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5" name="Content Placeholder 4"/>
          <p:cNvPicPr>
            <a:picLocks noGrp="1"/>
          </p:cNvPicPr>
          <p:nvPr>
            <p:ph idx="1"/>
          </p:nvPr>
        </p:nvPicPr>
        <p:blipFill>
          <a:blip r:embed="rId2">
            <a:extLst>
              <a:ext uri="{28A0092B-C50C-407E-A947-70E740481C1C}">
                <a14:useLocalDpi xmlns:p="http://schemas.openxmlformats.org/presentationml/2006/main" xmlns:mv="urn:schemas-microsoft-com:mac:vml" xmlns:mo="http://schemas.microsoft.com/office/mac/office/2008/main" xmlns:ve="http://schemas.openxmlformats.org/markup-compatibility/2006" xmlns:a14="http://schemas.microsoft.com/office/drawing/2010/main" xmlns:pic="http://schemas.openxmlformats.org/drawingml/2006/picture" xmlns:a="http://schemas.openxmlformats.org/drawingml/2006/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r="http://schemas.openxmlformats.org/officeDocument/2006/relationships"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xmlns:lc="http://schemas.openxmlformats.org/drawingml/2006/lockedCanvas" val="0"/>
              </a:ext>
            </a:extLst>
          </a:blip>
          <a:srcRect l="-35996" r="-35996"/>
          <a:stretch>
            <a:fillRect/>
          </a:stretch>
        </p:blipFill>
        <p:spPr bwMode="auto">
          <a:xfrm>
            <a:off x="-1286298" y="526733"/>
            <a:ext cx="11360654" cy="5876249"/>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pic>
        <p:nvPicPr>
          <p:cNvPr id="5" name="Picture 4"/>
          <p:cNvPicPr>
            <a:picLocks noChangeAspect="1"/>
          </p:cNvPicPr>
          <p:nvPr/>
        </p:nvPicPr>
        <p:blipFill>
          <a:blip r:embed="rId2"/>
          <a:stretch>
            <a:fillRect/>
          </a:stretch>
        </p:blipFill>
        <p:spPr>
          <a:xfrm>
            <a:off x="361950" y="780262"/>
            <a:ext cx="8420100" cy="52451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Taxing by price</a:t>
            </a:r>
            <a:endParaRPr lang="en-US" dirty="0"/>
          </a:p>
        </p:txBody>
      </p:sp>
      <p:sp>
        <p:nvSpPr>
          <p:cNvPr id="3" name="Content Placeholder 2"/>
          <p:cNvSpPr>
            <a:spLocks noGrp="1"/>
          </p:cNvSpPr>
          <p:nvPr>
            <p:ph idx="1"/>
          </p:nvPr>
        </p:nvSpPr>
        <p:spPr/>
        <p:txBody>
          <a:bodyPr/>
          <a:lstStyle/>
          <a:p>
            <a:pPr>
              <a:buNone/>
            </a:pPr>
            <a:r>
              <a:rPr lang="en-US" dirty="0" smtClean="0"/>
              <a:t>Correlation with potency?</a:t>
            </a:r>
          </a:p>
          <a:p>
            <a:pPr fontAlgn="base">
              <a:buNone/>
            </a:pPr>
            <a:r>
              <a:rPr lang="en-US" dirty="0" smtClean="0"/>
              <a:t>Doubling potency from 10 to 20 percent increases the price by much less than 2X.</a:t>
            </a:r>
          </a:p>
          <a:p>
            <a:pPr fontAlgn="base">
              <a:buNone/>
            </a:pPr>
            <a:r>
              <a:rPr lang="en-US" dirty="0" smtClean="0"/>
              <a:t>-- Drs. Ben Hansen, Keaton Miller, &amp; Caroline Weber:</a:t>
            </a:r>
          </a:p>
          <a:p>
            <a:pPr fontAlgn="base">
              <a:buNone/>
            </a:pPr>
            <a:endParaRPr lang="en-US" dirty="0" smtClean="0"/>
          </a:p>
          <a:p>
            <a:pPr fontAlgn="base">
              <a:buNone/>
            </a:pPr>
            <a:r>
              <a:rPr lang="en-US" dirty="0" smtClean="0"/>
              <a:t> </a:t>
            </a:r>
          </a:p>
          <a:p>
            <a:pPr>
              <a:buNone/>
            </a:pPr>
            <a:r>
              <a:rPr lang="en-US" dirty="0" smtClean="0"/>
              <a:t> </a:t>
            </a:r>
          </a:p>
          <a:p>
            <a:pPr>
              <a:buNone/>
            </a:pPr>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New Revenue</a:t>
            </a:r>
            <a:endParaRPr lang="en-US"/>
          </a:p>
        </p:txBody>
      </p:sp>
      <p:pic>
        <p:nvPicPr>
          <p:cNvPr id="3" name="Picture 2"/>
          <p:cNvPicPr>
            <a:picLocks noChangeAspect="1"/>
          </p:cNvPicPr>
          <p:nvPr/>
        </p:nvPicPr>
        <p:blipFill>
          <a:blip r:embed="rId2"/>
          <a:stretch>
            <a:fillRect/>
          </a:stretch>
        </p:blipFill>
        <p:spPr>
          <a:xfrm>
            <a:off x="1890713" y="6350"/>
            <a:ext cx="5362575" cy="684530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New Revenue</a:t>
            </a:r>
            <a:endParaRPr lang="en-US"/>
          </a:p>
        </p:txBody>
      </p:sp>
      <p:pic>
        <p:nvPicPr>
          <p:cNvPr id="4" name="Picture 3"/>
          <p:cNvPicPr>
            <a:picLocks noChangeAspect="1"/>
          </p:cNvPicPr>
          <p:nvPr/>
        </p:nvPicPr>
        <p:blipFill>
          <a:blip r:embed="rId2"/>
          <a:stretch>
            <a:fillRect/>
          </a:stretch>
        </p:blipFill>
        <p:spPr>
          <a:xfrm>
            <a:off x="1447800" y="38100"/>
            <a:ext cx="6248400" cy="678180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But see . . </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p:nvPr/>
        </p:nvPicPr>
        <p:blipFill>
          <a:blip r:embed="rId2"/>
          <a:srcRect/>
          <a:stretch>
            <a:fillRect/>
          </a:stretch>
        </p:blipFill>
        <p:spPr bwMode="auto">
          <a:xfrm>
            <a:off x="457200" y="1143000"/>
            <a:ext cx="8229600" cy="5213350"/>
          </a:xfrm>
          <a:prstGeom prst="rect">
            <a:avLst/>
          </a:prstGeom>
          <a:noFill/>
          <a:ln w="9525">
            <a:noFill/>
            <a:miter lim="800000"/>
            <a:headEnd/>
            <a:tailEnd/>
          </a:ln>
        </p:spPr>
      </p:pic>
      <p:sp>
        <p:nvSpPr>
          <p:cNvPr id="5" name="Rectangle 4"/>
          <p:cNvSpPr/>
          <p:nvPr/>
        </p:nvSpPr>
        <p:spPr>
          <a:xfrm>
            <a:off x="3124200" y="5710019"/>
            <a:ext cx="4572000" cy="923330"/>
          </a:xfrm>
          <a:prstGeom prst="rect">
            <a:avLst/>
          </a:prstGeom>
        </p:spPr>
        <p:txBody>
          <a:bodyPr>
            <a:spAutoFit/>
          </a:bodyPr>
          <a:lstStyle/>
          <a:p>
            <a:r>
              <a:rPr lang="en-US" dirty="0" smtClean="0">
                <a:hlinkClick r:id="rId3"/>
              </a:rPr>
              <a:t>https://fivethirtyeight.com/features/americas-pot-labs-have-a-thc-problem/</a:t>
            </a:r>
            <a:endParaRPr lang="en-US" dirty="0" smtClean="0"/>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algn="l"/>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Ad valorem (price) base PRE-RETAIL</a:t>
            </a:r>
            <a:br>
              <a:rPr lang="en-US" dirty="0" smtClean="0"/>
            </a:br>
            <a:r>
              <a:rPr lang="en-US" dirty="0" smtClean="0"/>
              <a:t> </a:t>
            </a:r>
            <a:br>
              <a:rPr lang="en-US" dirty="0" smtClean="0"/>
            </a:br>
            <a:r>
              <a:rPr lang="en-US" dirty="0" smtClean="0"/>
              <a:t>	-- Vertical integration requires conversion to weight-based tax because there’s no </a:t>
            </a:r>
            <a:r>
              <a:rPr lang="en-US" dirty="0" smtClean="0"/>
              <a:t>ACTUAL pre-retail </a:t>
            </a:r>
            <a:r>
              <a:rPr lang="en-US" dirty="0" smtClean="0"/>
              <a:t>price</a:t>
            </a:r>
            <a:br>
              <a:rPr lang="en-US" dirty="0" smtClean="0"/>
            </a:br>
            <a:r>
              <a:rPr lang="en-US" dirty="0" smtClean="0"/>
              <a:t>		</a:t>
            </a:r>
            <a:br>
              <a:rPr lang="en-US" dirty="0" smtClean="0"/>
            </a:br>
            <a:r>
              <a:rPr lang="en-US" dirty="0" smtClean="0"/>
              <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Nevada – 15% conversion</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457200" y="1417638"/>
            <a:ext cx="8229600" cy="4602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Nevada </a:t>
            </a:r>
            <a:r>
              <a:rPr lang="en-US" dirty="0" smtClean="0"/>
              <a:t>– rates at a different time</a:t>
            </a:r>
            <a:endParaRPr lang="en-US" dirty="0"/>
          </a:p>
        </p:txBody>
      </p:sp>
      <p:sp>
        <p:nvSpPr>
          <p:cNvPr id="3" name="Content Placeholder 2"/>
          <p:cNvSpPr>
            <a:spLocks noGrp="1"/>
          </p:cNvSpPr>
          <p:nvPr>
            <p:ph idx="1"/>
          </p:nvPr>
        </p:nvSpPr>
        <p:spPr/>
        <p:txBody>
          <a:bodyPr>
            <a:normAutofit lnSpcReduction="10000"/>
          </a:bodyPr>
          <a:lstStyle/>
          <a:p>
            <a:r>
              <a:rPr lang="en-US" dirty="0" smtClean="0"/>
              <a:t>Flower — 75 cents a gram</a:t>
            </a:r>
            <a:br>
              <a:rPr lang="en-US" dirty="0" smtClean="0"/>
            </a:br>
            <a:r>
              <a:rPr lang="en-US" dirty="0" smtClean="0"/>
              <a:t>Trim — 20 cents a gram</a:t>
            </a:r>
            <a:br>
              <a:rPr lang="en-US" dirty="0" smtClean="0"/>
            </a:br>
            <a:r>
              <a:rPr lang="en-US" b="1" dirty="0" smtClean="0"/>
              <a:t>Small bud </a:t>
            </a:r>
            <a:r>
              <a:rPr lang="en-US" dirty="0" smtClean="0"/>
              <a:t>— 50 cents a gram</a:t>
            </a:r>
            <a:br>
              <a:rPr lang="en-US" dirty="0" smtClean="0"/>
            </a:br>
            <a:r>
              <a:rPr lang="en-US" b="1" dirty="0" smtClean="0"/>
              <a:t>Wet whole plant </a:t>
            </a:r>
            <a:r>
              <a:rPr lang="en-US" dirty="0" smtClean="0"/>
              <a:t>— 7 cents a gram.</a:t>
            </a:r>
            <a:br>
              <a:rPr lang="en-US" dirty="0" smtClean="0"/>
            </a:br>
            <a:r>
              <a:rPr lang="en-US" dirty="0" smtClean="0"/>
              <a:t>NV taxes by the unit</a:t>
            </a:r>
            <a:br>
              <a:rPr lang="en-US" dirty="0" smtClean="0"/>
            </a:br>
            <a:r>
              <a:rPr lang="en-US" dirty="0" smtClean="0"/>
              <a:t>immature plants ($15)</a:t>
            </a:r>
            <a:br>
              <a:rPr lang="en-US" dirty="0" smtClean="0"/>
            </a:br>
            <a:r>
              <a:rPr lang="en-US" dirty="0" smtClean="0"/>
              <a:t>seeds (($0.90)</a:t>
            </a:r>
            <a:br>
              <a:rPr lang="en-US" dirty="0" smtClean="0"/>
            </a:br>
            <a:r>
              <a:rPr lang="en-US" dirty="0" smtClean="0"/>
              <a:t>pre-rolls ($0.75)</a:t>
            </a:r>
          </a:p>
          <a:p>
            <a:r>
              <a:rPr lang="en-US" dirty="0" smtClean="0"/>
              <a:t> </a:t>
            </a:r>
            <a:r>
              <a:rPr lang="en-US" sz="1059" u="sng" dirty="0" smtClean="0">
                <a:hlinkClick r:id="rId2"/>
              </a:rPr>
              <a:t>https://tax.nv.gov/uploadedFiles/taxnvgov/Content/Forms/Retail-Marijuana-Fair-Market-Value-Jan-1-2018.pdf</a:t>
            </a:r>
            <a:r>
              <a:rPr lang="en-US" sz="1059" dirty="0" smtClean="0"/>
              <a:t> </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Taxing by price	</a:t>
            </a:r>
            <a:endParaRPr lang="en-US" dirty="0"/>
          </a:p>
        </p:txBody>
      </p:sp>
      <p:sp>
        <p:nvSpPr>
          <p:cNvPr id="3" name="Content Placeholder 2"/>
          <p:cNvSpPr>
            <a:spLocks noGrp="1"/>
          </p:cNvSpPr>
          <p:nvPr>
            <p:ph idx="1"/>
          </p:nvPr>
        </p:nvSpPr>
        <p:spPr/>
        <p:txBody>
          <a:bodyPr>
            <a:normAutofit/>
          </a:bodyPr>
          <a:lstStyle/>
          <a:p>
            <a:r>
              <a:rPr lang="en-US" dirty="0" smtClean="0"/>
              <a:t>Critique of Vermont price-based tax – “knowingly implement a policy which is defective by design simply because any alternative would require the Vermont Department of Taxes to work a little bit harder than they’d like to.”</a:t>
            </a:r>
          </a:p>
          <a:p>
            <a:r>
              <a:rPr lang="en-US" sz="1400" dirty="0" smtClean="0">
                <a:hlinkClick r:id="rId2"/>
              </a:rPr>
              <a:t>https://vtdigger.org/2018/11/29/dave-silberman-governors-cannabis-advisory-commission-report-mixed-bag/</a:t>
            </a:r>
            <a:endParaRPr lang="en-US" sz="1400" dirty="0" smtClean="0"/>
          </a:p>
          <a:p>
            <a:endParaRPr lang="en-US" dirty="0" smtClean="0"/>
          </a:p>
          <a:p>
            <a:endParaRPr lang="en-US" dirty="0" smtClean="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81000"/>
            <a:ext cx="7772400" cy="1470025"/>
          </a:xfrm>
        </p:spPr>
        <p:txBody>
          <a:bodyPr>
            <a:normAutofit/>
          </a:bodyPr>
          <a:lstStyle/>
          <a:p>
            <a:r>
              <a:rPr lang="en-US" dirty="0" smtClean="0"/>
              <a:t>Will the federal government tax by price?</a:t>
            </a:r>
            <a:endParaRPr lang="en-US" dirty="0"/>
          </a:p>
        </p:txBody>
      </p:sp>
      <p:sp>
        <p:nvSpPr>
          <p:cNvPr id="5" name="Subtitle 4"/>
          <p:cNvSpPr>
            <a:spLocks noGrp="1"/>
          </p:cNvSpPr>
          <p:nvPr>
            <p:ph type="subTitle" idx="1"/>
          </p:nvPr>
        </p:nvSpPr>
        <p:spPr>
          <a:xfrm>
            <a:off x="1371600" y="2286000"/>
            <a:ext cx="6400800" cy="1752600"/>
          </a:xfrm>
        </p:spPr>
        <p:txBody>
          <a:bodyPr/>
          <a:lstStyle/>
          <a:p>
            <a:pPr algn="l"/>
            <a:r>
              <a:rPr lang="en-US" dirty="0" smtClean="0">
                <a:solidFill>
                  <a:schemeClr val="tx1"/>
                </a:solidFill>
              </a:rPr>
              <a:t>If not, states experimenting with other bases can pave the way for federal legalization.</a:t>
            </a:r>
            <a:endParaRPr lang="en-US" dirty="0">
              <a:solidFill>
                <a:schemeClr val="tx1"/>
              </a:solidFill>
            </a:endParaRP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609600"/>
            <a:ext cx="8229600" cy="4525963"/>
          </a:xfrm>
        </p:spPr>
        <p:txBody>
          <a:bodyPr>
            <a:normAutofit/>
          </a:bodyPr>
          <a:lstStyle/>
          <a:p>
            <a:endParaRPr lang="en-US" dirty="0" smtClean="0"/>
          </a:p>
          <a:p>
            <a:pPr>
              <a:buNone/>
            </a:pPr>
            <a:r>
              <a:rPr lang="en-US" dirty="0" smtClean="0"/>
              <a:t>-- Specific </a:t>
            </a:r>
            <a:r>
              <a:rPr lang="en-US" dirty="0" smtClean="0"/>
              <a:t>bases – 2 of them</a:t>
            </a:r>
          </a:p>
          <a:p>
            <a:pPr lvl="1"/>
            <a:r>
              <a:rPr lang="en-US" sz="3200" dirty="0" smtClean="0"/>
              <a:t>--</a:t>
            </a:r>
            <a:r>
              <a:rPr lang="en-US" sz="3200" dirty="0" smtClean="0"/>
              <a:t>  Weight for raw plant matter </a:t>
            </a:r>
          </a:p>
          <a:p>
            <a:pPr lvl="1"/>
            <a:r>
              <a:rPr lang="en-US" sz="3200" dirty="0" smtClean="0"/>
              <a:t>--</a:t>
            </a:r>
            <a:r>
              <a:rPr lang="en-US" sz="3200" dirty="0" smtClean="0"/>
              <a:t>  THC for </a:t>
            </a:r>
          </a:p>
          <a:p>
            <a:pPr lvl="2"/>
            <a:r>
              <a:rPr lang="en-US" sz="3200" dirty="0" smtClean="0"/>
              <a:t>Concentrates</a:t>
            </a:r>
          </a:p>
          <a:p>
            <a:pPr lvl="2"/>
            <a:r>
              <a:rPr lang="en-US" sz="3200" dirty="0" smtClean="0"/>
              <a:t>Raw plant matter</a:t>
            </a:r>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762000" y="838200"/>
            <a:ext cx="6019800" cy="1938992"/>
          </a:xfrm>
          <a:prstGeom prst="rect">
            <a:avLst/>
          </a:prstGeom>
        </p:spPr>
        <p:txBody>
          <a:bodyPr wrap="square">
            <a:spAutoFit/>
          </a:bodyPr>
          <a:lstStyle/>
          <a:p>
            <a:r>
              <a:rPr lang="en-US" sz="4000" dirty="0" smtClean="0"/>
              <a:t>Weight base would encourage high potency.  </a:t>
            </a:r>
          </a:p>
          <a:p>
            <a:r>
              <a:rPr lang="en-US" sz="4000" dirty="0" smtClean="0"/>
              <a:t>So categories proliferate.</a:t>
            </a:r>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sp>
        <p:nvSpPr>
          <p:cNvPr id="6" name="Rectangle 5"/>
          <p:cNvSpPr/>
          <p:nvPr/>
        </p:nvSpPr>
        <p:spPr>
          <a:xfrm>
            <a:off x="838200" y="3124200"/>
            <a:ext cx="4572000" cy="3046988"/>
          </a:xfrm>
          <a:prstGeom prst="rect">
            <a:avLst/>
          </a:prstGeom>
        </p:spPr>
        <p:txBody>
          <a:bodyPr>
            <a:spAutoFit/>
          </a:bodyPr>
          <a:lstStyle/>
          <a:p>
            <a:r>
              <a:rPr lang="en-US" sz="2400" dirty="0" smtClean="0"/>
              <a:t>Bud/flower </a:t>
            </a:r>
          </a:p>
          <a:p>
            <a:r>
              <a:rPr lang="en-US" sz="2400" dirty="0" smtClean="0"/>
              <a:t>Leaves/trim </a:t>
            </a:r>
          </a:p>
          <a:p>
            <a:r>
              <a:rPr lang="en-US" sz="2400" dirty="0" smtClean="0"/>
              <a:t>Fresh/Wet whole plant </a:t>
            </a:r>
          </a:p>
          <a:p>
            <a:r>
              <a:rPr lang="en-US" sz="2400" dirty="0" smtClean="0"/>
              <a:t>Small bud </a:t>
            </a:r>
          </a:p>
          <a:p>
            <a:r>
              <a:rPr lang="en-US" sz="2400" dirty="0" smtClean="0"/>
              <a:t>Abnormal bud</a:t>
            </a:r>
          </a:p>
          <a:p>
            <a:r>
              <a:rPr lang="en-US" sz="2400" dirty="0" smtClean="0"/>
              <a:t>Immature bud </a:t>
            </a:r>
          </a:p>
          <a:p>
            <a:r>
              <a:rPr lang="en-US" sz="2400" dirty="0" smtClean="0"/>
              <a:t>Bud for extraction</a:t>
            </a:r>
          </a:p>
          <a:p>
            <a:r>
              <a:rPr lang="en-US" sz="2400" dirty="0" smtClean="0"/>
              <a:t>Trim for extraction</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04800"/>
            <a:ext cx="8229600" cy="4525963"/>
          </a:xfrm>
        </p:spPr>
        <p:txBody>
          <a:bodyPr>
            <a:normAutofit/>
          </a:bodyPr>
          <a:lstStyle/>
          <a:p>
            <a:pPr>
              <a:buNone/>
            </a:pPr>
            <a:r>
              <a:rPr lang="en-US" sz="4000" dirty="0" smtClean="0"/>
              <a:t>Raw plant matter taxable articles 2020</a:t>
            </a:r>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graphicFrame>
        <p:nvGraphicFramePr>
          <p:cNvPr id="135170" name="Object 2"/>
          <p:cNvGraphicFramePr>
            <a:graphicFrameLocks noChangeAspect="1"/>
          </p:cNvGraphicFramePr>
          <p:nvPr/>
        </p:nvGraphicFramePr>
        <p:xfrm>
          <a:off x="990600" y="1066800"/>
          <a:ext cx="7772400" cy="5415492"/>
        </p:xfrm>
        <a:graphic>
          <a:graphicData uri="http://schemas.openxmlformats.org/presentationml/2006/ole">
            <p:oleObj spid="_x0000_s135170" name="Document" r:id="rId3" imgW="5486400" imgH="3822700" progId="Word.Document.12">
              <p:link updateAutomatic="1"/>
            </p:oleObj>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CO: Bud (flower) – 33 cents/gram</a:t>
            </a:r>
            <a:br>
              <a:rPr lang="en-US" dirty="0" smtClean="0"/>
            </a:br>
            <a:r>
              <a:rPr lang="en-US" dirty="0" smtClean="0"/>
              <a:t> vs. Trim (leaves) -- 10 cents/gram</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dirty="0" smtClean="0"/>
              <a:t>(1)</a:t>
            </a:r>
            <a:r>
              <a:rPr lang="en-US" b="1" dirty="0" smtClean="0"/>
              <a:t>  </a:t>
            </a:r>
            <a:r>
              <a:rPr lang="en-US" b="1" u="sng" dirty="0" smtClean="0"/>
              <a:t>mature bud will be taxed at $50 an ounce</a:t>
            </a:r>
            <a:r>
              <a:rPr lang="en-US" dirty="0" smtClean="0"/>
              <a:t> </a:t>
            </a:r>
          </a:p>
          <a:p>
            <a:r>
              <a:rPr lang="en-US" dirty="0" smtClean="0"/>
              <a:t>(2)</a:t>
            </a:r>
            <a:r>
              <a:rPr lang="en-US" b="1" dirty="0" smtClean="0"/>
              <a:t>  </a:t>
            </a:r>
            <a:r>
              <a:rPr lang="en-US" b="1" u="sng" dirty="0" smtClean="0"/>
              <a:t>immature bud will be taxed at $25 an ounce;</a:t>
            </a:r>
            <a:r>
              <a:rPr lang="en-US" dirty="0" smtClean="0"/>
              <a:t> </a:t>
            </a:r>
            <a:r>
              <a:rPr lang="en-US" b="1" u="sng" dirty="0" smtClean="0"/>
              <a:t> </a:t>
            </a:r>
            <a:endParaRPr lang="en-US" dirty="0" smtClean="0"/>
          </a:p>
          <a:p>
            <a:r>
              <a:rPr lang="en-US" b="1" u="sng" dirty="0" smtClean="0"/>
              <a:t>(3)  abnormal bud will be taxed at $25 an ounce;</a:t>
            </a:r>
            <a:endParaRPr lang="en-US" dirty="0" smtClean="0"/>
          </a:p>
          <a:p>
            <a:r>
              <a:rPr lang="en-US" b="1" u="sng" dirty="0" smtClean="0"/>
              <a:t>(4)  the remainder of the plant will be taxed at $15 an ounce; and</a:t>
            </a:r>
            <a:endParaRPr lang="en-US" dirty="0" smtClean="0"/>
          </a:p>
          <a:p>
            <a:r>
              <a:rPr lang="en-US" b="1" u="sng" dirty="0" smtClean="0"/>
              <a:t>(5)  clones will be taxed at $1 per plant.</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b="1" u="sng" dirty="0" smtClean="0"/>
              <a:t>11)  “abnormal bud” . . .</a:t>
            </a:r>
            <a:endParaRPr lang="en-US" dirty="0" smtClean="0"/>
          </a:p>
          <a:p>
            <a:pPr lvl="1"/>
            <a:r>
              <a:rPr lang="en-US" b="1" u="sng" dirty="0" smtClean="0"/>
              <a:t>(A)  failed a microbial testing required by 3 AAC 306.645(b); or</a:t>
            </a:r>
            <a:endParaRPr lang="en-US" dirty="0" smtClean="0"/>
          </a:p>
          <a:p>
            <a:pPr lvl="1"/>
            <a:r>
              <a:rPr lang="en-US" b="1" u="sng" dirty="0" smtClean="0"/>
              <a:t>(B)  contains observable seeds;</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a:t>
            </a:r>
            <a:endParaRPr lang="en-US" dirty="0"/>
          </a:p>
        </p:txBody>
      </p:sp>
      <p:sp>
        <p:nvSpPr>
          <p:cNvPr id="3" name="Content Placeholder 2"/>
          <p:cNvSpPr>
            <a:spLocks noGrp="1"/>
          </p:cNvSpPr>
          <p:nvPr>
            <p:ph idx="1"/>
          </p:nvPr>
        </p:nvSpPr>
        <p:spPr/>
        <p:txBody>
          <a:bodyPr/>
          <a:lstStyle/>
          <a:p>
            <a:r>
              <a:rPr lang="en-US" b="1" u="sng" dirty="0" smtClean="0"/>
              <a:t>(14)  “immature bud” means an immature flower formed on a flowering marijuana plant, . . . that generally</a:t>
            </a:r>
            <a:endParaRPr lang="en-US" dirty="0" smtClean="0"/>
          </a:p>
          <a:p>
            <a:pPr lvl="1"/>
            <a:r>
              <a:rPr lang="en-US" b="1" u="sng" dirty="0" smtClean="0"/>
              <a:t>(A)  appear loose, wispy, or leafy; and</a:t>
            </a:r>
            <a:endParaRPr lang="en-US" dirty="0" smtClean="0"/>
          </a:p>
          <a:p>
            <a:pPr lvl="1"/>
            <a:r>
              <a:rPr lang="en-US" b="1" u="sng" dirty="0" smtClean="0"/>
              <a:t>(B) are not dense to sight or touch;</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or popcorn bud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Jorge </a:t>
            </a:r>
            <a:r>
              <a:rPr lang="en-US" dirty="0" err="1" smtClean="0"/>
              <a:t>Pupo</a:t>
            </a:r>
            <a:r>
              <a:rPr lang="en-US" dirty="0" smtClean="0"/>
              <a:t>, Deputy Executive Director, Marijuana Enforcement Division, Nevada Department of Taxation, in 2019:</a:t>
            </a:r>
          </a:p>
          <a:p>
            <a:r>
              <a:rPr lang="en-US" dirty="0" smtClean="0"/>
              <a:t>lower in THC and mainly used for making pre-rolled joints or mixed with the trim for extraction.</a:t>
            </a:r>
          </a:p>
          <a:p>
            <a:r>
              <a:rPr lang="en-US" dirty="0" smtClean="0"/>
              <a:t>It is pretty well established in industry what “popcorn bud” is. It tends to be a lot smaller than the average flower and found low in the lower part of the plant. </a:t>
            </a:r>
          </a:p>
          <a:p>
            <a:r>
              <a:rPr lang="en-US" sz="1647" dirty="0" smtClean="0">
                <a:hlinkClick r:id="rId2"/>
              </a:rPr>
              <a:t>https://newrevenue.org/2019/01/25/taxing-popcorn-bud-by-weight-in-nevada/</a:t>
            </a:r>
            <a:endParaRPr lang="en-US" sz="1647" dirty="0" smtClean="0"/>
          </a:p>
          <a:p>
            <a:endParaRPr lang="en-US" sz="1647" dirty="0" smtClean="0"/>
          </a:p>
          <a:p>
            <a:pPr>
              <a:buNone/>
            </a:pPr>
            <a:r>
              <a:rPr lang="en-US" dirty="0" smtClean="0"/>
              <a:t> </a:t>
            </a:r>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Raw plant matter </a:t>
            </a:r>
            <a:br>
              <a:rPr lang="en-US" dirty="0" smtClean="0"/>
            </a:br>
            <a:r>
              <a:rPr lang="en-US" dirty="0" smtClean="0"/>
              <a:t>(typically low dollars per </a:t>
            </a:r>
            <a:r>
              <a:rPr lang="en-US" b="1" dirty="0" smtClean="0"/>
              <a:t>unit</a:t>
            </a:r>
            <a:r>
              <a:rPr lang="en-US" dirty="0" smtClean="0"/>
              <a:t>)</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3" name="Content Placeholder 2"/>
          <p:cNvSpPr>
            <a:spLocks noGrp="1"/>
          </p:cNvSpPr>
          <p:nvPr>
            <p:ph idx="4294967295"/>
          </p:nvPr>
        </p:nvSpPr>
        <p:spPr>
          <a:xfrm>
            <a:off x="152400" y="1417638"/>
            <a:ext cx="8229600" cy="4525963"/>
          </a:xfrm>
        </p:spPr>
        <p:txBody>
          <a:bodyPr>
            <a:normAutofit/>
          </a:bodyPr>
          <a:lstStyle/>
          <a:p>
            <a:pPr>
              <a:buNone/>
            </a:pPr>
            <a:r>
              <a:rPr lang="en-US" sz="4000" dirty="0" smtClean="0"/>
              <a:t>Pre-rolls</a:t>
            </a:r>
          </a:p>
          <a:p>
            <a:pPr>
              <a:buNone/>
            </a:pPr>
            <a:r>
              <a:rPr lang="en-US" sz="4000" dirty="0" smtClean="0"/>
              <a:t>Seeds</a:t>
            </a:r>
          </a:p>
          <a:p>
            <a:pPr>
              <a:buNone/>
            </a:pPr>
            <a:r>
              <a:rPr lang="en-US" sz="4000" dirty="0" smtClean="0"/>
              <a:t>Immature plants</a:t>
            </a:r>
          </a:p>
          <a:p>
            <a:pPr>
              <a:buNone/>
            </a:pPr>
            <a:r>
              <a:rPr lang="en-US" sz="4000" dirty="0" smtClean="0"/>
              <a:t>(Clones)</a:t>
            </a:r>
          </a:p>
        </p:txBody>
      </p:sp>
      <p:graphicFrame>
        <p:nvGraphicFramePr>
          <p:cNvPr id="139267" name="Object 3"/>
          <p:cNvGraphicFramePr>
            <a:graphicFrameLocks noChangeAspect="1"/>
          </p:cNvGraphicFramePr>
          <p:nvPr/>
        </p:nvGraphicFramePr>
        <p:xfrm>
          <a:off x="3962400" y="1924050"/>
          <a:ext cx="4724400" cy="4432300"/>
        </p:xfrm>
        <a:graphic>
          <a:graphicData uri="http://schemas.openxmlformats.org/presentationml/2006/ole">
            <p:oleObj spid="_x0000_s139267" name="Document" r:id="rId3" imgW="5486400" imgH="4432300" progId="Word.Document.12">
              <p:link updateAutomatic="1"/>
            </p:oleObj>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THC?</a:t>
            </a:r>
            <a:endParaRPr lang="en-US" dirty="0"/>
          </a:p>
        </p:txBody>
      </p:sp>
      <p:pic>
        <p:nvPicPr>
          <p:cNvPr id="3" name="Picture 2"/>
          <p:cNvPicPr>
            <a:picLocks noChangeAspect="1"/>
          </p:cNvPicPr>
          <p:nvPr/>
        </p:nvPicPr>
        <p:blipFill>
          <a:blip r:embed="rId3"/>
          <a:stretch>
            <a:fillRect/>
          </a:stretch>
        </p:blipFill>
        <p:spPr>
          <a:xfrm>
            <a:off x="1873250" y="1676400"/>
            <a:ext cx="5397500" cy="410845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1447800" y="838200"/>
            <a:ext cx="6756692" cy="4419600"/>
          </a:xfrm>
          <a:prstGeom prst="rect">
            <a:avLst/>
          </a:prstGeo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Potency – Taxing THC	</a:t>
            </a:r>
            <a:endParaRPr lang="en-US" dirty="0"/>
          </a:p>
        </p:txBody>
      </p:sp>
      <p:sp>
        <p:nvSpPr>
          <p:cNvPr id="3" name="Content Placeholder 2"/>
          <p:cNvSpPr>
            <a:spLocks noGrp="1"/>
          </p:cNvSpPr>
          <p:nvPr>
            <p:ph idx="1"/>
          </p:nvPr>
        </p:nvSpPr>
        <p:spPr/>
        <p:txBody>
          <a:bodyPr/>
          <a:lstStyle/>
          <a:p>
            <a:r>
              <a:rPr lang="en-US" dirty="0" smtClean="0"/>
              <a:t>THC = Intoxication?	 Public health rationale.	</a:t>
            </a:r>
          </a:p>
          <a:p>
            <a:r>
              <a:rPr lang="en-US" dirty="0" smtClean="0"/>
              <a:t>Sampling and measurement	</a:t>
            </a:r>
          </a:p>
          <a:p>
            <a:pPr lvl="1"/>
            <a:r>
              <a:rPr lang="en-US" dirty="0" smtClean="0"/>
              <a:t>Concentrates</a:t>
            </a:r>
          </a:p>
          <a:p>
            <a:pPr lvl="1"/>
            <a:r>
              <a:rPr lang="en-US" dirty="0" smtClean="0"/>
              <a:t>Flower (raw plant matter)</a:t>
            </a:r>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34290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Different tolerance</a:t>
            </a:r>
            <a:br>
              <a:rPr lang="en-US" dirty="0" smtClean="0"/>
            </a:br>
            <a:r>
              <a:rPr lang="en-US" dirty="0" smtClean="0"/>
              <a:t/>
            </a:r>
            <a:br>
              <a:rPr lang="en-US" dirty="0" smtClean="0"/>
            </a:br>
            <a:r>
              <a:rPr lang="en-US" dirty="0" smtClean="0"/>
              <a:t> .15 blood alcohol = drunk</a:t>
            </a:r>
            <a:br>
              <a:rPr lang="en-US" dirty="0" smtClean="0"/>
            </a:br>
            <a:r>
              <a:rPr lang="en-US" dirty="0" smtClean="0"/>
              <a:t/>
            </a:r>
            <a:br>
              <a:rPr lang="en-US" dirty="0" smtClean="0"/>
            </a:br>
            <a:r>
              <a:rPr lang="en-US" dirty="0" smtClean="0"/>
              <a:t>Cannabis affects heavy users less, and isn’t linear </a:t>
            </a:r>
            <a:br>
              <a:rPr lang="en-US" dirty="0" smtClean="0"/>
            </a:br>
            <a:r>
              <a:rPr lang="en-US" dirty="0" smtClean="0"/>
              <a:t/>
            </a:r>
            <a:br>
              <a:rPr lang="en-US" dirty="0" smtClean="0"/>
            </a:br>
            <a:r>
              <a:rPr lang="en-US" sz="1778" dirty="0" smtClean="0"/>
              <a:t/>
            </a:r>
            <a:br>
              <a:rPr lang="en-US" sz="1778"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Sampling:</a:t>
            </a:r>
            <a:br>
              <a:rPr lang="en-US" dirty="0" smtClean="0"/>
            </a:br>
            <a:r>
              <a:rPr lang="en-US" dirty="0" smtClean="0"/>
              <a:t>Some taxable articles have homogeneous  THC.</a:t>
            </a:r>
            <a:endParaRPr lang="en-US" dirty="0"/>
          </a:p>
        </p:txBody>
      </p:sp>
      <p:pic>
        <p:nvPicPr>
          <p:cNvPr id="3" name="Picture 2"/>
          <p:cNvPicPr>
            <a:picLocks noChangeAspect="1"/>
          </p:cNvPicPr>
          <p:nvPr/>
        </p:nvPicPr>
        <p:blipFill>
          <a:blip r:embed="rId2"/>
          <a:stretch>
            <a:fillRect/>
          </a:stretch>
        </p:blipFill>
        <p:spPr>
          <a:xfrm>
            <a:off x="2895600" y="3246863"/>
            <a:ext cx="3666208" cy="2683727"/>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Heterogeneity of raw plant matter </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213350"/>
            <a:ext cx="8229600" cy="1143000"/>
          </a:xfrm>
        </p:spPr>
        <p:txBody>
          <a:bodyPr/>
          <a:lstStyle/>
          <a:p>
            <a:r>
              <a:rPr lang="en-US" sz="3200" dirty="0" smtClean="0"/>
              <a:t>BOTEC</a:t>
            </a:r>
            <a:r>
              <a:rPr lang="en-US" dirty="0" smtClean="0"/>
              <a:t> </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graphicFrame>
        <p:nvGraphicFramePr>
          <p:cNvPr id="439298" name="Object 2"/>
          <p:cNvGraphicFramePr>
            <a:graphicFrameLocks noChangeAspect="1"/>
          </p:cNvGraphicFramePr>
          <p:nvPr/>
        </p:nvGraphicFramePr>
        <p:xfrm>
          <a:off x="990600" y="914400"/>
          <a:ext cx="7391400" cy="4343400"/>
        </p:xfrm>
        <a:graphic>
          <a:graphicData uri="http://schemas.openxmlformats.org/presentationml/2006/ole">
            <p:oleObj spid="_x0000_s34818" name="Document" r:id="rId3" imgW="5486400" imgH="1346200" progId="Word.Document.12">
              <p:link updateAutomatic="1"/>
            </p:oleObj>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42319"/>
            <a:ext cx="8229600" cy="3535362"/>
          </a:xfrm>
        </p:spPr>
        <p:txBody>
          <a:bodyPr>
            <a:normAutofit fontScale="90000"/>
          </a:bodyPr>
          <a:lstStyle/>
          <a:p>
            <a:r>
              <a:rPr lang="en-US" dirty="0" smtClean="0"/>
              <a:t>When sampling is harder than for liquor, what errors call for penalties?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5FF073D-B54A-4C18-BB47-3C9C481F6245}"/>
              </a:ext>
            </a:extLst>
          </p:cNvPr>
          <p:cNvSpPr>
            <a:spLocks noGrp="1"/>
          </p:cNvSpPr>
          <p:nvPr>
            <p:ph type="title"/>
          </p:nvPr>
        </p:nvSpPr>
        <p:spPr/>
        <p:txBody>
          <a:bodyPr>
            <a:normAutofit/>
          </a:bodyPr>
          <a:lstStyle/>
          <a:p>
            <a:r>
              <a:rPr lang="en-US" dirty="0" smtClean="0"/>
              <a:t>280E</a:t>
            </a:r>
            <a:endParaRPr lang="en-US" dirty="0"/>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a:spLocks noGrp="1"/>
          </p:cNvSpPr>
          <p:nvPr>
            <p:ph idx="1"/>
          </p:nvPr>
        </p:nvSpPr>
        <p:spPr>
          <a:xfrm>
            <a:off x="885569" y="2137299"/>
            <a:ext cx="7537721" cy="4370436"/>
          </a:xfrm>
        </p:spPr>
        <p:txBody>
          <a:bodyPr>
            <a:normAutofit/>
          </a:bodyPr>
          <a:lstStyle/>
          <a:p>
            <a:pPr marL="1200150" lvl="1" indent="-742950">
              <a:buNone/>
            </a:pPr>
            <a:r>
              <a:rPr lang="en-US" sz="3600" dirty="0" smtClean="0"/>
              <a:t>	</a:t>
            </a:r>
          </a:p>
          <a:p>
            <a:pPr marL="1200150" lvl="1" indent="-742950">
              <a:buNone/>
            </a:pPr>
            <a:r>
              <a:rPr lang="en-US" sz="3600" dirty="0" smtClean="0"/>
              <a:t>	</a:t>
            </a:r>
          </a:p>
          <a:p>
            <a:pPr marL="1200150" lvl="1" indent="-742950">
              <a:buAutoNum type="arabicPeriod" startAt="3"/>
            </a:pPr>
            <a:endParaRPr lang="en-US" sz="3600" dirty="0" smtClean="0"/>
          </a:p>
          <a:p>
            <a:endParaRPr lang="en-US" dirty="0" smtClean="0"/>
          </a:p>
          <a:p>
            <a:endParaRPr lang="en-US" dirty="0"/>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731743B-8AD6-4739-B203-595076C79E56}"/>
              </a:ext>
            </a:extLst>
          </p:cNvPr>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pic>
        <p:nvPicPr>
          <p:cNvPr id="6" name="Picture 5"/>
          <p:cNvPicPr>
            <a:picLocks noChangeAspect="1"/>
          </p:cNvPicPr>
          <p:nvPr/>
        </p:nvPicPr>
        <p:blipFill>
          <a:blip r:embed="rId2"/>
          <a:stretch>
            <a:fillRect/>
          </a:stretch>
        </p:blipFill>
        <p:spPr>
          <a:xfrm>
            <a:off x="457200" y="1676400"/>
            <a:ext cx="8491125" cy="3757624"/>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247374"/>
      </p:ext>
    </p:extLst>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1905000" y="762000"/>
            <a:ext cx="4953000" cy="2862322"/>
          </a:xfrm>
          <a:prstGeom prst="rect">
            <a:avLst/>
          </a:prstGeom>
        </p:spPr>
        <p:txBody>
          <a:bodyPr wrap="square">
            <a:spAutoFit/>
          </a:bodyPr>
          <a:lstStyle/>
          <a:p>
            <a:r>
              <a:rPr lang="en-US" sz="3600" dirty="0" smtClean="0"/>
              <a:t>Edmondson </a:t>
            </a:r>
            <a:r>
              <a:rPr lang="en-US" sz="3600" dirty="0" err="1" smtClean="0"/>
              <a:t>v</a:t>
            </a:r>
            <a:r>
              <a:rPr lang="en-US" sz="3600" dirty="0" smtClean="0"/>
              <a:t>. </a:t>
            </a:r>
            <a:r>
              <a:rPr lang="en-US" sz="3600" dirty="0" err="1" smtClean="0"/>
              <a:t>Comm’r</a:t>
            </a:r>
            <a:r>
              <a:rPr lang="en-US" sz="3600" dirty="0" smtClean="0"/>
              <a:t>, T.C. Memo 1981-623:</a:t>
            </a:r>
          </a:p>
          <a:p>
            <a:endParaRPr lang="en-US" sz="3600" dirty="0" smtClean="0"/>
          </a:p>
          <a:p>
            <a:r>
              <a:rPr lang="en-US" sz="3600" dirty="0" smtClean="0"/>
              <a:t>Drug dealer can deduct travel expenses.</a:t>
            </a:r>
            <a:endParaRPr lang="en-US" sz="3600" dirty="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324680" y="2057400"/>
            <a:ext cx="3390240" cy="4065961"/>
          </a:xfrm>
          <a:prstGeom prst="rect">
            <a:avLst/>
          </a:prstGeom>
        </p:spPr>
      </p:pic>
      <p:sp>
        <p:nvSpPr>
          <p:cNvPr id="3" name="TextBox 2"/>
          <p:cNvSpPr txBox="1"/>
          <p:nvPr/>
        </p:nvSpPr>
        <p:spPr>
          <a:xfrm>
            <a:off x="1199820" y="1828802"/>
            <a:ext cx="2762580" cy="1384995"/>
          </a:xfrm>
          <a:prstGeom prst="rect">
            <a:avLst/>
          </a:prstGeom>
          <a:noFill/>
        </p:spPr>
        <p:txBody>
          <a:bodyPr wrap="square" rtlCol="0">
            <a:spAutoFit/>
          </a:bodyPr>
          <a:lstStyle/>
          <a:p>
            <a:r>
              <a:rPr lang="en-US" sz="2800" dirty="0" smtClean="0"/>
              <a:t>No deduction for advertising or sales function</a:t>
            </a:r>
          </a:p>
        </p:txBody>
      </p:sp>
      <p:sp>
        <p:nvSpPr>
          <p:cNvPr id="4" name="Title 3"/>
          <p:cNvSpPr>
            <a:spLocks noGrp="1"/>
          </p:cNvSpPr>
          <p:nvPr>
            <p:ph type="title"/>
          </p:nvPr>
        </p:nvSpPr>
        <p:spPr/>
        <p:txBody>
          <a:bodyPr/>
          <a:lstStyle/>
          <a:p>
            <a:r>
              <a:rPr lang="en-US" dirty="0" smtClean="0"/>
              <a:t>Federal nondeductibility</a:t>
            </a:r>
            <a:endParaRPr lang="en-US" dirty="0"/>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417638"/>
            <a:ext cx="8229600" cy="1143000"/>
          </a:xfrm>
        </p:spPr>
        <p:txBody>
          <a:bodyPr>
            <a:normAutofit fontScale="90000"/>
          </a:bodyPr>
          <a:lstStyle/>
          <a:p>
            <a:pPr algn="l"/>
            <a:r>
              <a:rPr lang="en-US" dirty="0" smtClean="0"/>
              <a:t>-- Ads are protected commercial free speech.</a:t>
            </a:r>
            <a:br>
              <a:rPr lang="en-US" dirty="0" smtClean="0"/>
            </a:br>
            <a:r>
              <a:rPr lang="en-US" dirty="0" smtClean="0"/>
              <a:t>-- Tobacco signed away its right in the Master Settlement Agreement.</a:t>
            </a:r>
            <a:endParaRPr lang="en-US" dirty="0"/>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IRC § 280E &amp; Ads</a:t>
            </a:r>
            <a:endParaRPr lang="en-US" dirty="0"/>
          </a:p>
        </p:txBody>
      </p:sp>
      <p:sp>
        <p:nvSpPr>
          <p:cNvPr id="3" name="Content Placeholder 2"/>
          <p:cNvSpPr>
            <a:spLocks noGrp="1"/>
          </p:cNvSpPr>
          <p:nvPr>
            <p:ph idx="1"/>
          </p:nvPr>
        </p:nvSpPr>
        <p:spPr>
          <a:xfrm>
            <a:off x="457200" y="1417638"/>
            <a:ext cx="8229600" cy="4525963"/>
          </a:xfrm>
        </p:spPr>
        <p:txBody>
          <a:bodyPr/>
          <a:lstStyle/>
          <a:p>
            <a:r>
              <a:rPr lang="en-US" dirty="0" smtClean="0"/>
              <a:t>1982: For federally illegal drugs, no income tax deduction except cost of goods sold</a:t>
            </a:r>
          </a:p>
          <a:p>
            <a:r>
              <a:rPr lang="en-US" sz="1800" dirty="0" smtClean="0"/>
              <a:t>Images from Lynn Silver</a:t>
            </a:r>
          </a:p>
        </p:txBody>
      </p:sp>
      <p:sp>
        <p:nvSpPr>
          <p:cNvPr id="4" name="Footer Placeholder 3"/>
          <p:cNvSpPr>
            <a:spLocks noGrp="1"/>
          </p:cNvSpPr>
          <p:nvPr>
            <p:ph type="ftr" sz="quarter" idx="4294967295"/>
          </p:nvPr>
        </p:nvSpPr>
        <p:spPr>
          <a:xfrm>
            <a:off x="3124200" y="6356352"/>
            <a:ext cx="2895600" cy="365125"/>
          </a:xfrm>
          <a:prstGeom prst="rect">
            <a:avLst/>
          </a:prstGeom>
        </p:spPr>
        <p:txBody>
          <a:bodyPr/>
          <a:lstStyle/>
          <a:p>
            <a:r>
              <a:rPr lang="en-US" smtClean="0"/>
              <a:t>Pat Oglesby New Revenue</a:t>
            </a:r>
            <a:endParaRPr lang="en-US"/>
          </a:p>
        </p:txBody>
      </p:sp>
      <p:pic>
        <p:nvPicPr>
          <p:cNvPr id="7" name="Content Placehold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0DD752D-214D-A941-ACAF-D8BAF051FD10}"/>
              </a:ext>
            </a:extLst>
          </p:cNvPr>
          <p:cNvPicPr>
            <a:picLocks noChangeAspect="1"/>
          </p:cNvPicPr>
          <p:nvPr/>
        </p:nvPicPr>
        <p:blipFill>
          <a:blip r:embed="rId2"/>
          <a:stretch>
            <a:fillRect/>
          </a:stretch>
        </p:blipFill>
        <p:spPr>
          <a:xfrm>
            <a:off x="3752851" y="2682623"/>
            <a:ext cx="5391149" cy="4038854"/>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Content Placehold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7F9FCED-82C0-A34A-A1BB-87CAE389EC60}"/>
              </a:ext>
            </a:extLst>
          </p:cNvPr>
          <p:cNvPicPr>
            <a:picLocks noGrp="1" noChangeAspect="1"/>
          </p:cNvPicPr>
          <p:nvPr>
            <p:ph idx="1"/>
          </p:nvPr>
        </p:nvPicPr>
        <p:blipFill rotWithShape="1">
          <a:blip r:embed="rId2"/>
          <a:srcRect/>
          <a:stretch/>
        </p:blipFill>
        <p:spPr>
          <a:xfrm>
            <a:off x="15" y="10"/>
            <a:ext cx="9143985" cy="6857990"/>
          </a:xfrm>
          <a:prstGeom prst="rect">
            <a:avLst/>
          </a:prstGeom>
        </p:spPr>
      </p:pic>
      <p:sp>
        <p:nvSpPr>
          <p:cNvPr id="2" name="Title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1B4D046-81AD-B94F-8DBD-98A070B3A481}"/>
              </a:ext>
            </a:extLst>
          </p:cNvPr>
          <p:cNvSpPr>
            <a:spLocks noGrp="1"/>
          </p:cNvSpPr>
          <p:nvPr>
            <p:ph type="title"/>
          </p:nvPr>
        </p:nvSpPr>
        <p:spPr>
          <a:xfrm>
            <a:off x="7079719" y="144135"/>
            <a:ext cx="2064266" cy="2709275"/>
          </a:xfrm>
          <a:prstGeom prst="ellipse">
            <a:avLst/>
          </a:prstGeom>
          <a:solidFill>
            <a:srgbClr val="231815"/>
          </a:solidFill>
          <a:ln w="174625" cmpd="thinThick">
            <a:solidFill>
              <a:srgbClr val="231815"/>
            </a:solidFill>
          </a:ln>
        </p:spPr>
        <p:txBody>
          <a:bodyPr vert="horz" lIns="91440" tIns="45720" rIns="91440" bIns="45720" rtlCol="0" anchor="ctr">
            <a:normAutofit/>
          </a:bodyPr>
          <a:lstStyle/>
          <a:p>
            <a:pPr algn="ctr"/>
            <a:r>
              <a:rPr lang="en-US" sz="2800">
                <a:solidFill>
                  <a:srgbClr val="FFFFFF"/>
                </a:solidFill>
              </a:rPr>
              <a:t>Happiness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75099385"/>
      </p:ext>
    </p:extLst>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Rectangle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753252F-4873-4F63-801D-CC719279A7D5}"/>
              </a:ext>
              <a:ext uri="{C183D7F6-B498-43B3-948B-1728B52AA6E4}">
                <adec:decorative xmlns:mc="http://schemas.openxmlformats.org/markup-compatibility/2006" xmlns:mv="urn:schemas-microsoft-com:mac:vml" xmlns:adec="http://schemas.microsoft.com/office/drawing/2017/decorative" xmlns:p="http://schemas.openxmlformats.org/presentationml/2006/main" xmlns:r="http://schemas.openxmlformats.org/officeDocument/2006/relationships" xmlns:a="http://schemas.openxmlformats.org/drawingml/2006/main" xmlns="" val="1"/>
              </a:ext>
            </a:extLst>
          </p:cNvPr>
          <p:cNvSpPr>
            <a:spLocks noGrp="1" noRot="1" noChangeAspect="1" noMove="1" noResize="1" noEditPoints="1" noAdjustHandles="1" noChangeArrowheads="1" noChangeShapeType="1" noTextEdit="1"/>
          </p:cNvSpPr>
          <p:nvPr>
            <p:extLst>
              <p:ext uri="{386F3935-93C4-4BCD-93E2-E3B085C9AB24}">
                <p16:designElem xmlns:mc="http://schemas.openxmlformats.org/markup-compatibility/2006" xmlns:mv="urn:schemas-microsoft-com:mac:vml" xmlns:p16="http://schemas.microsoft.com/office/powerpoint/2015/main" xmlns:p="http://schemas.openxmlformats.org/presentationml/2006/main" xmlns:r="http://schemas.openxmlformats.org/officeDocument/2006/relationships" xmlns:a="http://schemas.openxmlformats.org/drawingml/2006/main" xmlns=""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47C8CCB-F95D-4249-92DD-651249D3535A}"/>
              </a:ext>
              <a:ext uri="{C183D7F6-B498-43B3-948B-1728B52AA6E4}">
                <adec:decorative xmlns:mc="http://schemas.openxmlformats.org/markup-compatibility/2006" xmlns:mv="urn:schemas-microsoft-com:mac:vml" xmlns:adec="http://schemas.microsoft.com/office/drawing/2017/decorative" xmlns:p="http://schemas.openxmlformats.org/presentationml/2006/main" xmlns:r="http://schemas.openxmlformats.org/officeDocument/2006/relationships" xmlns:a="http://schemas.openxmlformats.org/drawingml/2006/main" xmlns="" val="1"/>
              </a:ext>
            </a:extLst>
          </p:cNvPr>
          <p:cNvSpPr>
            <a:spLocks noGrp="1" noRot="1" noChangeAspect="1" noMove="1" noResize="1" noEditPoints="1" noAdjustHandles="1" noChangeArrowheads="1" noChangeShapeType="1" noTextEdit="1"/>
          </p:cNvSpPr>
          <p:nvPr>
            <p:extLst>
              <p:ext uri="{386F3935-93C4-4BCD-93E2-E3B085C9AB24}">
                <p16:designElem xmlns:mc="http://schemas.openxmlformats.org/markup-compatibility/2006" xmlns:mv="urn:schemas-microsoft-com:mac:vml" xmlns:p16="http://schemas.microsoft.com/office/powerpoint/2015/main" xmlns:p="http://schemas.openxmlformats.org/presentationml/2006/main" xmlns:r="http://schemas.openxmlformats.org/officeDocument/2006/relationships" xmlns:a="http://schemas.openxmlformats.org/drawingml/2006/main" xmlns="" val="1"/>
              </p:ext>
            </p:extLst>
          </p:nvPr>
        </p:nvSpPr>
        <p:spPr>
          <a:xfrm>
            <a:off x="0" y="0"/>
            <a:ext cx="1510168" cy="6858000"/>
          </a:xfrm>
          <a:prstGeom prst="rect">
            <a:avLst/>
          </a:prstGeom>
          <a:solidFill>
            <a:srgbClr val="55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0679211-BFF9-1040-9A77-C7067F2EF5D8}"/>
              </a:ext>
            </a:extLst>
          </p:cNvPr>
          <p:cNvSpPr>
            <a:spLocks noGrp="1"/>
          </p:cNvSpPr>
          <p:nvPr>
            <p:ph type="title"/>
          </p:nvPr>
        </p:nvSpPr>
        <p:spPr>
          <a:xfrm>
            <a:off x="480060" y="2074364"/>
            <a:ext cx="2064266"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Appeal to youth</a:t>
            </a:r>
          </a:p>
        </p:txBody>
      </p:sp>
      <p:pic>
        <p:nvPicPr>
          <p:cNvPr id="4" name="Content Placehold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F7FFD54-CF9C-5E43-BD73-D4AB3DCE0C53}"/>
              </a:ext>
            </a:extLst>
          </p:cNvPr>
          <p:cNvPicPr>
            <a:picLocks noGrp="1" noChangeAspect="1"/>
          </p:cNvPicPr>
          <p:nvPr>
            <p:ph idx="1"/>
          </p:nvPr>
        </p:nvPicPr>
        <p:blipFill>
          <a:blip r:embed="rId2"/>
          <a:stretch>
            <a:fillRect/>
          </a:stretch>
        </p:blipFill>
        <p:spPr>
          <a:xfrm>
            <a:off x="3028951" y="1405626"/>
            <a:ext cx="5391149" cy="4043361"/>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83495566"/>
      </p:ext>
    </p:extLst>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6400" y="1041400"/>
            <a:ext cx="8331200" cy="4775200"/>
          </a:xfrm>
          <a:prstGeom prst="rect">
            <a:avLst/>
          </a:prstGeom>
        </p:spPr>
      </p:pic>
      <p:sp>
        <p:nvSpPr>
          <p:cNvPr id="4" name="Footer Placeholder 3"/>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6950" y="1314450"/>
            <a:ext cx="7150100" cy="4229100"/>
          </a:xfrm>
          <a:prstGeom prst="rect">
            <a:avLst/>
          </a:prstGeom>
        </p:spPr>
      </p:pic>
      <p:sp>
        <p:nvSpPr>
          <p:cNvPr id="3" name="Rectangle 2"/>
          <p:cNvSpPr/>
          <p:nvPr/>
        </p:nvSpPr>
        <p:spPr>
          <a:xfrm>
            <a:off x="3048000" y="533400"/>
            <a:ext cx="3048000" cy="523220"/>
          </a:xfrm>
          <a:prstGeom prst="rect">
            <a:avLst/>
          </a:prstGeom>
        </p:spPr>
        <p:txBody>
          <a:bodyPr wrap="square">
            <a:spAutoFit/>
          </a:bodyPr>
          <a:lstStyle/>
          <a:p>
            <a:r>
              <a:rPr lang="en-US" sz="2800" dirty="0" smtClean="0"/>
              <a:t>Tobacco power wall</a:t>
            </a:r>
            <a:endParaRPr lang="en-US" sz="2800"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5FF073D-B54A-4C18-BB47-3C9C481F6245}"/>
              </a:ext>
            </a:extLst>
          </p:cNvPr>
          <p:cNvSpPr>
            <a:spLocks noGrp="1"/>
          </p:cNvSpPr>
          <p:nvPr>
            <p:ph type="title"/>
          </p:nvPr>
        </p:nvSpPr>
        <p:spPr/>
        <p:txBody>
          <a:bodyPr>
            <a:normAutofit/>
          </a:bodyPr>
          <a:lstStyle/>
          <a:p>
            <a:r>
              <a:rPr lang="en-US" dirty="0" smtClean="0"/>
              <a:t>280E tax deductions</a:t>
            </a:r>
            <a:endParaRPr lang="en-US" dirty="0"/>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a:spLocks noGrp="1"/>
          </p:cNvSpPr>
          <p:nvPr>
            <p:ph idx="1"/>
          </p:nvPr>
        </p:nvSpPr>
        <p:spPr>
          <a:xfrm>
            <a:off x="885569" y="2137299"/>
            <a:ext cx="7537721" cy="4370436"/>
          </a:xfrm>
        </p:spPr>
        <p:txBody>
          <a:bodyPr>
            <a:normAutofit/>
          </a:bodyPr>
          <a:lstStyle/>
          <a:p>
            <a:pPr marL="1200150" lvl="1" indent="-742950">
              <a:buNone/>
            </a:pPr>
            <a:r>
              <a:rPr lang="en-US" sz="3600" dirty="0" smtClean="0"/>
              <a:t>	</a:t>
            </a:r>
          </a:p>
          <a:p>
            <a:pPr marL="1200150" lvl="1" indent="-742950">
              <a:buNone/>
            </a:pPr>
            <a:r>
              <a:rPr lang="en-US" sz="3600" dirty="0" smtClean="0"/>
              <a:t>	</a:t>
            </a:r>
          </a:p>
          <a:p>
            <a:pPr marL="1200150" lvl="1" indent="-742950">
              <a:buAutoNum type="arabicPeriod" startAt="3"/>
            </a:pPr>
            <a:endParaRPr lang="en-US" sz="3600" dirty="0" smtClean="0"/>
          </a:p>
          <a:p>
            <a:endParaRPr lang="en-US" dirty="0" smtClean="0"/>
          </a:p>
          <a:p>
            <a:endParaRPr lang="en-US" dirty="0"/>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731743B-8AD6-4739-B203-595076C79E56}"/>
              </a:ext>
            </a:extLst>
          </p:cNvPr>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
        <p:nvSpPr>
          <p:cNvPr id="7"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txBox="1">
            <a:spLocks/>
          </p:cNvSpPr>
          <p:nvPr/>
        </p:nvSpPr>
        <p:spPr>
          <a:xfrm>
            <a:off x="999869" y="2289699"/>
            <a:ext cx="7537721" cy="4370436"/>
          </a:xfrm>
          <a:prstGeom prst="rect">
            <a:avLst/>
          </a:prstGeom>
        </p:spPr>
        <p:txBody>
          <a:bodyPr vert="horz" lIns="91440" tIns="45720" rIns="91440" bIns="45720" rtlCol="0">
            <a:normAutofit/>
          </a:bodyPr>
          <a:lstStyle/>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r>
              <a:rPr lang="en-US" sz="3600" dirty="0" smtClean="0"/>
              <a:t>Advertising and marketing</a:t>
            </a:r>
          </a:p>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endParaRPr lang="en-US" sz="3600" dirty="0" smtClean="0"/>
          </a:p>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r>
              <a:rPr lang="en-US" sz="3600" dirty="0" smtClean="0"/>
              <a:t>AND</a:t>
            </a:r>
          </a:p>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endParaRPr kumimoji="0" lang="en-US" sz="3600" b="0" i="0" u="none" strike="noStrike" kern="1200" cap="none" spc="0" normalizeH="0" baseline="0" noProof="0" dirty="0" smtClean="0">
              <a:ln>
                <a:noFill/>
              </a:ln>
              <a:solidFill>
                <a:schemeClr val="tx1"/>
              </a:solidFill>
              <a:effectLst/>
              <a:uLnTx/>
              <a:uFillTx/>
              <a:latin typeface="+mn-lt"/>
              <a:ea typeface="+mn-ea"/>
              <a:cs typeface="+mn-cs"/>
            </a:endParaRPr>
          </a:p>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r>
              <a:rPr lang="en-US" sz="3600" dirty="0" smtClean="0"/>
              <a:t>Interest, insurance, transportation, retail rent, clerks’ wages</a:t>
            </a:r>
            <a:endParaRPr kumimoji="0" lang="en-US" sz="36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800"/>
              </a:spcBef>
              <a:spcAft>
                <a:spcPts val="0"/>
              </a:spcAft>
              <a:buClr>
                <a:schemeClr val="accent2"/>
              </a:buClr>
              <a:buSzPct val="95000"/>
              <a:buFont typeface="Wingdings" panose="05000000000000000000" pitchFamily="2" charset="2"/>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800"/>
              </a:spcBef>
              <a:spcAft>
                <a:spcPts val="0"/>
              </a:spcAft>
              <a:buClr>
                <a:schemeClr val="accent2"/>
              </a:buClr>
              <a:buSzPct val="95000"/>
              <a:buFont typeface="Wingdings" panose="05000000000000000000" pitchFamily="2" charset="2"/>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247374"/>
      </p:ext>
    </p:extLst>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5FF073D-B54A-4C18-BB47-3C9C481F6245}"/>
              </a:ext>
            </a:extLst>
          </p:cNvPr>
          <p:cNvSpPr>
            <a:spLocks noGrp="1"/>
          </p:cNvSpPr>
          <p:nvPr>
            <p:ph type="title"/>
          </p:nvPr>
        </p:nvSpPr>
        <p:spPr/>
        <p:txBody>
          <a:bodyPr>
            <a:normAutofit fontScale="90000"/>
          </a:bodyPr>
          <a:lstStyle/>
          <a:p>
            <a:r>
              <a:rPr lang="en-US" dirty="0" smtClean="0"/>
              <a:t>Who gets hurt from nondeductible selling expenses?	</a:t>
            </a:r>
            <a:endParaRPr lang="en-US" dirty="0"/>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a:spLocks noGrp="1"/>
          </p:cNvSpPr>
          <p:nvPr>
            <p:ph idx="1"/>
          </p:nvPr>
        </p:nvSpPr>
        <p:spPr>
          <a:xfrm>
            <a:off x="885569" y="2137299"/>
            <a:ext cx="7537721" cy="4370436"/>
          </a:xfrm>
        </p:spPr>
        <p:txBody>
          <a:bodyPr>
            <a:normAutofit/>
          </a:bodyPr>
          <a:lstStyle/>
          <a:p>
            <a:pPr marL="1200150" lvl="1" indent="-742950">
              <a:buNone/>
            </a:pPr>
            <a:r>
              <a:rPr lang="en-US" sz="3600" dirty="0" smtClean="0"/>
              <a:t>	</a:t>
            </a:r>
          </a:p>
          <a:p>
            <a:pPr marL="1200150" lvl="1" indent="-742950">
              <a:buNone/>
            </a:pPr>
            <a:r>
              <a:rPr lang="en-US" sz="3600" dirty="0" smtClean="0"/>
              <a:t>	</a:t>
            </a:r>
          </a:p>
          <a:p>
            <a:pPr marL="1200150" lvl="1" indent="-742950">
              <a:buAutoNum type="arabicPeriod" startAt="3"/>
            </a:pPr>
            <a:endParaRPr lang="en-US" sz="3600" dirty="0" smtClean="0"/>
          </a:p>
          <a:p>
            <a:endParaRPr lang="en-US" dirty="0" smtClean="0"/>
          </a:p>
          <a:p>
            <a:endParaRPr lang="en-US" dirty="0"/>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731743B-8AD6-4739-B203-595076C79E56}"/>
              </a:ext>
            </a:extLst>
          </p:cNvPr>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
        <p:nvSpPr>
          <p:cNvPr id="7"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txBox="1">
            <a:spLocks/>
          </p:cNvSpPr>
          <p:nvPr/>
        </p:nvSpPr>
        <p:spPr>
          <a:xfrm>
            <a:off x="1149079" y="1417638"/>
            <a:ext cx="7537721" cy="4370436"/>
          </a:xfrm>
          <a:prstGeom prst="rect">
            <a:avLst/>
          </a:prstGeom>
        </p:spPr>
        <p:txBody>
          <a:bodyPr vert="horz" lIns="91440" tIns="45720" rIns="91440" bIns="45720" rtlCol="0">
            <a:normAutofit/>
          </a:bodyPr>
          <a:lstStyle/>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r>
              <a:rPr lang="en-US" sz="3600" dirty="0" smtClean="0"/>
              <a:t>Retailers – high</a:t>
            </a:r>
          </a:p>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r>
              <a:rPr kumimoji="0" lang="en-US" sz="3600" b="0" i="0" u="none" strike="noStrike" kern="1200" cap="none" spc="0" normalizeH="0" baseline="0" noProof="0" dirty="0" smtClean="0">
                <a:ln>
                  <a:noFill/>
                </a:ln>
                <a:solidFill>
                  <a:schemeClr val="tx1"/>
                </a:solidFill>
                <a:effectLst/>
                <a:uLnTx/>
                <a:uFillTx/>
                <a:latin typeface="+mn-lt"/>
                <a:ea typeface="+mn-ea"/>
                <a:cs typeface="+mn-cs"/>
              </a:rPr>
              <a:t>Growers</a:t>
            </a:r>
            <a:r>
              <a:rPr kumimoji="0" lang="en-US" sz="3600" b="0" i="0" u="none" strike="noStrike" kern="1200" cap="none" spc="0" normalizeH="0" noProof="0" dirty="0" smtClean="0">
                <a:ln>
                  <a:noFill/>
                </a:ln>
                <a:solidFill>
                  <a:schemeClr val="tx1"/>
                </a:solidFill>
                <a:effectLst/>
                <a:uLnTx/>
                <a:uFillTx/>
                <a:latin typeface="+mn-lt"/>
                <a:ea typeface="+mn-ea"/>
                <a:cs typeface="+mn-cs"/>
              </a:rPr>
              <a:t> </a:t>
            </a:r>
            <a:r>
              <a:rPr lang="en-US" sz="3600" dirty="0" smtClean="0"/>
              <a:t>– low</a:t>
            </a:r>
          </a:p>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r>
              <a:rPr kumimoji="0" lang="en-US" sz="3600" b="0" i="0" u="none" strike="noStrike" kern="1200" cap="none" spc="0" normalizeH="0" baseline="0" noProof="0" dirty="0" smtClean="0">
                <a:ln>
                  <a:noFill/>
                </a:ln>
                <a:solidFill>
                  <a:schemeClr val="tx1"/>
                </a:solidFill>
                <a:effectLst/>
                <a:uLnTx/>
                <a:uFillTx/>
                <a:latin typeface="+mn-lt"/>
                <a:ea typeface="+mn-ea"/>
                <a:cs typeface="+mn-cs"/>
              </a:rPr>
              <a:t>Brands</a:t>
            </a:r>
            <a:r>
              <a:rPr kumimoji="0" lang="en-US" sz="3600" b="0" i="0" u="none" strike="noStrike" kern="1200" cap="none" spc="0" normalizeH="0" noProof="0" dirty="0" smtClean="0">
                <a:ln>
                  <a:noFill/>
                </a:ln>
                <a:solidFill>
                  <a:schemeClr val="tx1"/>
                </a:solidFill>
                <a:effectLst/>
                <a:uLnTx/>
                <a:uFillTx/>
                <a:latin typeface="+mn-lt"/>
                <a:ea typeface="+mn-ea"/>
                <a:cs typeface="+mn-cs"/>
              </a:rPr>
              <a:t> </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 high</a:t>
            </a:r>
          </a:p>
          <a:p>
            <a:pPr marL="1200150" marR="0" lvl="1" indent="-742950" algn="l" defTabSz="914400" rtl="0" eaLnBrk="1" fontAlgn="auto" latinLnBrk="0" hangingPunct="1">
              <a:lnSpc>
                <a:spcPct val="90000"/>
              </a:lnSpc>
              <a:spcBef>
                <a:spcPts val="500"/>
              </a:spcBef>
              <a:spcAft>
                <a:spcPts val="0"/>
              </a:spcAft>
              <a:buClr>
                <a:schemeClr val="accent2"/>
              </a:buClr>
              <a:buSzPct val="90000"/>
              <a:tabLst/>
              <a:defRPr/>
            </a:pPr>
            <a:endParaRPr lang="en-US" sz="3600" dirty="0" smtClean="0"/>
          </a:p>
          <a:p>
            <a:pPr marL="228600" marR="0" lvl="0" indent="-228600" algn="l" defTabSz="914400" rtl="0" eaLnBrk="1" fontAlgn="auto" latinLnBrk="0" hangingPunct="1">
              <a:lnSpc>
                <a:spcPct val="90000"/>
              </a:lnSpc>
              <a:spcBef>
                <a:spcPts val="1800"/>
              </a:spcBef>
              <a:spcAft>
                <a:spcPts val="0"/>
              </a:spcAft>
              <a:buClr>
                <a:schemeClr val="accent2"/>
              </a:buClr>
              <a:buSzPct val="95000"/>
              <a:buFont typeface="Wingdings" panose="05000000000000000000" pitchFamily="2" charset="2"/>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800"/>
              </a:spcBef>
              <a:spcAft>
                <a:spcPts val="0"/>
              </a:spcAft>
              <a:buClr>
                <a:schemeClr val="accent2"/>
              </a:buClr>
              <a:buSzPct val="95000"/>
              <a:buFont typeface="Wingdings" panose="05000000000000000000" pitchFamily="2" charset="2"/>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247374"/>
      </p:ext>
    </p:extLst>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280E conformity and state income tax returns 	</a:t>
            </a:r>
            <a:endParaRPr lang="en-US" dirty="0"/>
          </a:p>
        </p:txBody>
      </p:sp>
      <p:sp>
        <p:nvSpPr>
          <p:cNvPr id="3" name="Footer Placeholder 2"/>
          <p:cNvSpPr>
            <a:spLocks noGrp="1"/>
          </p:cNvSpPr>
          <p:nvPr>
            <p:ph type="ftr" sz="quarter" idx="4294967295"/>
          </p:nvPr>
        </p:nvSpPr>
        <p:spPr>
          <a:xfrm>
            <a:off x="3028950" y="6414719"/>
            <a:ext cx="5207946" cy="365125"/>
          </a:xfrm>
          <a:prstGeom prst="rect">
            <a:avLst/>
          </a:prstGeom>
        </p:spPr>
        <p:txBody>
          <a:bodyPr/>
          <a:lstStyle/>
          <a:p>
            <a:r>
              <a:rPr lang="en-US" smtClean="0"/>
              <a:t>Pat Oglesby New Revenue</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14400"/>
            <a:ext cx="8229600" cy="1143000"/>
          </a:xfrm>
        </p:spPr>
        <p:txBody>
          <a:bodyPr>
            <a:normAutofit fontScale="90000"/>
          </a:bodyPr>
          <a:lstStyle/>
          <a:p>
            <a:pPr algn="l"/>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Steve </a:t>
            </a:r>
            <a:r>
              <a:rPr lang="en-US" dirty="0" err="1" smtClean="0"/>
              <a:t>Arkin</a:t>
            </a:r>
            <a:r>
              <a:rPr lang="en-US" dirty="0" smtClean="0"/>
              <a:t> in your class: </a:t>
            </a:r>
            <a:r>
              <a:rPr lang="en-US" dirty="0" smtClean="0"/>
              <a:t>we don’t tax all income the same</a:t>
            </a:r>
            <a:br>
              <a:rPr lang="en-US" dirty="0" smtClean="0"/>
            </a:br>
            <a:r>
              <a:rPr lang="en-US" dirty="0" smtClean="0"/>
              <a:t/>
            </a:r>
            <a:br>
              <a:rPr lang="en-US" dirty="0" smtClean="0"/>
            </a:br>
            <a:r>
              <a:rPr lang="en-US" dirty="0" smtClean="0"/>
              <a:t>Other non-deductible amounts</a:t>
            </a:r>
            <a:r>
              <a:rPr lang="en-US" dirty="0" smtClean="0"/>
              <a:t>:</a:t>
            </a:r>
            <a:br>
              <a:rPr lang="en-US" dirty="0" smtClean="0"/>
            </a:br>
            <a:r>
              <a:rPr lang="en-US" dirty="0" smtClean="0"/>
              <a:t>Golden parachutes 280G</a:t>
            </a:r>
            <a:br>
              <a:rPr lang="en-US" dirty="0" smtClean="0"/>
            </a:br>
            <a:r>
              <a:rPr lang="en-US" dirty="0" smtClean="0"/>
              <a:t>Luxury autos 280F</a:t>
            </a:r>
            <a:br>
              <a:rPr lang="en-US" dirty="0" smtClean="0"/>
            </a:br>
            <a:r>
              <a:rPr lang="en-US" strike="sngStrike" dirty="0" smtClean="0"/>
              <a:t>Business </a:t>
            </a:r>
            <a:r>
              <a:rPr lang="en-US" strike="sngStrike" dirty="0" smtClean="0"/>
              <a:t>meals</a:t>
            </a:r>
            <a:br>
              <a:rPr lang="en-US" strike="sngStrike" dirty="0" smtClean="0"/>
            </a:br>
            <a:r>
              <a:rPr lang="en-US" strike="sngStrike" dirty="0" smtClean="0"/>
              <a:t>L</a:t>
            </a:r>
            <a:r>
              <a:rPr lang="en-US" dirty="0" smtClean="0"/>
              <a:t>obbying </a:t>
            </a:r>
            <a:r>
              <a:rPr lang="en-US" dirty="0" smtClean="0"/>
              <a:t>162(e)</a:t>
            </a:r>
            <a:br>
              <a:rPr lang="en-US" dirty="0" smtClean="0"/>
            </a:br>
            <a:r>
              <a:rPr lang="en-US" dirty="0" smtClean="0"/>
              <a:t/>
            </a:r>
            <a:br>
              <a:rPr lang="en-US" dirty="0" smtClean="0"/>
            </a:b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447800" y="1417638"/>
            <a:ext cx="6248400" cy="3323987"/>
          </a:xfrm>
          <a:prstGeom prst="rect">
            <a:avLst/>
          </a:prstGeom>
        </p:spPr>
        <p:txBody>
          <a:bodyPr wrap="square">
            <a:spAutoFit/>
          </a:bodyPr>
          <a:lstStyle/>
          <a:p>
            <a:r>
              <a:rPr lang="en-US" sz="2400" b="1" dirty="0"/>
              <a:t>(</a:t>
            </a:r>
            <a:r>
              <a:rPr lang="en-US" sz="2400" b="1" dirty="0" err="1"/>
              <a:t>e</a:t>
            </a:r>
            <a:r>
              <a:rPr lang="en-US" sz="2400" b="1" dirty="0"/>
              <a:t>) Denial of deduction for certain lobbying and political </a:t>
            </a:r>
            <a:r>
              <a:rPr lang="en-US" sz="2400" b="1" dirty="0" smtClean="0"/>
              <a:t>expenditures</a:t>
            </a:r>
          </a:p>
          <a:p>
            <a:r>
              <a:rPr lang="en-US" sz="2400" b="1" dirty="0" smtClean="0"/>
              <a:t>(1</a:t>
            </a:r>
            <a:r>
              <a:rPr lang="en-US" sz="2400" b="1" dirty="0"/>
              <a:t>) In </a:t>
            </a:r>
            <a:r>
              <a:rPr lang="en-US" sz="2400" b="1" dirty="0" smtClean="0"/>
              <a:t>general</a:t>
            </a:r>
          </a:p>
          <a:p>
            <a:r>
              <a:rPr lang="en-US" sz="2400" b="1" dirty="0" smtClean="0"/>
              <a:t>No </a:t>
            </a:r>
            <a:r>
              <a:rPr lang="en-US" sz="2400" b="1" dirty="0"/>
              <a:t>deduction shall be allowed under subsection</a:t>
            </a:r>
            <a:r>
              <a:rPr lang="en-US" sz="2400" b="1" dirty="0" smtClean="0"/>
              <a:t> (a) for </a:t>
            </a:r>
            <a:r>
              <a:rPr lang="en-US" sz="2400" b="1" dirty="0"/>
              <a:t>any amount paid or incurred in connection with</a:t>
            </a:r>
            <a:r>
              <a:rPr lang="en-US" sz="2400" b="1" dirty="0" smtClean="0"/>
              <a:t>—</a:t>
            </a:r>
          </a:p>
          <a:p>
            <a:pPr marL="342900" indent="-342900"/>
            <a:r>
              <a:rPr lang="en-US" sz="2400" b="1" dirty="0" smtClean="0"/>
              <a:t>	(</a:t>
            </a:r>
            <a:r>
              <a:rPr lang="en-US" sz="2400" b="1" dirty="0"/>
              <a:t>A) influencing </a:t>
            </a:r>
            <a:r>
              <a:rPr lang="en-US" sz="2400" b="1" dirty="0" smtClean="0"/>
              <a:t>legislation</a:t>
            </a:r>
          </a:p>
          <a:p>
            <a:pPr marL="342900" indent="-342900"/>
            <a:r>
              <a:rPr lang="en-US" dirty="0" smtClean="0">
                <a:hlinkClick r:id="rId2"/>
              </a:rPr>
              <a:t>https://www.law.cornell.edu/uscode/text/26/162</a:t>
            </a:r>
            <a:endParaRPr lang="en-US" dirty="0" smtClean="0"/>
          </a:p>
          <a:p>
            <a:pPr marL="342900" indent="-342900"/>
            <a:endParaRPr lang="en-US" sz="2400" dirty="0"/>
          </a:p>
        </p:txBody>
      </p:sp>
      <p:sp>
        <p:nvSpPr>
          <p:cNvPr id="3" name="Title 2"/>
          <p:cNvSpPr>
            <a:spLocks noGrp="1"/>
          </p:cNvSpPr>
          <p:nvPr>
            <p:ph type="title"/>
          </p:nvPr>
        </p:nvSpPr>
        <p:spPr/>
        <p:txBody>
          <a:bodyPr/>
          <a:lstStyle/>
          <a:p>
            <a:r>
              <a:rPr lang="en-US" dirty="0" smtClean="0"/>
              <a:t>Section 162</a:t>
            </a:r>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143000" y="1270000"/>
            <a:ext cx="7239000" cy="4431983"/>
          </a:xfrm>
          <a:prstGeom prst="rect">
            <a:avLst/>
          </a:prstGeom>
        </p:spPr>
        <p:txBody>
          <a:bodyPr wrap="square">
            <a:spAutoFit/>
          </a:bodyPr>
          <a:lstStyle/>
          <a:p>
            <a:r>
              <a:rPr lang="en-US" sz="2400" dirty="0"/>
              <a:t>NORML supports the continuation of non-tax-deductibility of marijuana business advertising expenses.</a:t>
            </a:r>
            <a:r>
              <a:rPr lang="en-US" sz="2400" dirty="0" smtClean="0"/>
              <a:t> </a:t>
            </a:r>
          </a:p>
          <a:p>
            <a:endParaRPr lang="en-US" sz="2400" dirty="0"/>
          </a:p>
          <a:p>
            <a:r>
              <a:rPr lang="en-US" sz="2400" dirty="0" smtClean="0"/>
              <a:t>For </a:t>
            </a:r>
            <a:r>
              <a:rPr lang="en-US" sz="2400" dirty="0"/>
              <a:t>some citizens, advertising is a distraction, or can be a red flag that can cause them to hesitate to support the sound policy of </a:t>
            </a:r>
            <a:r>
              <a:rPr lang="en-US" sz="2400" dirty="0" smtClean="0"/>
              <a:t>legalization. . . .  </a:t>
            </a:r>
          </a:p>
          <a:p>
            <a:endParaRPr lang="en-US" sz="2400" dirty="0"/>
          </a:p>
          <a:p>
            <a:r>
              <a:rPr lang="en-US" sz="2400" dirty="0" smtClean="0"/>
              <a:t>maintaining </a:t>
            </a:r>
            <a:r>
              <a:rPr lang="en-US" sz="2400" dirty="0"/>
              <a:t>the non-deductibility of advertising costs can act as a preemptive move against well funded corporate controlled marijuana companies, which can afford extensive advertising.</a:t>
            </a:r>
            <a:r>
              <a:rPr lang="en-US" sz="2400" dirty="0" smtClean="0"/>
              <a:t> </a:t>
            </a:r>
          </a:p>
          <a:p>
            <a:endParaRPr lang="en-US" dirty="0"/>
          </a:p>
        </p:txBody>
      </p:sp>
      <p:pic>
        <p:nvPicPr>
          <p:cNvPr id="5" name="Picture 4"/>
          <p:cNvPicPr>
            <a:picLocks noChangeAspect="1"/>
          </p:cNvPicPr>
          <p:nvPr/>
        </p:nvPicPr>
        <p:blipFill>
          <a:blip r:embed="rId2"/>
          <a:stretch>
            <a:fillRect/>
          </a:stretch>
        </p:blipFill>
        <p:spPr>
          <a:xfrm>
            <a:off x="3352800" y="279400"/>
            <a:ext cx="1828800" cy="660400"/>
          </a:xfrm>
          <a:prstGeom prst="rect">
            <a:avLst/>
          </a:prstGeom>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42900"/>
            <a:ext cx="8229600" cy="1143000"/>
          </a:xfrm>
        </p:spPr>
        <p:txBody>
          <a:bodyPr>
            <a:normAutofit fontScale="90000"/>
          </a:bodyPr>
          <a:lstStyle/>
          <a:p>
            <a:pPr algn="l"/>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Constitutional challenges to 280E </a:t>
            </a:r>
            <a:br>
              <a:rPr lang="en-US" dirty="0" smtClean="0"/>
            </a:br>
            <a:r>
              <a:rPr lang="en-US" dirty="0" smtClean="0"/>
              <a:t/>
            </a:r>
            <a:br>
              <a:rPr lang="en-US" dirty="0" smtClean="0"/>
            </a:br>
            <a:r>
              <a:rPr lang="en-US" dirty="0" smtClean="0"/>
              <a:t>Excessive fine</a:t>
            </a:r>
            <a:br>
              <a:rPr lang="en-US" dirty="0" smtClean="0"/>
            </a:br>
            <a:r>
              <a:rPr lang="en-US" dirty="0" smtClean="0"/>
              <a:t>Direct tax</a:t>
            </a:r>
            <a:br>
              <a:rPr lang="en-US" dirty="0" smtClean="0"/>
            </a:br>
            <a:r>
              <a:rPr lang="en-US" dirty="0" smtClean="0"/>
              <a:t>Self-incrimination</a:t>
            </a:r>
            <a:br>
              <a:rPr lang="en-US" dirty="0" smtClean="0"/>
            </a:br>
            <a:r>
              <a:rPr lang="en-US" dirty="0" smtClean="0"/>
              <a:t/>
            </a:r>
            <a:br>
              <a:rPr lang="en-US" dirty="0" smtClean="0"/>
            </a:b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81000"/>
            <a:ext cx="8229600" cy="4525963"/>
          </a:xfrm>
        </p:spPr>
        <p:txBody>
          <a:bodyPr>
            <a:noAutofit/>
          </a:bodyPr>
          <a:lstStyle/>
          <a:p>
            <a:pPr>
              <a:buNone/>
            </a:pPr>
            <a:r>
              <a:rPr lang="en-US" sz="2000" dirty="0" smtClean="0"/>
              <a:t>	</a:t>
            </a:r>
          </a:p>
          <a:p>
            <a:pPr>
              <a:buNone/>
            </a:pPr>
            <a:r>
              <a:rPr lang="en-US" b="1" dirty="0" smtClean="0"/>
              <a:t>Other issues</a:t>
            </a:r>
          </a:p>
          <a:p>
            <a:pPr>
              <a:buFont typeface="Arial"/>
              <a:buNone/>
            </a:pPr>
            <a:r>
              <a:rPr lang="en-US" dirty="0" smtClean="0"/>
              <a:t>-- Rates</a:t>
            </a:r>
          </a:p>
          <a:p>
            <a:pPr>
              <a:buFont typeface="Arial"/>
              <a:buNone/>
            </a:pPr>
            <a:r>
              <a:rPr lang="en-US" dirty="0" smtClean="0"/>
              <a:t>-- Collection point (Who pays?)</a:t>
            </a:r>
          </a:p>
          <a:p>
            <a:pPr>
              <a:buFont typeface="Arial"/>
              <a:buNone/>
            </a:pPr>
            <a:r>
              <a:rPr lang="en-US" dirty="0" smtClean="0"/>
              <a:t>-- Fees</a:t>
            </a:r>
          </a:p>
          <a:p>
            <a:pPr>
              <a:buFont typeface="Arial"/>
              <a:buNone/>
            </a:pPr>
            <a:r>
              <a:rPr lang="en-US" dirty="0" smtClean="0"/>
              <a:t>-- Home grown</a:t>
            </a:r>
          </a:p>
          <a:p>
            <a:pPr>
              <a:buFont typeface="Arial"/>
              <a:buNone/>
            </a:pPr>
            <a:r>
              <a:rPr lang="en-US" dirty="0" smtClean="0"/>
              <a:t>-- State vs. Federal – totally different now</a:t>
            </a:r>
          </a:p>
          <a:p>
            <a:pPr>
              <a:buFont typeface="Arial"/>
              <a:buNone/>
            </a:pPr>
            <a:endParaRPr lang="en-US"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Too</a:t>
            </a:r>
            <a:r>
              <a:rPr lang="en-US" dirty="0" smtClean="0"/>
              <a:t> much tax: </a:t>
            </a:r>
            <a:r>
              <a:rPr lang="en-US" dirty="0" smtClean="0"/>
              <a:t>Junior </a:t>
            </a:r>
            <a:r>
              <a:rPr lang="en-US" dirty="0" smtClean="0"/>
              <a:t>Johnson </a:t>
            </a:r>
            <a:endParaRPr lang="en-US" dirty="0"/>
          </a:p>
        </p:txBody>
      </p:sp>
      <p:sp>
        <p:nvSpPr>
          <p:cNvPr id="3" name="Rectangle 2"/>
          <p:cNvSpPr/>
          <p:nvPr/>
        </p:nvSpPr>
        <p:spPr>
          <a:xfrm>
            <a:off x="1600200" y="1417638"/>
            <a:ext cx="5257800" cy="2554545"/>
          </a:xfrm>
          <a:prstGeom prst="rect">
            <a:avLst/>
          </a:prstGeom>
        </p:spPr>
        <p:txBody>
          <a:bodyPr wrap="square">
            <a:spAutoFit/>
          </a:bodyPr>
          <a:lstStyle/>
          <a:p>
            <a:r>
              <a:rPr lang="en-US" sz="3200" dirty="0" smtClean="0"/>
              <a:t>“A gallon of whiskey [bore] $11 tax.  You could make it for 75 cents to a dollar and sell it for $3 or $4.” </a:t>
            </a:r>
            <a:r>
              <a:rPr lang="en-US" sz="3200" dirty="0" err="1" smtClean="0"/>
              <a:t>Golenbock</a:t>
            </a:r>
            <a:r>
              <a:rPr lang="en-US" sz="3200" dirty="0" smtClean="0"/>
              <a:t>, </a:t>
            </a:r>
            <a:r>
              <a:rPr lang="en-US" sz="3200" i="1" dirty="0" smtClean="0"/>
              <a:t>American Zoom</a:t>
            </a:r>
            <a:endParaRPr lang="en-US" sz="3200" i="1" dirty="0"/>
          </a:p>
        </p:txBody>
      </p:sp>
      <p:pic>
        <p:nvPicPr>
          <p:cNvPr id="5" name="Picture 4"/>
          <p:cNvPicPr>
            <a:picLocks noChangeAspect="1"/>
          </p:cNvPicPr>
          <p:nvPr/>
        </p:nvPicPr>
        <p:blipFill>
          <a:blip r:embed="rId2"/>
          <a:stretch>
            <a:fillRect/>
          </a:stretch>
        </p:blipFill>
        <p:spPr>
          <a:xfrm>
            <a:off x="4419600" y="3581400"/>
            <a:ext cx="3886200" cy="2438400"/>
          </a:xfrm>
          <a:prstGeom prst="rect">
            <a:avLst/>
          </a:prstGeom>
        </p:spPr>
      </p:pic>
      <p:sp>
        <p:nvSpPr>
          <p:cNvPr id="6" name="Footer Placeholder 5"/>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smtClean="0">
                <a:solidFill>
                  <a:schemeClr val="bg2"/>
                </a:solidFill>
              </a:rPr>
              <a:t>Choke point</a:t>
            </a:r>
            <a:endParaRPr lang="en-US" dirty="0">
              <a:solidFill>
                <a:schemeClr val="bg2"/>
              </a:solidFill>
            </a:endParaRPr>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5" name="Title 4"/>
          <p:cNvSpPr>
            <a:spLocks noGrp="1"/>
          </p:cNvSpPr>
          <p:nvPr>
            <p:ph type="ctrTitle" idx="4294967295"/>
          </p:nvPr>
        </p:nvSpPr>
        <p:spPr>
          <a:xfrm>
            <a:off x="0" y="2130425"/>
            <a:ext cx="7772400" cy="1470025"/>
          </a:xfrm>
        </p:spPr>
        <p:txBody>
          <a:bodyPr/>
          <a:lstStyle/>
          <a:p>
            <a:r>
              <a:rPr lang="en-US" dirty="0" smtClean="0"/>
              <a:t>Collection point</a:t>
            </a:r>
            <a:endParaRPr lang="en-US"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Sub-national </a:t>
            </a:r>
            <a:r>
              <a:rPr lang="en-US" b="1" dirty="0" smtClean="0"/>
              <a:t>producer </a:t>
            </a:r>
            <a:r>
              <a:rPr lang="en-US" dirty="0" smtClean="0"/>
              <a:t>taxes eventually fail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1295400" y="1676400"/>
            <a:ext cx="6705600" cy="2862322"/>
          </a:xfrm>
          <a:prstGeom prst="rect">
            <a:avLst/>
          </a:prstGeom>
        </p:spPr>
        <p:txBody>
          <a:bodyPr wrap="square">
            <a:spAutoFit/>
          </a:bodyPr>
          <a:lstStyle/>
          <a:p>
            <a:pPr>
              <a:buFont typeface="Arial"/>
              <a:buChar char="•"/>
            </a:pPr>
            <a:r>
              <a:rPr lang="en-US" sz="3600" dirty="0" smtClean="0"/>
              <a:t>North Carolina doesn’t tax tobacco farmers or manufacturers.</a:t>
            </a:r>
            <a:endParaRPr lang="en-US" sz="3600" dirty="0" smtClean="0"/>
          </a:p>
          <a:p>
            <a:pPr>
              <a:buFont typeface="Arial"/>
              <a:buChar char="•"/>
            </a:pPr>
            <a:r>
              <a:rPr lang="en-US" sz="3600" dirty="0" smtClean="0"/>
              <a:t>National </a:t>
            </a:r>
            <a:r>
              <a:rPr lang="en-US" sz="3600" dirty="0" smtClean="0"/>
              <a:t>tax  can deter</a:t>
            </a:r>
          </a:p>
          <a:p>
            <a:pPr lvl="1">
              <a:buFont typeface="Arial"/>
              <a:buChar char="•"/>
            </a:pPr>
            <a:r>
              <a:rPr lang="en-US" sz="3600" dirty="0" smtClean="0"/>
              <a:t>interior smuggling</a:t>
            </a:r>
          </a:p>
          <a:p>
            <a:pPr lvl="1">
              <a:buFont typeface="Arial"/>
              <a:buChar char="•"/>
            </a:pPr>
            <a:r>
              <a:rPr lang="en-US" sz="3600" dirty="0" smtClean="0"/>
              <a:t>race to the bottom</a:t>
            </a: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0"/>
            <a:ext cx="7772400" cy="1470025"/>
          </a:xfrm>
        </p:spPr>
        <p:txBody>
          <a:bodyPr/>
          <a:lstStyle/>
          <a:p>
            <a:r>
              <a:rPr lang="en-US" dirty="0" smtClean="0"/>
              <a:t>Next article</a:t>
            </a:r>
            <a:endParaRPr lang="en-US" dirty="0"/>
          </a:p>
        </p:txBody>
      </p:sp>
      <p:sp>
        <p:nvSpPr>
          <p:cNvPr id="4" name="Subtitle 3"/>
          <p:cNvSpPr>
            <a:spLocks noGrp="1"/>
          </p:cNvSpPr>
          <p:nvPr>
            <p:ph type="subTitle" idx="1"/>
          </p:nvPr>
        </p:nvSpPr>
        <p:spPr>
          <a:xfrm>
            <a:off x="685800" y="1143000"/>
            <a:ext cx="7086600" cy="1752600"/>
          </a:xfrm>
        </p:spPr>
        <p:txBody>
          <a:bodyPr>
            <a:normAutofit fontScale="25000" lnSpcReduction="20000"/>
          </a:bodyPr>
          <a:lstStyle/>
          <a:p>
            <a:pPr algn="l"/>
            <a:r>
              <a:rPr lang="en-US" sz="11200" b="1" dirty="0" smtClean="0">
                <a:solidFill>
                  <a:schemeClr val="tx1"/>
                </a:solidFill>
              </a:rPr>
              <a:t>I. Dollars -- Are marijuana tax dollars a big deal?</a:t>
            </a:r>
          </a:p>
          <a:p>
            <a:pPr algn="l"/>
            <a:r>
              <a:rPr lang="en-US" sz="11200" dirty="0" smtClean="0">
                <a:solidFill>
                  <a:schemeClr val="tx1"/>
                </a:solidFill>
              </a:rPr>
              <a:t>II. Goals -- Does anything other than money justify marijuana taxes? </a:t>
            </a:r>
          </a:p>
          <a:p>
            <a:pPr algn="l"/>
            <a:r>
              <a:rPr lang="en-US" sz="11200" dirty="0" smtClean="0">
                <a:solidFill>
                  <a:schemeClr val="tx1"/>
                </a:solidFill>
              </a:rPr>
              <a:t>III. Share – What’s the range for the public share of marijuana proceeds? </a:t>
            </a:r>
          </a:p>
          <a:p>
            <a:pPr algn="l"/>
            <a:r>
              <a:rPr lang="en-US" sz="11200" dirty="0" smtClean="0">
                <a:solidFill>
                  <a:schemeClr val="tx1"/>
                </a:solidFill>
              </a:rPr>
              <a:t>IV. Players -- How much marijuana money do different people want the public to get?</a:t>
            </a:r>
          </a:p>
          <a:p>
            <a:pPr algn="l"/>
            <a:r>
              <a:rPr lang="en-US" sz="11200" dirty="0" smtClean="0">
                <a:solidFill>
                  <a:schemeClr val="tx1"/>
                </a:solidFill>
              </a:rPr>
              <a:t>V. Base -- How might we tax marijuana?  (What’s the “tax base”?) </a:t>
            </a:r>
          </a:p>
          <a:p>
            <a:pPr algn="l"/>
            <a:r>
              <a:rPr lang="en-US" sz="11200" b="1" dirty="0" smtClean="0">
                <a:solidFill>
                  <a:schemeClr val="tx1"/>
                </a:solidFill>
              </a:rPr>
              <a:t>VI. Enforcement -- How much enforcement of marijuana tax laws is enough?  </a:t>
            </a:r>
          </a:p>
          <a:p>
            <a:pPr algn="l"/>
            <a:r>
              <a:rPr lang="en-US" sz="11200" b="1" dirty="0" smtClean="0">
                <a:solidFill>
                  <a:schemeClr val="tx1"/>
                </a:solidFill>
              </a:rPr>
              <a:t>VII. Non-tax – Are taxes better than non-tax wealth sharing?</a:t>
            </a:r>
            <a:r>
              <a:rPr lang="en-US" sz="11200" b="1" dirty="0" smtClean="0"/>
              <a:t> </a:t>
            </a:r>
          </a:p>
          <a:p>
            <a:endParaRPr lang="en-US" dirty="0"/>
          </a:p>
        </p:txBody>
      </p:sp>
      <p:sp>
        <p:nvSpPr>
          <p:cNvPr id="2" name="Footer Placeholder 1"/>
          <p:cNvSpPr>
            <a:spLocks noGrp="1"/>
          </p:cNvSpPr>
          <p:nvPr>
            <p:ph type="ftr" sz="quarter" idx="11"/>
          </p:nvPr>
        </p:nvSpPr>
        <p:spPr/>
        <p:txBody>
          <a:bodyPr/>
          <a:lstStyle/>
          <a:p>
            <a:r>
              <a:rPr lang="en-US" dirty="0" smtClean="0"/>
              <a:t>Pat Oglesby  </a:t>
            </a:r>
            <a:r>
              <a:rPr lang="en-US" dirty="0" err="1" smtClean="0"/>
              <a:t>Www.newrevenue.org</a:t>
            </a:r>
            <a:r>
              <a:rPr lang="en-US" dirty="0" smtClean="0"/>
              <a:t>   </a:t>
            </a: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219200" y="457200"/>
            <a:ext cx="6629400" cy="3046988"/>
          </a:xfrm>
          <a:prstGeom prst="rect">
            <a:avLst/>
          </a:prstGeom>
        </p:spPr>
        <p:txBody>
          <a:bodyPr wrap="square">
            <a:spAutoFit/>
          </a:bodyPr>
          <a:lstStyle/>
          <a:p>
            <a:r>
              <a:rPr lang="en-US" sz="3200" dirty="0" smtClean="0"/>
              <a:t>Pat </a:t>
            </a:r>
            <a:r>
              <a:rPr lang="en-US" sz="3200" dirty="0" smtClean="0"/>
              <a:t>Oglesby</a:t>
            </a:r>
          </a:p>
          <a:p>
            <a:endParaRPr lang="en-US" sz="3200" dirty="0" smtClean="0"/>
          </a:p>
          <a:p>
            <a:r>
              <a:rPr lang="en-US" sz="3200" dirty="0" smtClean="0">
                <a:hlinkClick r:id="rId2"/>
              </a:rPr>
              <a:t>po@newrevenue.org</a:t>
            </a:r>
            <a:endParaRPr lang="en-US" sz="3200" dirty="0" smtClean="0"/>
          </a:p>
          <a:p>
            <a:r>
              <a:rPr lang="en-US" sz="3200" dirty="0" smtClean="0">
                <a:hlinkClick r:id="rId3"/>
              </a:rPr>
              <a:t>Www.newrevenue.org</a:t>
            </a:r>
            <a:endParaRPr lang="en-US" sz="3200" dirty="0" smtClean="0"/>
          </a:p>
          <a:p>
            <a:endParaRPr lang="en-US" sz="3200" dirty="0" smtClean="0"/>
          </a:p>
          <a:p>
            <a:r>
              <a:rPr lang="en-US" sz="3200" dirty="0" smtClean="0"/>
              <a:t>At your service.</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450" y="571500"/>
            <a:ext cx="8547100" cy="5715000"/>
          </a:xfrm>
          <a:prstGeom prst="rect">
            <a:avLst/>
          </a:prstGeom>
        </p:spPr>
      </p:pic>
      <p:sp>
        <p:nvSpPr>
          <p:cNvPr id="4" name="Footer Placeholder 3"/>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Marijuana activists?</a:t>
            </a:r>
            <a:endParaRPr lang="en-US" dirty="0"/>
          </a:p>
        </p:txBody>
      </p:sp>
      <p:pic>
        <p:nvPicPr>
          <p:cNvPr id="4" name="Picture 3"/>
          <p:cNvPicPr>
            <a:picLocks noChangeAspect="1"/>
          </p:cNvPicPr>
          <p:nvPr/>
        </p:nvPicPr>
        <p:blipFill>
          <a:blip r:embed="rId2"/>
          <a:stretch>
            <a:fillRect/>
          </a:stretch>
        </p:blipFill>
        <p:spPr>
          <a:xfrm>
            <a:off x="1295400" y="1600200"/>
            <a:ext cx="6477000" cy="4889500"/>
          </a:xfrm>
          <a:prstGeom prst="rect">
            <a:avLst/>
          </a:prstGeom>
        </p:spPr>
      </p:pic>
      <p:sp>
        <p:nvSpPr>
          <p:cNvPr id="5" name="Footer Placeholder 4"/>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71600" y="1066800"/>
            <a:ext cx="6452270" cy="4724400"/>
          </a:xfrm>
          <a:prstGeom prst="rect">
            <a:avLst/>
          </a:prstGeom>
        </p:spPr>
      </p:pic>
      <p:sp>
        <p:nvSpPr>
          <p:cNvPr id="4" name="Footer Placeholder 3"/>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Early on, </a:t>
            </a:r>
            <a:r>
              <a:rPr lang="en-US" dirty="0" smtClean="0"/>
              <a:t>funded by</a:t>
            </a:r>
            <a:endParaRPr lang="en-US" dirty="0"/>
          </a:p>
        </p:txBody>
      </p:sp>
      <p:sp>
        <p:nvSpPr>
          <p:cNvPr id="3" name="Content Placeholder 2"/>
          <p:cNvSpPr>
            <a:spLocks noGrp="1"/>
          </p:cNvSpPr>
          <p:nvPr>
            <p:ph idx="4294967295"/>
          </p:nvPr>
        </p:nvSpPr>
        <p:spPr>
          <a:xfrm>
            <a:off x="0" y="1417638"/>
            <a:ext cx="8229600" cy="4708525"/>
          </a:xfrm>
        </p:spPr>
        <p:txBody>
          <a:bodyPr/>
          <a:lstStyle/>
          <a:p>
            <a:r>
              <a:rPr lang="en-US" dirty="0" smtClean="0"/>
              <a:t>Billionaires paying for signature collection</a:t>
            </a:r>
          </a:p>
          <a:p>
            <a:endParaRPr lang="en-US" dirty="0"/>
          </a:p>
        </p:txBody>
      </p:sp>
      <p:pic>
        <p:nvPicPr>
          <p:cNvPr id="4" name="Picture 3"/>
          <p:cNvPicPr>
            <a:picLocks noChangeAspect="1"/>
          </p:cNvPicPr>
          <p:nvPr/>
        </p:nvPicPr>
        <p:blipFill>
          <a:blip r:embed="rId2"/>
          <a:stretch>
            <a:fillRect/>
          </a:stretch>
        </p:blipFill>
        <p:spPr>
          <a:xfrm>
            <a:off x="1524000" y="2133600"/>
            <a:ext cx="2760760" cy="3479800"/>
          </a:xfrm>
          <a:prstGeom prst="rect">
            <a:avLst/>
          </a:prstGeom>
        </p:spPr>
      </p:pic>
      <p:pic>
        <p:nvPicPr>
          <p:cNvPr id="5" name="Picture 4"/>
          <p:cNvPicPr>
            <a:picLocks noChangeAspect="1"/>
          </p:cNvPicPr>
          <p:nvPr/>
        </p:nvPicPr>
        <p:blipFill>
          <a:blip r:embed="rId3"/>
          <a:stretch>
            <a:fillRect/>
          </a:stretch>
        </p:blipFill>
        <p:spPr>
          <a:xfrm>
            <a:off x="5715000" y="2133600"/>
            <a:ext cx="2616200" cy="3429000"/>
          </a:xfrm>
          <a:prstGeom prst="rect">
            <a:avLst/>
          </a:prstGeom>
        </p:spPr>
      </p:pic>
      <p:sp>
        <p:nvSpPr>
          <p:cNvPr id="6" name="Footer Placeholder 5"/>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smtClean="0"/>
              <a:t>National Cannabis Industry Association </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524000" y="1443841"/>
            <a:ext cx="5334000" cy="3416320"/>
          </a:xfrm>
          <a:prstGeom prst="rect">
            <a:avLst/>
          </a:prstGeom>
        </p:spPr>
        <p:txBody>
          <a:bodyPr wrap="square">
            <a:spAutoFit/>
          </a:bodyPr>
          <a:lstStyle/>
          <a:p>
            <a:r>
              <a:rPr lang="en-US" sz="2400" dirty="0" smtClean="0"/>
              <a:t>The </a:t>
            </a:r>
            <a:r>
              <a:rPr lang="en-US" sz="2400" dirty="0" smtClean="0"/>
              <a:t>thousands of American businesses involved in the state-legal cannabis industries represent a tremendous economic force in this country. As the industry’s national trade association, NCIA works every day to ensure our growing business sector is represented in a professional and coordinated way on the national stage.</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22360</TotalTime>
  <Words>4243</Words>
  <Application>Microsoft Macintosh PowerPoint</Application>
  <PresentationFormat>On-screen Show (4:3)</PresentationFormat>
  <Paragraphs>630</Paragraphs>
  <Slides>134</Slides>
  <Notes>36</Notes>
  <HiddenSlides>0</HiddenSlides>
  <MMClips>0</MMClips>
  <ScaleCrop>false</ScaleCrop>
  <HeadingPairs>
    <vt:vector size="6" baseType="variant">
      <vt:variant>
        <vt:lpstr>Design Template</vt:lpstr>
      </vt:variant>
      <vt:variant>
        <vt:i4>1</vt:i4>
      </vt:variant>
      <vt:variant>
        <vt:lpstr>Links</vt:lpstr>
      </vt:variant>
      <vt:variant>
        <vt:i4>5</vt:i4>
      </vt:variant>
      <vt:variant>
        <vt:lpstr>Slide Titles</vt:lpstr>
      </vt:variant>
      <vt:variant>
        <vt:i4>134</vt:i4>
      </vt:variant>
    </vt:vector>
  </HeadingPairs>
  <TitlesOfParts>
    <vt:vector size="140" baseType="lpstr">
      <vt:lpstr>Office Theme</vt:lpstr>
      <vt:lpstr>???</vt:lpstr>
      <vt:lpstr>???</vt:lpstr>
      <vt:lpstr>Document35!OLE_LINK7</vt:lpstr>
      <vt:lpstr>Document28!OLE_LINK8</vt:lpstr>
      <vt:lpstr>???</vt:lpstr>
      <vt:lpstr>Cannabis Taxes </vt:lpstr>
      <vt:lpstr>In 1984 – Joint Tax </vt:lpstr>
      <vt:lpstr>Overview   </vt:lpstr>
      <vt:lpstr>What is cannabis?    </vt:lpstr>
      <vt:lpstr>Cannabis has 545 “compounds”    </vt:lpstr>
      <vt:lpstr>https://www.ncbi.nlm.nih.gov/pmc/articles/PMC3736954/ (THC is the target; Cannabidiol = CBD is not) </vt:lpstr>
      <vt:lpstr>545 compounds +     </vt:lpstr>
      <vt:lpstr>       The “entourage effect”:   “one molecule [THC] is unlikely to match the .  . . potential of [whole] Cannabis”   “The plant does it better.” https://www.ncbi.nlm.nih.gov/pmc/articles/PMC6334252/      </vt:lpstr>
      <vt:lpstr>Slide 9</vt:lpstr>
      <vt:lpstr>Slide 10</vt:lpstr>
      <vt:lpstr>Consumer:  3 main product categories     </vt:lpstr>
      <vt:lpstr>Slide 12</vt:lpstr>
      <vt:lpstr>Taxed differently: Bud (flower)  and Trim (leaves)</vt:lpstr>
      <vt:lpstr>Bud or flower</vt:lpstr>
      <vt:lpstr>Trim or leaves </vt:lpstr>
      <vt:lpstr>Edible</vt:lpstr>
      <vt:lpstr>Tincture</vt:lpstr>
      <vt:lpstr>Dabs, shatter, wax, concentrates</vt:lpstr>
      <vt:lpstr>“So high that the user passes out” – sfweekly.com </vt:lpstr>
      <vt:lpstr>Cream</vt:lpstr>
      <vt:lpstr>Vaping material</vt:lpstr>
      <vt:lpstr>Beverages</vt:lpstr>
      <vt:lpstr>Etc.</vt:lpstr>
      <vt:lpstr>Ontario, Canada  2020</vt:lpstr>
      <vt:lpstr>Should we tax cannabis?    </vt:lpstr>
      <vt:lpstr>Slide 26</vt:lpstr>
      <vt:lpstr>Tax foes and friends:    </vt:lpstr>
      <vt:lpstr>What tax burden is right?    </vt:lpstr>
      <vt:lpstr>https://www.youtube.com/watch?v=RdbQcJrIP68&amp;t=1708s</vt:lpstr>
      <vt:lpstr>Why single out cannabis?    </vt:lpstr>
      <vt:lpstr>Externalities </vt:lpstr>
      <vt:lpstr>Externalities </vt:lpstr>
      <vt:lpstr>Other Externalities </vt:lpstr>
      <vt:lpstr>Internalities?</vt:lpstr>
      <vt:lpstr>Internalities?</vt:lpstr>
      <vt:lpstr>Internalities </vt:lpstr>
      <vt:lpstr>Practical politics </vt:lpstr>
      <vt:lpstr>2013 slide:  Dedicated Revenue</vt:lpstr>
      <vt:lpstr>Tax medical cannabis?</vt:lpstr>
      <vt:lpstr>Product level?</vt:lpstr>
      <vt:lpstr>Blumenauer bill product level medical tax exemption</vt:lpstr>
      <vt:lpstr>Tax medical cannabis?</vt:lpstr>
      <vt:lpstr>Problem with medical tax break --  Faking sickness</vt:lpstr>
      <vt:lpstr>Argument against medical tax break --  Administrability</vt:lpstr>
      <vt:lpstr> So, 4 answers for medical marijuana:</vt:lpstr>
      <vt:lpstr>Slide 46</vt:lpstr>
      <vt:lpstr> California’s answer for medical marijuana:</vt:lpstr>
      <vt:lpstr>Regressivity is a problem with taxing cannabis</vt:lpstr>
      <vt:lpstr> Possible goals of revenue tools:</vt:lpstr>
      <vt:lpstr>Models</vt:lpstr>
      <vt:lpstr>Beer </vt:lpstr>
      <vt:lpstr>Federal liquor tax -- potency</vt:lpstr>
      <vt:lpstr>Federal tobacco tax -- weight</vt:lpstr>
      <vt:lpstr>No jurisdiction in the world taxes cigarettes by tar or nicotine  content.  -- Right?      . </vt:lpstr>
      <vt:lpstr>Except for cannabis, state excise taxes include a quantity-based component </vt:lpstr>
      <vt:lpstr>Cannabis tax history</vt:lpstr>
      <vt:lpstr>Slide 57</vt:lpstr>
      <vt:lpstr>Slide 58</vt:lpstr>
      <vt:lpstr>R</vt:lpstr>
      <vt:lpstr>1982 Section 280E  </vt:lpstr>
      <vt:lpstr>2009: New World’s 1st marijuana-only tax</vt:lpstr>
      <vt:lpstr>2010 California initiatives </vt:lpstr>
      <vt:lpstr>Alaska 2014 </vt:lpstr>
      <vt:lpstr>Canada 2018</vt:lpstr>
      <vt:lpstr>       Illinois 2019 ad valorem:  -Smokeable:  ≤ 35% THC (proxy for flower): 10%  &gt; 35% THC (proxy for concentrates): 25%  -Non-smokeable: 20%  </vt:lpstr>
      <vt:lpstr>Illinois smokeable notch</vt:lpstr>
      <vt:lpstr>New Jersey 2019</vt:lpstr>
      <vt:lpstr>New York 2021  per milligram of THC</vt:lpstr>
      <vt:lpstr>          Source of NY ratios:  Colorado study  “one milligram of THC in edible form is equivalent to 5.71 milligrams of THC in smokable form.” https://www.researchgate.net/publication/316977045_Marijuana_Equivalency_in_Portion_and_Dosage     </vt:lpstr>
      <vt:lpstr>Unscientific poll</vt:lpstr>
      <vt:lpstr>So, WHAT to tax?</vt:lpstr>
      <vt:lpstr>Pros and Cons Drilling down on tax bases  </vt:lpstr>
      <vt:lpstr>Taxing by price </vt:lpstr>
      <vt:lpstr>Price (Ad valorem) Base: Problems  </vt:lpstr>
      <vt:lpstr>Price (Ad valorem) Base: Problems  </vt:lpstr>
      <vt:lpstr>Price (Ad valorem) Base: Problems  </vt:lpstr>
      <vt:lpstr>Price (Ad valorem) Base: Problems  </vt:lpstr>
      <vt:lpstr>Slide 78</vt:lpstr>
      <vt:lpstr>Slide 79</vt:lpstr>
      <vt:lpstr>Taxing by price</vt:lpstr>
      <vt:lpstr>Slide 81</vt:lpstr>
      <vt:lpstr>Slide 82</vt:lpstr>
      <vt:lpstr>But see . . </vt:lpstr>
      <vt:lpstr>     Ad valorem (price) base PRE-RETAIL    -- Vertical integration requires conversion to weight-based tax because there’s no ACTUAL pre-retail price     </vt:lpstr>
      <vt:lpstr>Nevada – 15% conversion</vt:lpstr>
      <vt:lpstr>Nevada – rates at a different time</vt:lpstr>
      <vt:lpstr>Taxing by price </vt:lpstr>
      <vt:lpstr>Will the federal government tax by price?</vt:lpstr>
      <vt:lpstr>Slide 89</vt:lpstr>
      <vt:lpstr>Slide 90</vt:lpstr>
      <vt:lpstr>Slide 91</vt:lpstr>
      <vt:lpstr>CO: Bud (flower) – 33 cents/gram  vs. Trim (leaves) -- 10 cents/gram</vt:lpstr>
      <vt:lpstr>Alaska </vt:lpstr>
      <vt:lpstr>Alaska </vt:lpstr>
      <vt:lpstr>Alaska</vt:lpstr>
      <vt:lpstr>Small or popcorn bud</vt:lpstr>
      <vt:lpstr>Raw plant matter  (typically low dollars per unit) </vt:lpstr>
      <vt:lpstr>Tax THC?</vt:lpstr>
      <vt:lpstr>Slide 99</vt:lpstr>
      <vt:lpstr>Potency – Taxing THC </vt:lpstr>
      <vt:lpstr>       Different tolerance   .15 blood alcohol = drunk  Cannabis affects heavy users less, and isn’t linear         </vt:lpstr>
      <vt:lpstr>   Sampling: Some taxable articles have homogeneous  THC.</vt:lpstr>
      <vt:lpstr>Heterogeneity of raw plant matter </vt:lpstr>
      <vt:lpstr>BOTEC </vt:lpstr>
      <vt:lpstr>Slide 105</vt:lpstr>
      <vt:lpstr>When sampling is harder than for liquor, what errors call for penalties?      . </vt:lpstr>
      <vt:lpstr>280E</vt:lpstr>
      <vt:lpstr>Slide 108</vt:lpstr>
      <vt:lpstr>Federal nondeductibility</vt:lpstr>
      <vt:lpstr>-- Ads are protected commercial free speech. -- Tobacco signed away its right in the Master Settlement Agreement.</vt:lpstr>
      <vt:lpstr>IRC § 280E &amp; Ads</vt:lpstr>
      <vt:lpstr>Happiness</vt:lpstr>
      <vt:lpstr>Appeal to youth</vt:lpstr>
      <vt:lpstr>Slide 114</vt:lpstr>
      <vt:lpstr>Slide 115</vt:lpstr>
      <vt:lpstr>280E tax deductions</vt:lpstr>
      <vt:lpstr>Who gets hurt from nondeductible selling expenses? </vt:lpstr>
      <vt:lpstr>280E conformity and state income tax returns  </vt:lpstr>
      <vt:lpstr>       Steve Arkin in your class: we don’t tax all income the same  Other non-deductible amounts: Golden parachutes 280G Luxury autos 280F Business meals Lobbying 162(e)  </vt:lpstr>
      <vt:lpstr>Section 162</vt:lpstr>
      <vt:lpstr>Slide 121</vt:lpstr>
      <vt:lpstr>       Constitutional challenges to 280E   Excessive fine Direct tax Self-incrimination  </vt:lpstr>
      <vt:lpstr>Slide 123</vt:lpstr>
      <vt:lpstr>Too much tax: Junior Johnson </vt:lpstr>
      <vt:lpstr>Collection point</vt:lpstr>
      <vt:lpstr>Slide 126</vt:lpstr>
      <vt:lpstr>Sub-national producer taxes eventually fail  </vt:lpstr>
      <vt:lpstr>Next article</vt:lpstr>
      <vt:lpstr>Slide 129</vt:lpstr>
      <vt:lpstr>Slide 130</vt:lpstr>
      <vt:lpstr>Marijuana activists?</vt:lpstr>
      <vt:lpstr>Slide 132</vt:lpstr>
      <vt:lpstr>Early on, funded by</vt:lpstr>
      <vt:lpstr>National Cannabis Industry Association </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Pat Oglesby</dc:creator>
  <cp:lastModifiedBy>Pat Oglesby</cp:lastModifiedBy>
  <cp:revision>156</cp:revision>
  <dcterms:created xsi:type="dcterms:W3CDTF">2021-06-30T15:58:02Z</dcterms:created>
  <dcterms:modified xsi:type="dcterms:W3CDTF">2021-06-30T21:45:16Z</dcterms:modified>
</cp:coreProperties>
</file>