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1272" r:id="rId2"/>
    <p:sldId id="1278" r:id="rId3"/>
    <p:sldId id="1280" r:id="rId4"/>
    <p:sldId id="1252" r:id="rId5"/>
    <p:sldId id="1184" r:id="rId6"/>
    <p:sldId id="1185" r:id="rId7"/>
    <p:sldId id="1287" r:id="rId8"/>
    <p:sldId id="1222" r:id="rId9"/>
    <p:sldId id="1289" r:id="rId10"/>
    <p:sldId id="1216" r:id="rId11"/>
    <p:sldId id="1284" r:id="rId12"/>
    <p:sldId id="1215" r:id="rId13"/>
    <p:sldId id="1290" r:id="rId14"/>
    <p:sldId id="1285" r:id="rId15"/>
    <p:sldId id="1281" r:id="rId16"/>
    <p:sldId id="1234" r:id="rId17"/>
    <p:sldId id="1283" r:id="rId18"/>
    <p:sldId id="1282" r:id="rId19"/>
    <p:sldId id="1262" r:id="rId20"/>
    <p:sldId id="1261" r:id="rId21"/>
    <p:sldId id="256" r:id="rId22"/>
    <p:sldId id="1275" r:id="rId23"/>
    <p:sldId id="257" r:id="rId24"/>
    <p:sldId id="258" r:id="rId25"/>
    <p:sldId id="1253" r:id="rId26"/>
    <p:sldId id="1258" r:id="rId27"/>
    <p:sldId id="1254" r:id="rId28"/>
    <p:sldId id="1255" r:id="rId29"/>
    <p:sldId id="1267" r:id="rId30"/>
    <p:sldId id="1269" r:id="rId31"/>
    <p:sldId id="1259" r:id="rId32"/>
    <p:sldId id="1256" r:id="rId33"/>
    <p:sldId id="1257" r:id="rId34"/>
    <p:sldId id="1271" r:id="rId35"/>
    <p:sldId id="1270" r:id="rId36"/>
    <p:sldId id="1273" r:id="rId37"/>
    <p:sldId id="1260" r:id="rId38"/>
    <p:sldId id="1288" r:id="rId39"/>
    <p:sldId id="1286" r:id="rId40"/>
    <p:sldId id="1277" r:id="rId41"/>
    <p:sldId id="1107" r:id="rId42"/>
    <p:sldId id="1239" r:id="rId43"/>
    <p:sldId id="857" r:id="rId44"/>
    <p:sldId id="901" r:id="rId45"/>
    <p:sldId id="902" r:id="rId46"/>
    <p:sldId id="1114" r:id="rId47"/>
    <p:sldId id="1293" r:id="rId48"/>
    <p:sldId id="1292" r:id="rId49"/>
    <p:sldId id="1291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921"/>
  </p:normalViewPr>
  <p:slideViewPr>
    <p:cSldViewPr snapToGrid="0" snapToObjects="1">
      <p:cViewPr>
        <p:scale>
          <a:sx n="88" d="100"/>
          <a:sy n="88" d="100"/>
        </p:scale>
        <p:origin x="464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4409B-1769-A24E-8E73-60C39D9D9A22}" type="datetimeFigureOut">
              <a:rPr lang="en-US" smtClean="0"/>
              <a:t>1/26/22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BB0BF-1022-C64B-BD5E-15B4BDA47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32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Certain amount of harm per unit. It doesn’t matter if you’re drinking Busch Lite or craft beer. Charge the same amount for the same amount of intoxicant.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7DDD22-8E99-4AE8-AE01-B1354FEEB9C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43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baseline="0" dirty="0"/>
              <a:t> will gleefully stipulate that for some people marijuana is medicine.  I’ve heard and read too many stories of miraculous cures and healing.  God bless the patients.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Ideally, where commerce</a:t>
            </a:r>
            <a:r>
              <a:rPr lang="en-US" baseline="0" dirty="0"/>
              <a:t> is naturally concentrated.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consumer will not be paying tax on this shoplifted merchandise.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It’s almost inevitable that we will get rates wrong.  There was</a:t>
            </a:r>
            <a:r>
              <a:rPr lang="en-US" baseline="0" dirty="0"/>
              <a:t> another case when a new smoking material hit the market.  </a:t>
            </a:r>
            <a:r>
              <a:rPr lang="en-US" dirty="0"/>
              <a:t>King</a:t>
            </a:r>
            <a:r>
              <a:rPr lang="en-US" baseline="0" dirty="0"/>
              <a:t> James I hated tobacco, so he raised the tax from 2 pence to 78 pence in 1602.  Tax evasion was so widespread that the rate went down to 12 pence in 1620.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4989C-7BF3-944E-9A14-82F097EB0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BFD96-F4E8-B14C-9C5D-737819891B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4067A-FD8B-014A-BCF0-1A6D9065F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1FE02-27C7-D849-A761-57559B5EA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B1F9A-F4E6-C14E-BBB9-6FBA0F5A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3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7841-A560-B149-B589-ACB31309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97126-5B89-634B-BF7E-892473A71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A2D0C-20AB-0449-8E9F-A1E888A73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E7CD5-7770-D841-985D-6F198FA4E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8A9BA-AA92-754D-A4C6-0B3E2C5C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3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3B5F6-0D2C-9348-9598-DFF9EABC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C946D-EE79-D743-9016-9A161BBC3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6BFC9-7FFA-124E-88BA-6DA2E4F29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4ECE3-42E5-7B4B-B6B0-651325EE2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07648-1B49-CE40-89C5-D2247EC96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65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03CC4-9CA2-7940-9F7B-4CD5122E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5073A-A9C9-1A44-9B1A-522A1C4CD2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EE6286-A8DB-3544-BE16-1DC2B54CA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BA97F-A6CC-624F-B382-98E66D6FA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26D63-DC03-CF40-89DE-E173674A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3FA01-041D-6E4F-959B-2E65BB6F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3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1792-612B-5645-AF67-C3F1EB26B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E06C2-2295-5847-A2AB-0657E9B13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B74E3-F58D-5F4E-8785-07BFB255C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35B5D7-562E-1048-B815-3BF23FFBA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D0BC15-E566-3D4C-B121-2E6E096709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FF04EC-6320-A949-99A4-DC5B577F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F16CCD-3D35-B843-ABC6-BD330EB9B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3EC887-2F36-CA4D-AF9D-BEDD69D4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7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A2A84-859D-9948-A974-712814743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2906DE-4EFD-7E4B-8A5C-0AD9A530A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0BF38A-8979-C244-AA76-D9A093451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1FE02-1236-E141-82EB-AF101054E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45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3A223D-8823-9044-A243-96BDFCCEA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173D05-670F-B944-9FD9-DF6AA9E9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DF91F-5CFF-C747-BD07-4199520A4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2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5086-79AA-E84F-A151-FFF6E5C2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52435-9D71-B545-8454-FFACA004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91BE6-C358-EA48-9568-6CD18F61A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7FDCE-DDD9-C54C-9230-A7190080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3A57A-5898-9541-870B-1E1A26C12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497D02-EC93-DD47-85F3-0131BF92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9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2F9D-D497-1A46-905A-C899441D7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91FC4-103B-8149-8C49-2C7C9E0E4D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DF51A-6AE5-CA4D-B955-FCAC07951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6C74A-0C76-E348-8898-54BDA0C0D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00CBA-308F-224C-9850-E23466B00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2AB46-8691-0049-B7A1-FC9D45F6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2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E75E-F74F-1941-8001-551921303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C6BB2-8FDF-D44A-863E-12AA1BF60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0FAE3-4D66-E745-A792-7971A0559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0DF4A-8336-BD47-A415-F07898C8C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2B9EA-B10A-7342-8618-435EBC78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828353-2B2A-844C-A199-CF72590AE8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9AF15B-E9F5-314A-860A-113130221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024D5-3827-8D44-8F2D-86DBE0BB8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2E5D3-A614-8D4F-BA57-672F68867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AE23F-54B0-6B4B-ACE2-5861F9F1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4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6BD7B8-4B4A-6F4D-856D-A2C803233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84C47-30A8-F34A-AC10-FD5E2E80A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AB469-BFAA-0B40-A53C-B165B68D09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29571-C9A7-9C4C-9E18-68ECE848B57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7038E-D6F2-9D48-9104-301A1871A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7A5CC-AFA5-2746-9898-D86FD7AF5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DDC4A-5D1F-6147-98DC-CF329425B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3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leafly.com/news/industry/opinion-theres-a-better-way-to-tax-legal-cannabis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nls.uk/indiapapers/browse/archive/74908458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fly.com/news/science-tech/beyond-thc-asserting-benefits-effects-terpenes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t.co/5m5Wy5eei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w.cornell.edu/uscode/text/26/280B" TargetMode="External"/><Relationship Id="rId2" Type="http://schemas.openxmlformats.org/officeDocument/2006/relationships/hyperlink" Target="https://www.law.cornell.edu/uscode/text/26/280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aw.cornell.edu/uscode/text/26/280G" TargetMode="External"/><Relationship Id="rId5" Type="http://schemas.openxmlformats.org/officeDocument/2006/relationships/hyperlink" Target="https://www.law.cornell.edu/uscode/text/26/280F" TargetMode="External"/><Relationship Id="rId4" Type="http://schemas.openxmlformats.org/officeDocument/2006/relationships/hyperlink" Target="https://www.law.cornell.edu/uscode/text/26/280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inessinsider.com/this-one-statistic-shows-how-much-mcdonalds-tries-to-entrench-itself-in-everybodys-minds-2012-3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thaicannabiscorporation.com/2018/11/07/cannabis-global-price-collapse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docsouth.unc.edu/imls/19conf/19conf.html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newrevenue.org/2018/08/26/after-tax-marijuana-price-target-35-an-eighth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56593-C642-4747-9131-0EFED3B85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Taxation is more popular than legalization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5058FE-46E1-5148-801E-B7218687DE87}"/>
              </a:ext>
            </a:extLst>
          </p:cNvPr>
          <p:cNvSpPr txBox="1"/>
          <p:nvPr/>
        </p:nvSpPr>
        <p:spPr>
          <a:xfrm>
            <a:off x="1165540" y="4434653"/>
            <a:ext cx="1042785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hlinkClick r:id="rId2"/>
              </a:rPr>
              <a:t>https://www.leafly.com/news/industry/opinion-theres-a-better-way-to-tax-legal-cannabis</a:t>
            </a:r>
            <a:endParaRPr lang="en-US" sz="2200" dirty="0"/>
          </a:p>
          <a:p>
            <a:endParaRPr lang="en-US" sz="24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DD9EFEC-28D8-A04A-8EA9-970ECE50DB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5257" y="1783019"/>
            <a:ext cx="10162655" cy="234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7084-9C14-5647-AA3B-E1DABCD6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Taxes get less primitive:</a:t>
            </a:r>
            <a:br>
              <a:rPr lang="en-US" dirty="0"/>
            </a:br>
            <a:r>
              <a:rPr lang="en-US" dirty="0"/>
              <a:t>Liquor tax progression in Colonial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78DC-8EA5-6349-AC85-53A13D9B9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Flat license fees for producers </a:t>
            </a:r>
          </a:p>
          <a:p>
            <a:r>
              <a:rPr lang="en-US" sz="3600" dirty="0"/>
              <a:t>Taxes based on the number of gallons a distillery </a:t>
            </a:r>
            <a:r>
              <a:rPr lang="en-US" sz="3600" i="1" dirty="0"/>
              <a:t>could</a:t>
            </a:r>
            <a:r>
              <a:rPr lang="en-US" sz="3600" dirty="0"/>
              <a:t> produce</a:t>
            </a:r>
          </a:p>
          <a:p>
            <a:r>
              <a:rPr lang="en-US" sz="3600" dirty="0"/>
              <a:t>Taxes on gallons </a:t>
            </a:r>
            <a:r>
              <a:rPr lang="en-US" sz="3600" i="1" dirty="0"/>
              <a:t>actually</a:t>
            </a:r>
            <a:r>
              <a:rPr lang="en-US" sz="3600" dirty="0"/>
              <a:t> produced</a:t>
            </a:r>
          </a:p>
          <a:p>
            <a:r>
              <a:rPr lang="en-US" sz="3600" dirty="0"/>
              <a:t>Taxes on actual alcohol </a:t>
            </a:r>
            <a:r>
              <a:rPr lang="en-US" sz="3600" i="1" dirty="0"/>
              <a:t>content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8B5387-2FB0-764A-8A23-CC22729AD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542" y="3226497"/>
            <a:ext cx="2674257" cy="326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7084-9C14-5647-AA3B-E1DABCD6E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111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Taxes get less primitive:</a:t>
            </a:r>
            <a:br>
              <a:rPr lang="en-US" dirty="0"/>
            </a:br>
            <a:r>
              <a:rPr lang="en-US" dirty="0"/>
              <a:t>Hemp Drugs in Colonial India started at 1 rupee per seer pre-1860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A0C254-9F84-A44B-8526-A7844CD81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569" y="2480247"/>
            <a:ext cx="10515600" cy="150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1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09600"/>
            <a:ext cx="7620000" cy="3962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14800" y="45720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3"/>
              </a:rPr>
              <a:t>https://digital.nls.uk/indiapapers/browse/archive/74908458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New Revenue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6391" y="1183211"/>
            <a:ext cx="7069724" cy="4884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F6D653-D644-7449-9F6B-6A6385BD73F9}"/>
              </a:ext>
            </a:extLst>
          </p:cNvPr>
          <p:cNvSpPr txBox="1"/>
          <p:nvPr/>
        </p:nvSpPr>
        <p:spPr>
          <a:xfrm>
            <a:off x="1995763" y="421384"/>
            <a:ext cx="2719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By 1893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New Revenue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1202" y="458291"/>
            <a:ext cx="6136913" cy="535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7084-9C14-5647-AA3B-E1DABCD6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non-prohibition cannabis tax in North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78DC-8EA5-6349-AC85-53A13D9B9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 valorem (1.8% of price) (Oakland 2009, medical)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BECBA5-0368-B049-94BF-D660407DB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344" y="2747963"/>
            <a:ext cx="601594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5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Taxes get sophisticated:</a:t>
            </a:r>
            <a:br>
              <a:rPr lang="en-US" dirty="0"/>
            </a:br>
            <a:r>
              <a:rPr lang="en-US" dirty="0"/>
              <a:t>Alaska started with bud and ”remainder”; Now: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(1)</a:t>
            </a:r>
            <a:r>
              <a:rPr lang="en-US" b="1" dirty="0"/>
              <a:t>  </a:t>
            </a:r>
            <a:r>
              <a:rPr lang="en-US" b="1" u="sng" dirty="0"/>
              <a:t>mature bud will be taxed at $50 an ounce</a:t>
            </a:r>
            <a:r>
              <a:rPr lang="en-US" dirty="0"/>
              <a:t> </a:t>
            </a:r>
          </a:p>
          <a:p>
            <a:r>
              <a:rPr lang="en-US" dirty="0"/>
              <a:t>(2)</a:t>
            </a:r>
            <a:r>
              <a:rPr lang="en-US" b="1" dirty="0"/>
              <a:t>  </a:t>
            </a:r>
            <a:r>
              <a:rPr lang="en-US" b="1" u="sng" dirty="0"/>
              <a:t>immature bud will be taxed at $25 an ounce;</a:t>
            </a:r>
            <a:r>
              <a:rPr lang="en-US" dirty="0"/>
              <a:t> </a:t>
            </a:r>
            <a:r>
              <a:rPr lang="en-US" b="1" u="sng" dirty="0"/>
              <a:t> </a:t>
            </a:r>
            <a:endParaRPr lang="en-US" dirty="0"/>
          </a:p>
          <a:p>
            <a:r>
              <a:rPr lang="en-US" b="1" u="sng" dirty="0"/>
              <a:t>(3)  abnormal bud will be taxed at $25 an ounce;</a:t>
            </a:r>
            <a:endParaRPr lang="en-US" dirty="0"/>
          </a:p>
          <a:p>
            <a:r>
              <a:rPr lang="en-US" b="1" u="sng" dirty="0"/>
              <a:t>(4)  the remainder of the plant will be taxed at $15 an ounce; and</a:t>
            </a:r>
            <a:endParaRPr lang="en-US" dirty="0"/>
          </a:p>
          <a:p>
            <a:r>
              <a:rPr lang="en-US" b="1" u="sng" dirty="0"/>
              <a:t>(5)  clones will be taxed at $1 per plant.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2EB410-2AC6-B340-A1B5-2FA3ADBEE990}"/>
              </a:ext>
            </a:extLst>
          </p:cNvPr>
          <p:cNvSpPr/>
          <p:nvPr/>
        </p:nvSpPr>
        <p:spPr>
          <a:xfrm>
            <a:off x="1204685" y="4920120"/>
            <a:ext cx="100003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dirty="0"/>
              <a:t>Colorado adds Weight of bud &amp; of trim for concentration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D5FBB-7A2F-424B-8D6B-4E81B4774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Nevada weight and unit tax categories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DA6AD7-FD78-C14E-9C64-6458FAD36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0" y="1975644"/>
            <a:ext cx="53340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1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6730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Canada: </a:t>
            </a:r>
            <a:br>
              <a:rPr lang="en-US" dirty="0"/>
            </a:br>
            <a:r>
              <a:rPr lang="en-US" dirty="0"/>
              <a:t>Flower: Greater of $1 per gram or 10% of retail</a:t>
            </a:r>
            <a:br>
              <a:rPr lang="en-US" dirty="0"/>
            </a:br>
            <a:r>
              <a:rPr lang="en-US" dirty="0"/>
              <a:t>Concentrates – Potency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029" y="1905000"/>
            <a:ext cx="3048000" cy="2175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029" y="3530600"/>
            <a:ext cx="2298700" cy="332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1" y="2564173"/>
            <a:ext cx="3087379" cy="19328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4645921"/>
            <a:ext cx="3874779" cy="18120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5213350"/>
            <a:ext cx="8229600" cy="1143000"/>
          </a:xfrm>
        </p:spPr>
        <p:txBody>
          <a:bodyPr/>
          <a:lstStyle/>
          <a:p>
            <a:r>
              <a:rPr lang="en-US" sz="3200" dirty="0"/>
              <a:t>BOTEC</a:t>
            </a:r>
            <a:r>
              <a:rPr lang="en-US" dirty="0"/>
              <a:t> </a:t>
            </a:r>
          </a:p>
        </p:txBody>
      </p:sp>
      <p:graphicFrame>
        <p:nvGraphicFramePr>
          <p:cNvPr id="4392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482710"/>
              </p:ext>
            </p:extLst>
          </p:nvPr>
        </p:nvGraphicFramePr>
        <p:xfrm>
          <a:off x="2514600" y="1099772"/>
          <a:ext cx="73914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Document" r:id="rId3" imgW="5486400" imgH="1346200" progId="Word.Document.12">
                  <p:link updateAutomatic="1"/>
                </p:oleObj>
              </mc:Choice>
              <mc:Fallback>
                <p:oleObj name="Document" r:id="rId3" imgW="5486400" imgH="1346200" progId="Word.Document.12">
                  <p:link updateAutomatic="1"/>
                  <p:pic>
                    <p:nvPicPr>
                      <p:cNvPr id="4392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099772"/>
                        <a:ext cx="739140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CF323E0-2A28-C047-82BA-093AA35D1EBE}"/>
              </a:ext>
            </a:extLst>
          </p:cNvPr>
          <p:cNvSpPr txBox="1"/>
          <p:nvPr/>
        </p:nvSpPr>
        <p:spPr>
          <a:xfrm>
            <a:off x="1553029" y="391886"/>
            <a:ext cx="11260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Issues with THC taxation of raw plant material </a:t>
            </a:r>
          </a:p>
        </p:txBody>
      </p:sp>
    </p:spTree>
    <p:extLst>
      <p:ext uri="{BB962C8B-B14F-4D97-AF65-F5344CB8AC3E}">
        <p14:creationId xmlns:p14="http://schemas.microsoft.com/office/powerpoint/2010/main" val="4276769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59050" y="1496947"/>
            <a:ext cx="70866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3200" dirty="0"/>
              <a:t>"We’ve all been lured toward high percentages of THC” but "optimized highs" involve terpenes </a:t>
            </a:r>
          </a:p>
          <a:p>
            <a:r>
              <a:rPr lang="en-US" sz="3200" dirty="0"/>
              <a:t>(?)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E87D39-4693-4642-8EEE-7ED3F50FA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050" y="721656"/>
            <a:ext cx="7073900" cy="939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9AD08FD-C24C-C949-8764-1513507F334F}"/>
              </a:ext>
            </a:extLst>
          </p:cNvPr>
          <p:cNvSpPr/>
          <p:nvPr/>
        </p:nvSpPr>
        <p:spPr>
          <a:xfrm>
            <a:off x="3657600" y="460433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3"/>
              </a:rPr>
              <a:t>https://www.leafly.com/news/science-tech/beyond-thc-asserting-benefits-effects-terpenes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770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C078D0-ACD1-EB46-A006-06D3F11EB808}"/>
              </a:ext>
            </a:extLst>
          </p:cNvPr>
          <p:cNvSpPr txBox="1"/>
          <p:nvPr/>
        </p:nvSpPr>
        <p:spPr>
          <a:xfrm>
            <a:off x="885372" y="1622040"/>
            <a:ext cx="10911028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3500" dirty="0"/>
              <a:t>If the producer understates THC to beat taxes, consumers shy away.   </a:t>
            </a:r>
          </a:p>
          <a:p>
            <a:endParaRPr lang="en-US" sz="3500" dirty="0"/>
          </a:p>
          <a:p>
            <a:r>
              <a:rPr lang="en-US" sz="3500" dirty="0"/>
              <a:t>If the producer overstates THC to fool consumers, taxes go up.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B5A84C-D067-134C-A486-CC39A62427BC}"/>
              </a:ext>
            </a:extLst>
          </p:cNvPr>
          <p:cNvSpPr txBox="1"/>
          <p:nvPr/>
        </p:nvSpPr>
        <p:spPr>
          <a:xfrm>
            <a:off x="877808" y="595086"/>
            <a:ext cx="10436383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/>
              <a:t>Stated-THC</a:t>
            </a:r>
            <a:r>
              <a:rPr lang="en-US" sz="4500" dirty="0"/>
              <a:t> tax for flower  – RAND Vermont </a:t>
            </a:r>
          </a:p>
        </p:txBody>
      </p:sp>
    </p:spTree>
    <p:extLst>
      <p:ext uri="{BB962C8B-B14F-4D97-AF65-F5344CB8AC3E}">
        <p14:creationId xmlns:p14="http://schemas.microsoft.com/office/powerpoint/2010/main" val="2238418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7084-9C14-5647-AA3B-E1DABCD6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in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78DC-8EA5-6349-AC85-53A13D9B9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THC in raw plant material </a:t>
            </a:r>
            <a:r>
              <a:rPr lang="en-US" sz="3600" dirty="0"/>
              <a:t>(NY, CT)</a:t>
            </a:r>
          </a:p>
          <a:p>
            <a:pPr marL="0" indent="0">
              <a:buNone/>
            </a:pPr>
            <a:r>
              <a:rPr lang="en-US" sz="3600" dirty="0"/>
              <a:t>Unlike nicotine in tobacco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D6C2E8-2D8F-1144-B5FF-265485770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2834" y="2717800"/>
            <a:ext cx="2402552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63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7084-9C14-5647-AA3B-E1DABCD6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Taxes get less primitive over time: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78DC-8EA5-6349-AC85-53A13D9B9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 valorem (% of price) (Oakland 2009)</a:t>
            </a:r>
          </a:p>
          <a:p>
            <a:r>
              <a:rPr lang="en-US" sz="3600" dirty="0"/>
              <a:t>Weight of Flower and trim (AK) </a:t>
            </a:r>
          </a:p>
          <a:p>
            <a:r>
              <a:rPr lang="en-US" sz="3600" dirty="0"/>
              <a:t>Weight of Popcorn Bud, Immature bud, of flower for concentration, etc.</a:t>
            </a:r>
          </a:p>
          <a:p>
            <a:r>
              <a:rPr lang="en-US" sz="3600" dirty="0"/>
              <a:t>THC in concentrates (Canada)</a:t>
            </a:r>
          </a:p>
          <a:p>
            <a:r>
              <a:rPr lang="en-US" sz="3600" dirty="0"/>
              <a:t>THC in raw plant material (NY, CT)</a:t>
            </a:r>
          </a:p>
        </p:txBody>
      </p:sp>
    </p:spTree>
    <p:extLst>
      <p:ext uri="{BB962C8B-B14F-4D97-AF65-F5344CB8AC3E}">
        <p14:creationId xmlns:p14="http://schemas.microsoft.com/office/powerpoint/2010/main" val="1907656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14AE-AA9A-4688-B6BA-9F7029600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Other major excise taxes always include a quantity-based component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9503D-1AC9-45D9-9BD3-924208467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63725"/>
            <a:ext cx="7886700" cy="4351338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dirty="0"/>
              <a:t>50 out of 50 states tax cigarettes per pack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50 out of 50 states tax motor fuel per gallon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50 out of 50 states tax beer per gallon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47 out of 47 states tax wine per gallon</a:t>
            </a:r>
          </a:p>
          <a:p>
            <a:pPr lvl="2"/>
            <a:r>
              <a:rPr lang="en-US" dirty="0"/>
              <a:t>Three states sell wine through state stores instead of taxing private sales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33 out of 33 states tax liquor per gallon</a:t>
            </a:r>
          </a:p>
          <a:p>
            <a:pPr lvl="2"/>
            <a:r>
              <a:rPr lang="en-US" dirty="0"/>
              <a:t>17 states sell through state stores instead of taxing private sales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Sometimes these states add price-based taxes on top of their quantity-based taxes. But quantity-based tax rates form the foundation of their excise tax systems.  -- Slide from ITEP.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38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3FEFA-B31F-1B4E-BBDB-4898A6829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CAOA (Schumer) eventually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35EA-5816-B04D-9040-DC5FC667C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Canadian model</a:t>
            </a:r>
          </a:p>
          <a:p>
            <a:pPr lvl="1"/>
            <a:r>
              <a:rPr lang="en-US" sz="4000" dirty="0"/>
              <a:t>Concentrates by THC. </a:t>
            </a:r>
          </a:p>
          <a:p>
            <a:pPr lvl="1"/>
            <a:r>
              <a:rPr lang="en-US" sz="4000" dirty="0"/>
              <a:t>Raw plant material by weight, unless THC is found to be measurable.</a:t>
            </a:r>
          </a:p>
        </p:txBody>
      </p:sp>
    </p:spTree>
    <p:extLst>
      <p:ext uri="{BB962C8B-B14F-4D97-AF65-F5344CB8AC3E}">
        <p14:creationId xmlns:p14="http://schemas.microsoft.com/office/powerpoint/2010/main" val="475356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EED2E-B572-1A4D-8EBD-EE567C55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Act (Mace) – a step backward?</a:t>
            </a:r>
            <a:br>
              <a:rPr lang="en-US" dirty="0"/>
            </a:br>
            <a:r>
              <a:rPr lang="en-US" dirty="0"/>
              <a:t>Edibles by weight?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2A77A19-7980-F54A-A031-CA68FE372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834" y="1815354"/>
            <a:ext cx="10513748" cy="375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137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1DD48-966A-B24F-9F88-BA677C45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Digression: Mace GOP 3% equivalent tax bill = Anti-tax approach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6D67D9D-AE5D-F943-A93D-D7CE5493B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4744" y="1843788"/>
            <a:ext cx="80391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1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19150-4F5A-4A44-A6FF-138D821FD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Mace’s ¾ for 10 years = Just theater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9D460-21B8-FD41-A9A2-4814425FA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"A legislative supermajority rule simply involves a majority imposing a supermajority requirement upon itself until the majority decides to eliminate it." </a:t>
            </a:r>
            <a:r>
              <a:rPr lang="en-US" sz="1800" dirty="0">
                <a:hlinkClick r:id="rId2"/>
              </a:rPr>
              <a:t>https://digitalcommons.law.yale.edu/cgi/viewcontent.cgi?article=7651&amp;context=ylj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71004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CB694-1364-024A-8D98-EF8378A34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2537" y="428624"/>
            <a:ext cx="9144000" cy="995363"/>
          </a:xfrm>
        </p:spPr>
        <p:txBody>
          <a:bodyPr/>
          <a:lstStyle/>
          <a:p>
            <a:r>
              <a:rPr lang="en-US" dirty="0"/>
              <a:t>The 280E Selling Expense Tax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1FA266-9B9F-6F42-95B4-07F099B2AD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D874D8B8-8BD5-3A4B-9AFA-5D94A0B71C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493350"/>
            <a:ext cx="10905066" cy="387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04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B887-289B-5C40-AA3D-41978421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deductible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47272-3DA2-8D46-848E-308B7BDB1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hlinkClick r:id="rId2" tooltip=" Disallowance of certain expenses in connection with business use of home, rental of vacation homes, etc."/>
              </a:rPr>
              <a:t>§ 162(e). Lobbying </a:t>
            </a:r>
            <a:endParaRPr lang="en-US" u="sng" dirty="0"/>
          </a:p>
          <a:p>
            <a:r>
              <a:rPr lang="en-US" u="sng" dirty="0">
                <a:hlinkClick r:id="rId2" tooltip=" Disallowance of certain expenses in connection with business use of home, rental of vacation homes, etc."/>
              </a:rPr>
              <a:t>§ 280A. Business use of home</a:t>
            </a:r>
            <a:endParaRPr lang="en-US" u="sng" dirty="0"/>
          </a:p>
          <a:p>
            <a:r>
              <a:rPr lang="en-US" u="sng" dirty="0">
                <a:hlinkClick r:id="rId3" tooltip=" Demolition of structures"/>
              </a:rPr>
              <a:t>§ 280B. Demolition of structures</a:t>
            </a:r>
            <a:endParaRPr lang="en-US" dirty="0"/>
          </a:p>
          <a:p>
            <a:r>
              <a:rPr lang="en-US" b="1" u="sng" dirty="0">
                <a:hlinkClick r:id="rId4" tooltip=" Expenditures in connection with the illegal sale of drugs"/>
              </a:rPr>
              <a:t>§ 280E. Illegal sale of drugs</a:t>
            </a:r>
            <a:endParaRPr lang="en-US" b="1" dirty="0"/>
          </a:p>
          <a:p>
            <a:r>
              <a:rPr lang="en-US" u="sng" dirty="0">
                <a:hlinkClick r:id="rId5" tooltip=" Limitation on depreciation for luxury automobiles; limitation where certain property used for personal purposes"/>
              </a:rPr>
              <a:t>§ 280F.  Luxury automobiles</a:t>
            </a:r>
            <a:endParaRPr lang="en-US" dirty="0"/>
          </a:p>
          <a:p>
            <a:r>
              <a:rPr lang="en-US" u="sng" dirty="0">
                <a:hlinkClick r:id="rId6" tooltip=" Golden parachute payments"/>
              </a:rPr>
              <a:t>§ 280G. Golden parachute payments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9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EFA7E-12A3-1344-A9C3-53289A7EC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280E says deduct only cost of goods sold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57CEE-C00E-D542-8391-F463236E1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Producers deduct only production costs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Resellers deduct only what they pay for product – not store expenses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4C7B8E-A864-6E4F-ABCB-EAC88109F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325" y="2192161"/>
            <a:ext cx="4598833" cy="1679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39D577-12DA-2E47-AAC0-51906DBC5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337" y="4483717"/>
            <a:ext cx="2898775" cy="133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59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8ECD-3141-4449-B605-BDA68E30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Ads, marketing, branding, not deductible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26B7B8-E463-3849-BA79-5936F4B9D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050" y="1968500"/>
            <a:ext cx="72390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54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8ECD-3141-4449-B605-BDA68E30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Billboards not deductible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CB7105-C9DB-7F4D-967F-D55C1EDAD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925" y="1960563"/>
            <a:ext cx="7505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514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8ECD-3141-4449-B605-BDA68E30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selling expenses make parents (voters) angry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CB7105-C9DB-7F4D-967F-D55C1EDAD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23" y="1447871"/>
            <a:ext cx="4216054" cy="23684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81F20B-8041-B94B-9D57-23AB3A004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925" y="3537370"/>
            <a:ext cx="4519714" cy="23684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A8C68C-886F-934F-BA5E-F399C97AA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475" y="3573462"/>
            <a:ext cx="3063517" cy="24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89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02400-1E05-A147-9AA2-1C0465D7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Can’t ban “Commercial free speech”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2F8710F-F640-6743-804D-C1BD009C36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050" y="1922929"/>
            <a:ext cx="7462850" cy="32086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B73F54-EC46-6245-B71D-A26C1C3DD612}"/>
              </a:ext>
            </a:extLst>
          </p:cNvPr>
          <p:cNvSpPr txBox="1"/>
          <p:nvPr/>
        </p:nvSpPr>
        <p:spPr>
          <a:xfrm>
            <a:off x="2719081" y="5576900"/>
            <a:ext cx="613251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Federal constitution; some state constitutions</a:t>
            </a:r>
          </a:p>
        </p:txBody>
      </p:sp>
    </p:spTree>
    <p:extLst>
      <p:ext uri="{BB962C8B-B14F-4D97-AF65-F5344CB8AC3E}">
        <p14:creationId xmlns:p14="http://schemas.microsoft.com/office/powerpoint/2010/main" val="939504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6F0E6-C528-B14A-8BC7-CBAB6EFFF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Tobacco settled its ad rights away for lying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D8AA4-0183-3E46-9959-4B328B05E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723" y="1922929"/>
            <a:ext cx="10515599" cy="4134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03E96D-54F6-2B44-A6A5-EF8E06CFBF5B}"/>
              </a:ext>
            </a:extLst>
          </p:cNvPr>
          <p:cNvSpPr txBox="1"/>
          <p:nvPr/>
        </p:nvSpPr>
        <p:spPr>
          <a:xfrm>
            <a:off x="4814047" y="6279776"/>
            <a:ext cx="263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Constitutionally protected</a:t>
            </a:r>
          </a:p>
        </p:txBody>
      </p:sp>
    </p:spTree>
    <p:extLst>
      <p:ext uri="{BB962C8B-B14F-4D97-AF65-F5344CB8AC3E}">
        <p14:creationId xmlns:p14="http://schemas.microsoft.com/office/powerpoint/2010/main" val="894768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F83C-2411-8C4E-9D1D-9BDACDB47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everyone likes cannabis –</a:t>
            </a:r>
            <a:br>
              <a:rPr lang="en-US" dirty="0"/>
            </a:br>
            <a:r>
              <a:rPr lang="en-US" dirty="0"/>
              <a:t>California’s Jerry Brown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FA20B4-70F9-1A4E-8A92-239FBC1AB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121" y="1825625"/>
            <a:ext cx="655775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39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6F8D-BE19-5E41-99C5-4EB15AC2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18" y="-43983"/>
            <a:ext cx="10515600" cy="1325563"/>
          </a:xfrm>
        </p:spPr>
        <p:txBody>
          <a:bodyPr/>
          <a:lstStyle/>
          <a:p>
            <a:r>
              <a:rPr lang="en-US" dirty="0"/>
              <a:t>Ads bothered California’s Jerry Brown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4F0D1-582C-2749-B347-D5180DBBB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706" y="1276210"/>
            <a:ext cx="9520518" cy="3215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“[I]f there's </a:t>
            </a:r>
            <a:r>
              <a:rPr lang="en-US" sz="4400" b="1" dirty="0"/>
              <a:t>advertising</a:t>
            </a:r>
            <a:r>
              <a:rPr lang="en-US" sz="4400" dirty="0"/>
              <a:t> and legitimacy, how many people can get stoned and still have a great state or a great nation?”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A4EFEC-87D6-1046-B473-18908AF7B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740" y="4110133"/>
            <a:ext cx="5657477" cy="225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55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1497D-893F-D148-A741-A608A8025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280E Selling Expense Tax is progressive, but overbroad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F8CED-CE40-EB4C-ACE3-8AE17F05B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Retail employees’ wages</a:t>
            </a:r>
          </a:p>
          <a:p>
            <a:r>
              <a:rPr lang="en-US" dirty="0"/>
              <a:t>Store rent</a:t>
            </a:r>
          </a:p>
          <a:p>
            <a:r>
              <a:rPr lang="en-US" dirty="0"/>
              <a:t>Attorneys’ fees</a:t>
            </a:r>
          </a:p>
          <a:p>
            <a:r>
              <a:rPr lang="en-US" dirty="0"/>
              <a:t>More</a:t>
            </a:r>
          </a:p>
        </p:txBody>
      </p:sp>
    </p:spTree>
    <p:extLst>
      <p:ext uri="{BB962C8B-B14F-4D97-AF65-F5344CB8AC3E}">
        <p14:creationId xmlns:p14="http://schemas.microsoft.com/office/powerpoint/2010/main" val="306172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E6574-0D88-4C40-AD6B-53569384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example ≈ 7% ad valorem retail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7CFF58-9CBD-EB4F-B494-AB42CB7A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721" y="1842246"/>
            <a:ext cx="10270558" cy="448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74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3106B-D5DC-9C42-A78F-7BD83512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Business Advertises  &gt;</a:t>
            </a:r>
            <a:r>
              <a:rPr lang="en-US" dirty="0">
                <a:effectLst/>
              </a:rPr>
              <a:t> </a:t>
            </a:r>
            <a:r>
              <a:rPr lang="en-US" dirty="0"/>
              <a:t>Small Business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6D6211-D59C-C547-8D0F-948A7584A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500" y="1690688"/>
            <a:ext cx="10750334" cy="16640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DD0CE0-FECD-894A-8992-57801F948384}"/>
              </a:ext>
            </a:extLst>
          </p:cNvPr>
          <p:cNvSpPr txBox="1"/>
          <p:nvPr/>
        </p:nvSpPr>
        <p:spPr>
          <a:xfrm>
            <a:off x="1712260" y="3041626"/>
            <a:ext cx="6764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https://www.businessinsider.com/this-one-statistic-shows-how-much-</a:t>
            </a:r>
          </a:p>
          <a:p>
            <a:r>
              <a:rPr lang="en-US" dirty="0">
                <a:hlinkClick r:id="rId3"/>
              </a:rPr>
              <a:t>mcdonalds-tries-to-entrench-itself-in-everybodys-minds-2012-3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9EE060-09A1-0642-BAD5-48CB56E74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166" y="4222376"/>
            <a:ext cx="4909668" cy="33741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390E40-662C-D94C-8873-A28FF172A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569593"/>
            <a:ext cx="5475942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040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37E88-BF64-B54F-AAEF-0C84BCB60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collapse = ad valorem taxes ↓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777EEE7-FAD8-EF40-A627-9D0968EB4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9250" y="2026444"/>
            <a:ext cx="6413500" cy="39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37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4097-F84C-AB4A-9D2D-3F213ABB2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price collapse = ad valorem taxes ↓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75AE10-FB09-A44F-A32B-7D9C9F3C2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3263" y="1825625"/>
            <a:ext cx="7885473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5D8F1B-1603-B244-8F60-62AD69BC0AF3}"/>
              </a:ext>
            </a:extLst>
          </p:cNvPr>
          <p:cNvSpPr txBox="1"/>
          <p:nvPr/>
        </p:nvSpPr>
        <p:spPr>
          <a:xfrm>
            <a:off x="2366682" y="5970495"/>
            <a:ext cx="10114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https://thaicannabiscorporation.com/2018/11/07/cannabis-global-price-collapse/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56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DFE43-B941-9C49-8EED-5C5A50AF1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Profit Motive and Marketing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321255-39F2-EA42-B906-D7EBEC2EF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46413"/>
            <a:ext cx="5964633" cy="3008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D16385-BB04-CF41-8B81-AB10433B7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826" y="1027906"/>
            <a:ext cx="32131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465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A65A-BCFD-DC40-A0D2-65CB5118E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Taxing ads alone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85EB8-8511-094A-9212-D88CB0977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Constitutional?  Not clear. </a:t>
            </a:r>
          </a:p>
          <a:p>
            <a:r>
              <a:rPr lang="en-US" dirty="0"/>
              <a:t>Aiming at a specific message is bad constitutionally</a:t>
            </a:r>
          </a:p>
        </p:txBody>
      </p:sp>
    </p:spTree>
    <p:extLst>
      <p:ext uri="{BB962C8B-B14F-4D97-AF65-F5344CB8AC3E}">
        <p14:creationId xmlns:p14="http://schemas.microsoft.com/office/powerpoint/2010/main" val="2318967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7084-9C14-5647-AA3B-E1DABCD6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Taxes get less primitive:</a:t>
            </a:r>
            <a:br>
              <a:rPr lang="en-US" dirty="0"/>
            </a:br>
            <a:r>
              <a:rPr lang="en-US" dirty="0"/>
              <a:t>Cannabis in North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78DC-8EA5-6349-AC85-53A13D9B9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 valorem (% of price) (Oakland 2009)</a:t>
            </a:r>
          </a:p>
          <a:p>
            <a:r>
              <a:rPr lang="en-US" sz="3600" dirty="0"/>
              <a:t>Weight of Flower and trim and more (AK) </a:t>
            </a:r>
          </a:p>
          <a:p>
            <a:r>
              <a:rPr lang="en-US" sz="3600" dirty="0"/>
              <a:t>Weight of Popcorn Bud (NV) </a:t>
            </a:r>
          </a:p>
          <a:p>
            <a:r>
              <a:rPr lang="en-US" sz="3600" dirty="0"/>
              <a:t>Weight of flower for concentration (CO)</a:t>
            </a:r>
          </a:p>
          <a:p>
            <a:r>
              <a:rPr lang="en-US" sz="3600" dirty="0"/>
              <a:t>THC in concentrates (Canada)</a:t>
            </a:r>
          </a:p>
          <a:p>
            <a:r>
              <a:rPr lang="en-US" sz="3600" dirty="0"/>
              <a:t>THC in raw plant material (NY, CT)</a:t>
            </a:r>
          </a:p>
        </p:txBody>
      </p:sp>
    </p:spTree>
    <p:extLst>
      <p:ext uri="{BB962C8B-B14F-4D97-AF65-F5344CB8AC3E}">
        <p14:creationId xmlns:p14="http://schemas.microsoft.com/office/powerpoint/2010/main" val="5231274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7084-9C14-5647-AA3B-E1DABCD6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Taxes get less primitive:</a:t>
            </a:r>
            <a:br>
              <a:rPr lang="en-US" dirty="0"/>
            </a:br>
            <a:r>
              <a:rPr lang="en-US" dirty="0"/>
              <a:t>Cannabis in North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78DC-8EA5-6349-AC85-53A13D9B9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 valorem (% of price) (Oakland 2009)</a:t>
            </a:r>
          </a:p>
          <a:p>
            <a:r>
              <a:rPr lang="en-US" sz="3600" dirty="0"/>
              <a:t>Weight of Flower and trim and more (AK) </a:t>
            </a:r>
          </a:p>
          <a:p>
            <a:r>
              <a:rPr lang="en-US" sz="3600" dirty="0"/>
              <a:t>Weight of Popcorn Bud (NV) </a:t>
            </a:r>
          </a:p>
          <a:p>
            <a:r>
              <a:rPr lang="en-US" sz="3600" dirty="0"/>
              <a:t>Weight of flower for concentration (CO)</a:t>
            </a:r>
          </a:p>
          <a:p>
            <a:r>
              <a:rPr lang="en-US" sz="3600" dirty="0"/>
              <a:t>THC in concentrates (Canada)</a:t>
            </a:r>
          </a:p>
          <a:p>
            <a:r>
              <a:rPr lang="en-US" sz="3600" dirty="0"/>
              <a:t>THC in raw plant material (NY, CT)</a:t>
            </a:r>
          </a:p>
        </p:txBody>
      </p:sp>
    </p:spTree>
    <p:extLst>
      <p:ext uri="{BB962C8B-B14F-4D97-AF65-F5344CB8AC3E}">
        <p14:creationId xmlns:p14="http://schemas.microsoft.com/office/powerpoint/2010/main" val="3534809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Price-based alcohol taxes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600201"/>
            <a:ext cx="7391400" cy="4525963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/>
              <a:t>25% on “Brandy and other spirits distilled from grain or other materials, cordials, absynthe, arrack, curacoa, kirschenwesser, liquers, maraschino, ratafia, and other spirituous beverages of a similar character.” </a:t>
            </a:r>
            <a:r>
              <a:rPr lang="en-US" sz="2400" dirty="0">
                <a:hlinkClick r:id="rId2"/>
              </a:rPr>
              <a:t>https://docsouth.unc.edu/imls/19conf/19conf.html</a:t>
            </a:r>
            <a:endParaRPr lang="en-US" sz="2400" dirty="0"/>
          </a:p>
          <a:p>
            <a:pPr fontAlgn="base"/>
            <a:endParaRPr lang="en-US" sz="2824" dirty="0"/>
          </a:p>
          <a:p>
            <a:pPr>
              <a:buNone/>
            </a:pPr>
            <a:endParaRPr lang="en-US" sz="4400" dirty="0"/>
          </a:p>
          <a:p>
            <a:endParaRPr lang="en-US" sz="4400" dirty="0"/>
          </a:p>
          <a:p>
            <a:endParaRPr lang="en-US" sz="4400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030663"/>
            <a:ext cx="5029200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marijuana excise taxes?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0" y="2057400"/>
            <a:ext cx="6553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So people will agree to legalize </a:t>
            </a:r>
          </a:p>
          <a:p>
            <a:r>
              <a:rPr lang="en-US" sz="2400" dirty="0"/>
              <a:t>For revenue </a:t>
            </a:r>
          </a:p>
          <a:p>
            <a:r>
              <a:rPr lang="en-US" sz="2400" dirty="0"/>
              <a:t>Keep price-sensitive Kids and “Substance Use Disorder” people away</a:t>
            </a:r>
          </a:p>
          <a:p>
            <a:r>
              <a:rPr lang="en-US" sz="2400" dirty="0"/>
              <a:t>Keep accidents down</a:t>
            </a:r>
          </a:p>
          <a:p>
            <a:r>
              <a:rPr lang="en-US" sz="2400" dirty="0"/>
              <a:t>Pay for harms</a:t>
            </a:r>
          </a:p>
          <a:p>
            <a:r>
              <a:rPr lang="en-US" sz="2400" dirty="0"/>
              <a:t>Productivity: “Nation of Stoners”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828800"/>
            <a:ext cx="3048000" cy="35814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Exempt medical from tax?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5410203"/>
            <a:ext cx="2849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648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Pat Oglesby New Revenue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28800"/>
            <a:ext cx="4267200" cy="326511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to Tax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057400"/>
            <a:ext cx="3353094" cy="3505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38800" y="2505671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charset="2"/>
              <a:buChar char="§"/>
            </a:pPr>
            <a:r>
              <a:rPr lang="en-US" sz="2800" dirty="0"/>
              <a:t>Light weight </a:t>
            </a:r>
          </a:p>
          <a:p>
            <a:pPr>
              <a:buFont typeface="Wingdings" charset="2"/>
              <a:buChar char="§"/>
            </a:pPr>
            <a:r>
              <a:rPr lang="en-US" sz="2800" dirty="0"/>
              <a:t>Easy to grow – “Weed”</a:t>
            </a:r>
          </a:p>
          <a:p>
            <a:pPr>
              <a:buFont typeface="Wingdings" charset="2"/>
              <a:buChar char="§"/>
            </a:pPr>
            <a:r>
              <a:rPr lang="en-US" sz="2800" dirty="0"/>
              <a:t>High pre-legalization prices make illegal sales profitable.</a:t>
            </a:r>
          </a:p>
          <a:p>
            <a:pPr>
              <a:buFont typeface="Wingdings" charset="2"/>
              <a:buChar char="§"/>
            </a:pPr>
            <a:endParaRPr lang="en-US" sz="2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1623928"/>
            <a:ext cx="4876800" cy="4395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81600" y="41910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Choke point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Collection point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50" y="1860550"/>
            <a:ext cx="4889500" cy="3136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Illinois 2019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www.newrevenue.org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0" y="1417639"/>
            <a:ext cx="838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Cannabis products “not intended to be smoked” (e.g., beverage, food, oil, ointment, tincture, topical formulation) will carry a 20% tax rate regardless of THC content.</a:t>
            </a:r>
          </a:p>
          <a:p>
            <a:endParaRPr lang="en-US" sz="2800" dirty="0"/>
          </a:p>
          <a:p>
            <a:r>
              <a:rPr lang="en-US" sz="2800" dirty="0"/>
              <a:t>Products intended to be smoked (dabs, </a:t>
            </a:r>
            <a:r>
              <a:rPr lang="en-US" sz="2800" dirty="0" err="1"/>
              <a:t>vaping</a:t>
            </a:r>
            <a:r>
              <a:rPr lang="en-US" sz="2800" dirty="0"/>
              <a:t> cartridges, and flower or bud) will be taxed either at 10% or 25%, depending on THC content. If THC content is below 35%, a tax of 10% will apply, while products at or above 35% will be taxed at 25%.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D1159-45CD-3E47-8F0C-F4662178C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 Kleiman on Washington </a:t>
            </a:r>
            <a:r>
              <a:rPr lang="en-US"/>
              <a:t>State in 2013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94104E-4AF8-334F-AC53-755C374B6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171" y="1912741"/>
            <a:ext cx="5168900" cy="39628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B33DED-F121-8D4C-A80A-59D43AB2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366" y="1912741"/>
            <a:ext cx="4535719" cy="389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825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oudy Old Style"/>
              </a:rPr>
              <a:t>Adjusting </a:t>
            </a:r>
            <a:r>
              <a:rPr lang="en-US" sz="4444" dirty="0">
                <a:latin typeface="Goudy Old Style"/>
              </a:rPr>
              <a:t>rates – English tobacco tax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295400"/>
            <a:ext cx="5334000" cy="38862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05201" y="5424786"/>
            <a:ext cx="3916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pence/lb. 1600, 1602, 1620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0585" y="4114800"/>
            <a:ext cx="1867415" cy="177165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 Oglesby newrevenue.org FTA 2014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57882-2B14-AF48-A65D-A83025315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“$35 an eighth.”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A69E9-5D92-454D-AA7C-0B20F6806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While on the California Blue Ribbon Commission on marijuana legalization,  I asked a long-time prominent California cannabis figure, what would be a fair after-tax price after legalization.  </a:t>
            </a:r>
          </a:p>
          <a:p>
            <a:pPr marL="0" indent="0">
              <a:buNone/>
            </a:pPr>
            <a:r>
              <a:rPr lang="en-US" dirty="0"/>
              <a:t>“$35 an eighth.”  With standard quantity discounts, that means an ounce sells for under $250.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https://newrevenue.org/2018/08/26/after-tax-marijuana-price-target-35-an-eighth/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809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</TotalTime>
  <Words>1509</Words>
  <Application>Microsoft Macintosh PowerPoint</Application>
  <PresentationFormat>Widescreen</PresentationFormat>
  <Paragraphs>174</Paragraphs>
  <Slides>49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Calibri</vt:lpstr>
      <vt:lpstr>Calibri Light</vt:lpstr>
      <vt:lpstr>Goudy Old Style</vt:lpstr>
      <vt:lpstr>Wingdings</vt:lpstr>
      <vt:lpstr>Office Theme</vt:lpstr>
      <vt:lpstr>???</vt:lpstr>
      <vt:lpstr>Taxation is more popular than legalization</vt:lpstr>
      <vt:lpstr>Taxes get less primitive: Liquor tax progression in Colonial America</vt:lpstr>
      <vt:lpstr>Taxes get less primitive: Hemp Drugs in Colonial India started at 1 rupee per seer pre-1860</vt:lpstr>
      <vt:lpstr>PowerPoint Presentation</vt:lpstr>
      <vt:lpstr>PowerPoint Presentation</vt:lpstr>
      <vt:lpstr>PowerPoint Presentation</vt:lpstr>
      <vt:lpstr>First non-prohibition cannabis tax in North America</vt:lpstr>
      <vt:lpstr>Taxes get sophisticated: Alaska started with bud and ”remainder”; Now:</vt:lpstr>
      <vt:lpstr>Nevada weight and unit tax categories </vt:lpstr>
      <vt:lpstr>Canada:  Flower: Greater of $1 per gram or 10% of retail Concentrates – Potency</vt:lpstr>
      <vt:lpstr>BOTEC </vt:lpstr>
      <vt:lpstr>PowerPoint Presentation</vt:lpstr>
      <vt:lpstr>PowerPoint Presentation</vt:lpstr>
      <vt:lpstr>First in the world</vt:lpstr>
      <vt:lpstr>Recap: Taxes get less primitive over time:</vt:lpstr>
      <vt:lpstr>Other major excise taxes always include a quantity-based component </vt:lpstr>
      <vt:lpstr>CAOA (Schumer) eventually</vt:lpstr>
      <vt:lpstr>States Act (Mace) – a step backward? Edibles by weight? </vt:lpstr>
      <vt:lpstr>Digression: Mace GOP 3% equivalent tax bill = Anti-tax approach</vt:lpstr>
      <vt:lpstr>Mace’s ¾ for 10 years = Just theater</vt:lpstr>
      <vt:lpstr>The 280E Selling Expense Tax </vt:lpstr>
      <vt:lpstr>Not deductible </vt:lpstr>
      <vt:lpstr>280E says deduct only cost of goods sold </vt:lpstr>
      <vt:lpstr>Ads, marketing, branding, not deductible</vt:lpstr>
      <vt:lpstr>Billboards not deductible</vt:lpstr>
      <vt:lpstr>Some selling expenses make parents (voters) angry</vt:lpstr>
      <vt:lpstr>Can’t ban “Commercial free speech” </vt:lpstr>
      <vt:lpstr>Tobacco settled its ad rights away for lying</vt:lpstr>
      <vt:lpstr>Not everyone likes cannabis – California’s Jerry Brown</vt:lpstr>
      <vt:lpstr>Ads bothered California’s Jerry Brown</vt:lpstr>
      <vt:lpstr>280E Selling Expense Tax is progressive, but overbroad</vt:lpstr>
      <vt:lpstr>Industry example ≈ 7% ad valorem retail</vt:lpstr>
      <vt:lpstr>Big Business Advertises  &gt; Small Business</vt:lpstr>
      <vt:lpstr>Price collapse = ad valorem taxes ↓</vt:lpstr>
      <vt:lpstr>Projected price collapse = ad valorem taxes ↓</vt:lpstr>
      <vt:lpstr>Profit Motive and Marketing </vt:lpstr>
      <vt:lpstr>Taxing ads alone</vt:lpstr>
      <vt:lpstr>Taxes get less primitive: Cannabis in North America</vt:lpstr>
      <vt:lpstr>Taxes get less primitive: Cannabis in North America</vt:lpstr>
      <vt:lpstr>Price-based alcohol taxes</vt:lpstr>
      <vt:lpstr>Why marijuana excise taxes?</vt:lpstr>
      <vt:lpstr>Exempt medical from tax?</vt:lpstr>
      <vt:lpstr>Hard to Tax</vt:lpstr>
      <vt:lpstr>Collection point</vt:lpstr>
      <vt:lpstr>PowerPoint Presentation</vt:lpstr>
      <vt:lpstr>Illinois 2019</vt:lpstr>
      <vt:lpstr>Mark Kleiman on Washington State in 2013</vt:lpstr>
      <vt:lpstr>Adjusting rates – English tobacco tax </vt:lpstr>
      <vt:lpstr>“$35 an eighth.”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280E Selling Expense Tax </dc:title>
  <dc:creator>Pat Oglesby</dc:creator>
  <cp:lastModifiedBy>Pat Oglesby</cp:lastModifiedBy>
  <cp:revision>37</cp:revision>
  <dcterms:created xsi:type="dcterms:W3CDTF">2022-01-24T18:57:06Z</dcterms:created>
  <dcterms:modified xsi:type="dcterms:W3CDTF">2022-01-26T16:34:41Z</dcterms:modified>
</cp:coreProperties>
</file>