
<file path=[Content_Types].xml><?xml version="1.0" encoding="utf-8"?>
<Types xmlns="http://schemas.openxmlformats.org/package/2006/content-types">
  <Default Extension="png" ContentType="image/png"/>
  <Default Extension="rels" ContentType="application/vnd.openxmlformats-package.relationships+xml"/>
  <Default Extension="tiff" ContentType="image/tiff"/>
  <Default Extension="vml" ContentType="application/vnd.openxmlformats-officedocument.vmlDrawing"/>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slides/slide118.xml" ContentType="application/vnd.openxmlformats-officedocument.presentationml.slide+xml"/>
  <Override PartName="/ppt/slides/slide119.xml" ContentType="application/vnd.openxmlformats-officedocument.presentationml.slide+xml"/>
  <Override PartName="/ppt/slides/slide120.xml" ContentType="application/vnd.openxmlformats-officedocument.presentationml.slide+xml"/>
  <Override PartName="/ppt/slides/slide121.xml" ContentType="application/vnd.openxmlformats-officedocument.presentationml.slide+xml"/>
  <Override PartName="/ppt/slides/slide122.xml" ContentType="application/vnd.openxmlformats-officedocument.presentationml.slide+xml"/>
  <Override PartName="/ppt/slides/slide123.xml" ContentType="application/vnd.openxmlformats-officedocument.presentationml.slide+xml"/>
  <Override PartName="/ppt/slides/slide124.xml" ContentType="application/vnd.openxmlformats-officedocument.presentationml.slide+xml"/>
  <Override PartName="/ppt/slides/slide125.xml" ContentType="application/vnd.openxmlformats-officedocument.presentationml.slide+xml"/>
  <Override PartName="/ppt/slides/slide126.xml" ContentType="application/vnd.openxmlformats-officedocument.presentationml.slide+xml"/>
  <Override PartName="/ppt/slides/slide127.xml" ContentType="application/vnd.openxmlformats-officedocument.presentationml.slide+xml"/>
  <Override PartName="/ppt/slides/slide128.xml" ContentType="application/vnd.openxmlformats-officedocument.presentationml.slide+xml"/>
  <Override PartName="/ppt/slides/slide129.xml" ContentType="application/vnd.openxmlformats-officedocument.presentationml.slide+xml"/>
  <Override PartName="/ppt/slides/slide130.xml" ContentType="application/vnd.openxmlformats-officedocument.presentationml.slide+xml"/>
  <Override PartName="/ppt/slides/slide131.xml" ContentType="application/vnd.openxmlformats-officedocument.presentationml.slide+xml"/>
  <Override PartName="/ppt/slides/slide132.xml" ContentType="application/vnd.openxmlformats-officedocument.presentationml.slide+xml"/>
  <Override PartName="/ppt/slides/slide133.xml" ContentType="application/vnd.openxmlformats-officedocument.presentationml.slide+xml"/>
  <Override PartName="/ppt/slides/slide134.xml" ContentType="application/vnd.openxmlformats-officedocument.presentationml.slide+xml"/>
  <Override PartName="/ppt/slides/slide135.xml" ContentType="application/vnd.openxmlformats-officedocument.presentationml.slide+xml"/>
  <Override PartName="/ppt/slides/slide136.xml" ContentType="application/vnd.openxmlformats-officedocument.presentationml.slide+xml"/>
  <Override PartName="/ppt/slides/slide137.xml" ContentType="application/vnd.openxmlformats-officedocument.presentationml.slide+xml"/>
  <Override PartName="/ppt/slides/slide138.xml" ContentType="application/vnd.openxmlformats-officedocument.presentationml.slide+xml"/>
  <Override PartName="/ppt/slides/slide139.xml" ContentType="application/vnd.openxmlformats-officedocument.presentationml.slide+xml"/>
  <Override PartName="/ppt/slides/slide140.xml" ContentType="application/vnd.openxmlformats-officedocument.presentationml.slide+xml"/>
  <Override PartName="/ppt/slides/slide141.xml" ContentType="application/vnd.openxmlformats-officedocument.presentationml.slide+xml"/>
  <Override PartName="/ppt/slides/slide142.xml" ContentType="application/vnd.openxmlformats-officedocument.presentationml.slide+xml"/>
  <Override PartName="/ppt/slides/slide143.xml" ContentType="application/vnd.openxmlformats-officedocument.presentationml.slide+xml"/>
  <Override PartName="/ppt/slides/slide144.xml" ContentType="application/vnd.openxmlformats-officedocument.presentationml.slide+xml"/>
  <Override PartName="/ppt/slides/slide145.xml" ContentType="application/vnd.openxmlformats-officedocument.presentationml.slide+xml"/>
  <Override PartName="/ppt/slides/slide146.xml" ContentType="application/vnd.openxmlformats-officedocument.presentationml.slide+xml"/>
  <Override PartName="/ppt/slides/slide147.xml" ContentType="application/vnd.openxmlformats-officedocument.presentationml.slide+xml"/>
  <Override PartName="/ppt/slides/slide148.xml" ContentType="application/vnd.openxmlformats-officedocument.presentationml.slide+xml"/>
  <Override PartName="/ppt/slides/slide149.xml" ContentType="application/vnd.openxmlformats-officedocument.presentationml.slide+xml"/>
  <Override PartName="/ppt/slides/slide150.xml" ContentType="application/vnd.openxmlformats-officedocument.presentationml.slide+xml"/>
  <Override PartName="/ppt/slides/slide151.xml" ContentType="application/vnd.openxmlformats-officedocument.presentationml.slide+xml"/>
  <Override PartName="/ppt/slides/slide152.xml" ContentType="application/vnd.openxmlformats-officedocument.presentationml.slide+xml"/>
  <Override PartName="/ppt/slides/slide153.xml" ContentType="application/vnd.openxmlformats-officedocument.presentationml.slide+xml"/>
  <Override PartName="/ppt/slides/slide154.xml" ContentType="application/vnd.openxmlformats-officedocument.presentationml.slide+xml"/>
  <Override PartName="/ppt/slides/slide155.xml" ContentType="application/vnd.openxmlformats-officedocument.presentationml.slide+xml"/>
  <Override PartName="/ppt/slides/slide156.xml" ContentType="application/vnd.openxmlformats-officedocument.presentationml.slide+xml"/>
  <Override PartName="/ppt/slides/slide157.xml" ContentType="application/vnd.openxmlformats-officedocument.presentationml.slide+xml"/>
  <Override PartName="/ppt/slides/slide158.xml" ContentType="application/vnd.openxmlformats-officedocument.presentationml.slide+xml"/>
  <Override PartName="/ppt/slides/slide159.xml" ContentType="application/vnd.openxmlformats-officedocument.presentationml.slide+xml"/>
  <Override PartName="/ppt/slides/slide160.xml" ContentType="application/vnd.openxmlformats-officedocument.presentationml.slide+xml"/>
  <Override PartName="/ppt/slides/slide161.xml" ContentType="application/vnd.openxmlformats-officedocument.presentationml.slide+xml"/>
  <Override PartName="/ppt/slides/slide162.xml" ContentType="application/vnd.openxmlformats-officedocument.presentationml.slide+xml"/>
  <Override PartName="/ppt/slides/slide163.xml" ContentType="application/vnd.openxmlformats-officedocument.presentationml.slide+xml"/>
  <Override PartName="/ppt/slides/slide164.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autoCompressPictures="0">
  <p:sldMasterIdLst>
    <p:sldMasterId id="2147483648" r:id="rId1"/>
  </p:sldMasterIdLst>
  <p:notesMasterIdLst>
    <p:notesMasterId r:id="rId166"/>
  </p:notesMasterIdLst>
  <p:handoutMasterIdLst>
    <p:handoutMasterId r:id="rId167"/>
  </p:handoutMasterIdLst>
  <p:sldIdLst>
    <p:sldId id="256" r:id="rId2"/>
    <p:sldId id="1327" r:id="rId3"/>
    <p:sldId id="1287" r:id="rId4"/>
    <p:sldId id="1335" r:id="rId5"/>
    <p:sldId id="411" r:id="rId6"/>
    <p:sldId id="434" r:id="rId7"/>
    <p:sldId id="1334" r:id="rId8"/>
    <p:sldId id="396" r:id="rId9"/>
    <p:sldId id="1336" r:id="rId10"/>
    <p:sldId id="1337" r:id="rId11"/>
    <p:sldId id="1318" r:id="rId12"/>
    <p:sldId id="1275" r:id="rId13"/>
    <p:sldId id="1322" r:id="rId14"/>
    <p:sldId id="1319" r:id="rId15"/>
    <p:sldId id="1274" r:id="rId16"/>
    <p:sldId id="1276" r:id="rId17"/>
    <p:sldId id="1295" r:id="rId18"/>
    <p:sldId id="1305" r:id="rId19"/>
    <p:sldId id="1304" r:id="rId20"/>
    <p:sldId id="1277" r:id="rId21"/>
    <p:sldId id="1307" r:id="rId22"/>
    <p:sldId id="1297" r:id="rId23"/>
    <p:sldId id="1308" r:id="rId24"/>
    <p:sldId id="1309" r:id="rId25"/>
    <p:sldId id="1311" r:id="rId26"/>
    <p:sldId id="1300" r:id="rId27"/>
    <p:sldId id="1302" r:id="rId28"/>
    <p:sldId id="591" r:id="rId29"/>
    <p:sldId id="1298" r:id="rId30"/>
    <p:sldId id="511" r:id="rId31"/>
    <p:sldId id="581" r:id="rId32"/>
    <p:sldId id="590" r:id="rId33"/>
    <p:sldId id="419" r:id="rId34"/>
    <p:sldId id="1323" r:id="rId35"/>
    <p:sldId id="420" r:id="rId36"/>
    <p:sldId id="445" r:id="rId37"/>
    <p:sldId id="512" r:id="rId38"/>
    <p:sldId id="587" r:id="rId39"/>
    <p:sldId id="402" r:id="rId40"/>
    <p:sldId id="456" r:id="rId41"/>
    <p:sldId id="448" r:id="rId42"/>
    <p:sldId id="1313" r:id="rId43"/>
    <p:sldId id="1288" r:id="rId44"/>
    <p:sldId id="440" r:id="rId45"/>
    <p:sldId id="518" r:id="rId46"/>
    <p:sldId id="521" r:id="rId47"/>
    <p:sldId id="525" r:id="rId48"/>
    <p:sldId id="526" r:id="rId49"/>
    <p:sldId id="527" r:id="rId50"/>
    <p:sldId id="528" r:id="rId51"/>
    <p:sldId id="529" r:id="rId52"/>
    <p:sldId id="538" r:id="rId53"/>
    <p:sldId id="530" r:id="rId54"/>
    <p:sldId id="542" r:id="rId55"/>
    <p:sldId id="561" r:id="rId56"/>
    <p:sldId id="565" r:id="rId57"/>
    <p:sldId id="1290" r:id="rId58"/>
    <p:sldId id="531" r:id="rId59"/>
    <p:sldId id="1291" r:id="rId60"/>
    <p:sldId id="1293" r:id="rId61"/>
    <p:sldId id="343" r:id="rId62"/>
    <p:sldId id="378" r:id="rId63"/>
    <p:sldId id="551" r:id="rId64"/>
    <p:sldId id="552" r:id="rId65"/>
    <p:sldId id="553" r:id="rId66"/>
    <p:sldId id="373" r:id="rId67"/>
    <p:sldId id="310" r:id="rId68"/>
    <p:sldId id="287" r:id="rId69"/>
    <p:sldId id="271" r:id="rId70"/>
    <p:sldId id="272" r:id="rId71"/>
    <p:sldId id="273" r:id="rId72"/>
    <p:sldId id="395" r:id="rId73"/>
    <p:sldId id="1330" r:id="rId74"/>
    <p:sldId id="1338" r:id="rId75"/>
    <p:sldId id="1339" r:id="rId76"/>
    <p:sldId id="1324" r:id="rId77"/>
    <p:sldId id="1331" r:id="rId78"/>
    <p:sldId id="549" r:id="rId79"/>
    <p:sldId id="464" r:id="rId80"/>
    <p:sldId id="465" r:id="rId81"/>
    <p:sldId id="545" r:id="rId82"/>
    <p:sldId id="466" r:id="rId83"/>
    <p:sldId id="469" r:id="rId84"/>
    <p:sldId id="588" r:id="rId85"/>
    <p:sldId id="567" r:id="rId86"/>
    <p:sldId id="559" r:id="rId87"/>
    <p:sldId id="471" r:id="rId88"/>
    <p:sldId id="473" r:id="rId89"/>
    <p:sldId id="474" r:id="rId90"/>
    <p:sldId id="450" r:id="rId91"/>
    <p:sldId id="556" r:id="rId92"/>
    <p:sldId id="557" r:id="rId93"/>
    <p:sldId id="550" r:id="rId94"/>
    <p:sldId id="1332" r:id="rId95"/>
    <p:sldId id="457" r:id="rId96"/>
    <p:sldId id="439" r:id="rId97"/>
    <p:sldId id="1273" r:id="rId98"/>
    <p:sldId id="1326" r:id="rId99"/>
    <p:sldId id="584" r:id="rId100"/>
    <p:sldId id="431" r:id="rId101"/>
    <p:sldId id="1315" r:id="rId102"/>
    <p:sldId id="1333" r:id="rId103"/>
    <p:sldId id="1340" r:id="rId104"/>
    <p:sldId id="1341" r:id="rId105"/>
    <p:sldId id="1314" r:id="rId106"/>
    <p:sldId id="495" r:id="rId107"/>
    <p:sldId id="563" r:id="rId108"/>
    <p:sldId id="571" r:id="rId109"/>
    <p:sldId id="564" r:id="rId110"/>
    <p:sldId id="548" r:id="rId111"/>
    <p:sldId id="330" r:id="rId112"/>
    <p:sldId id="586" r:id="rId113"/>
    <p:sldId id="573" r:id="rId114"/>
    <p:sldId id="574" r:id="rId115"/>
    <p:sldId id="575" r:id="rId116"/>
    <p:sldId id="576" r:id="rId117"/>
    <p:sldId id="577" r:id="rId118"/>
    <p:sldId id="515" r:id="rId119"/>
    <p:sldId id="397" r:id="rId120"/>
    <p:sldId id="418" r:id="rId121"/>
    <p:sldId id="580" r:id="rId122"/>
    <p:sldId id="379" r:id="rId123"/>
    <p:sldId id="454" r:id="rId124"/>
    <p:sldId id="554" r:id="rId125"/>
    <p:sldId id="566" r:id="rId126"/>
    <p:sldId id="400" r:id="rId127"/>
    <p:sldId id="401" r:id="rId128"/>
    <p:sldId id="455" r:id="rId129"/>
    <p:sldId id="403" r:id="rId130"/>
    <p:sldId id="404" r:id="rId131"/>
    <p:sldId id="570" r:id="rId132"/>
    <p:sldId id="405" r:id="rId133"/>
    <p:sldId id="406" r:id="rId134"/>
    <p:sldId id="408" r:id="rId135"/>
    <p:sldId id="409" r:id="rId136"/>
    <p:sldId id="414" r:id="rId137"/>
    <p:sldId id="1279" r:id="rId138"/>
    <p:sldId id="415" r:id="rId139"/>
    <p:sldId id="417" r:id="rId140"/>
    <p:sldId id="568" r:id="rId141"/>
    <p:sldId id="443" r:id="rId142"/>
    <p:sldId id="583" r:id="rId143"/>
    <p:sldId id="1285" r:id="rId144"/>
    <p:sldId id="1286" r:id="rId145"/>
    <p:sldId id="1289" r:id="rId146"/>
    <p:sldId id="534" r:id="rId147"/>
    <p:sldId id="544" r:id="rId148"/>
    <p:sldId id="1292" r:id="rId149"/>
    <p:sldId id="522" r:id="rId150"/>
    <p:sldId id="523" r:id="rId151"/>
    <p:sldId id="524" r:id="rId152"/>
    <p:sldId id="349" r:id="rId153"/>
    <p:sldId id="350" r:id="rId154"/>
    <p:sldId id="351" r:id="rId155"/>
    <p:sldId id="388" r:id="rId156"/>
    <p:sldId id="347" r:id="rId157"/>
    <p:sldId id="1299" r:id="rId158"/>
    <p:sldId id="487" r:id="rId159"/>
    <p:sldId id="488" r:id="rId160"/>
    <p:sldId id="489" r:id="rId161"/>
    <p:sldId id="381" r:id="rId162"/>
    <p:sldId id="1317" r:id="rId163"/>
    <p:sldId id="1329" r:id="rId164"/>
    <p:sldId id="1316" r:id="rId165"/>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7782" autoAdjust="0"/>
    <p:restoredTop sz="94713"/>
  </p:normalViewPr>
  <p:slideViewPr>
    <p:cSldViewPr snapToObjects="1">
      <p:cViewPr varScale="1">
        <p:scale>
          <a:sx n="104" d="100"/>
          <a:sy n="104" d="100"/>
        </p:scale>
        <p:origin x="1664" y="192"/>
      </p:cViewPr>
      <p:guideLst>
        <p:guide orient="horz" pos="2160"/>
        <p:guide pos="2880"/>
      </p:guideLst>
    </p:cSldViewPr>
  </p:slideViewPr>
  <p:notesTextViewPr>
    <p:cViewPr>
      <p:scale>
        <a:sx n="100" d="100"/>
        <a:sy n="100" d="100"/>
      </p:scale>
      <p:origin x="0" y="0"/>
    </p:cViewPr>
  </p:notesTextViewPr>
  <p:sorterViewPr>
    <p:cViewPr>
      <p:scale>
        <a:sx n="66" d="100"/>
        <a:sy n="66" d="100"/>
      </p:scale>
      <p:origin x="0" y="0"/>
    </p:cViewPr>
  </p:sorterViewPr>
  <p:notesViewPr>
    <p:cSldViewPr snapToObjects="1">
      <p:cViewPr varScale="1">
        <p:scale>
          <a:sx n="85" d="100"/>
          <a:sy n="85" d="100"/>
        </p:scale>
        <p:origin x="-2800" y="-120"/>
      </p:cViewPr>
      <p:guideLst>
        <p:guide orient="horz" pos="2880"/>
        <p:guide pos="2160"/>
      </p:guideLst>
    </p:cSldViewPr>
  </p:notesViewPr>
  <p:gridSpacing cx="76200" cy="76200"/>
</p:viewPr>
</file>

<file path=ppt/_rels/presentation.xml.rels><?xml version="1.0" encoding="UTF-8" standalone="yes"?>
<Relationships xmlns="http://schemas.openxmlformats.org/package/2006/relationships"><Relationship Id="rId117" Type="http://schemas.openxmlformats.org/officeDocument/2006/relationships/slide" Target="slides/slide116.xml"/><Relationship Id="rId21" Type="http://schemas.openxmlformats.org/officeDocument/2006/relationships/slide" Target="slides/slide20.xml"/><Relationship Id="rId42" Type="http://schemas.openxmlformats.org/officeDocument/2006/relationships/slide" Target="slides/slide41.xml"/><Relationship Id="rId63" Type="http://schemas.openxmlformats.org/officeDocument/2006/relationships/slide" Target="slides/slide62.xml"/><Relationship Id="rId84" Type="http://schemas.openxmlformats.org/officeDocument/2006/relationships/slide" Target="slides/slide83.xml"/><Relationship Id="rId138" Type="http://schemas.openxmlformats.org/officeDocument/2006/relationships/slide" Target="slides/slide137.xml"/><Relationship Id="rId159" Type="http://schemas.openxmlformats.org/officeDocument/2006/relationships/slide" Target="slides/slide158.xml"/><Relationship Id="rId170" Type="http://schemas.openxmlformats.org/officeDocument/2006/relationships/theme" Target="theme/theme1.xml"/><Relationship Id="rId107" Type="http://schemas.openxmlformats.org/officeDocument/2006/relationships/slide" Target="slides/slide106.xml"/><Relationship Id="rId11" Type="http://schemas.openxmlformats.org/officeDocument/2006/relationships/slide" Target="slides/slide10.xml"/><Relationship Id="rId32" Type="http://schemas.openxmlformats.org/officeDocument/2006/relationships/slide" Target="slides/slide31.xml"/><Relationship Id="rId53" Type="http://schemas.openxmlformats.org/officeDocument/2006/relationships/slide" Target="slides/slide52.xml"/><Relationship Id="rId74" Type="http://schemas.openxmlformats.org/officeDocument/2006/relationships/slide" Target="slides/slide73.xml"/><Relationship Id="rId128" Type="http://schemas.openxmlformats.org/officeDocument/2006/relationships/slide" Target="slides/slide127.xml"/><Relationship Id="rId149" Type="http://schemas.openxmlformats.org/officeDocument/2006/relationships/slide" Target="slides/slide148.xml"/><Relationship Id="rId5" Type="http://schemas.openxmlformats.org/officeDocument/2006/relationships/slide" Target="slides/slide4.xml"/><Relationship Id="rId95" Type="http://schemas.openxmlformats.org/officeDocument/2006/relationships/slide" Target="slides/slide94.xml"/><Relationship Id="rId160" Type="http://schemas.openxmlformats.org/officeDocument/2006/relationships/slide" Target="slides/slide159.xml"/><Relationship Id="rId22" Type="http://schemas.openxmlformats.org/officeDocument/2006/relationships/slide" Target="slides/slide21.xml"/><Relationship Id="rId43" Type="http://schemas.openxmlformats.org/officeDocument/2006/relationships/slide" Target="slides/slide42.xml"/><Relationship Id="rId64" Type="http://schemas.openxmlformats.org/officeDocument/2006/relationships/slide" Target="slides/slide63.xml"/><Relationship Id="rId118" Type="http://schemas.openxmlformats.org/officeDocument/2006/relationships/slide" Target="slides/slide117.xml"/><Relationship Id="rId139" Type="http://schemas.openxmlformats.org/officeDocument/2006/relationships/slide" Target="slides/slide138.xml"/><Relationship Id="rId85" Type="http://schemas.openxmlformats.org/officeDocument/2006/relationships/slide" Target="slides/slide84.xml"/><Relationship Id="rId150" Type="http://schemas.openxmlformats.org/officeDocument/2006/relationships/slide" Target="slides/slide149.xml"/><Relationship Id="rId171" Type="http://schemas.openxmlformats.org/officeDocument/2006/relationships/tableStyles" Target="tableStyles.xml"/><Relationship Id="rId12" Type="http://schemas.openxmlformats.org/officeDocument/2006/relationships/slide" Target="slides/slide11.xml"/><Relationship Id="rId33" Type="http://schemas.openxmlformats.org/officeDocument/2006/relationships/slide" Target="slides/slide32.xml"/><Relationship Id="rId108" Type="http://schemas.openxmlformats.org/officeDocument/2006/relationships/slide" Target="slides/slide107.xml"/><Relationship Id="rId129" Type="http://schemas.openxmlformats.org/officeDocument/2006/relationships/slide" Target="slides/slide128.xml"/><Relationship Id="rId54" Type="http://schemas.openxmlformats.org/officeDocument/2006/relationships/slide" Target="slides/slide53.xml"/><Relationship Id="rId70" Type="http://schemas.openxmlformats.org/officeDocument/2006/relationships/slide" Target="slides/slide69.xml"/><Relationship Id="rId75" Type="http://schemas.openxmlformats.org/officeDocument/2006/relationships/slide" Target="slides/slide74.xml"/><Relationship Id="rId91" Type="http://schemas.openxmlformats.org/officeDocument/2006/relationships/slide" Target="slides/slide90.xml"/><Relationship Id="rId96" Type="http://schemas.openxmlformats.org/officeDocument/2006/relationships/slide" Target="slides/slide95.xml"/><Relationship Id="rId140" Type="http://schemas.openxmlformats.org/officeDocument/2006/relationships/slide" Target="slides/slide139.xml"/><Relationship Id="rId145" Type="http://schemas.openxmlformats.org/officeDocument/2006/relationships/slide" Target="slides/slide144.xml"/><Relationship Id="rId161" Type="http://schemas.openxmlformats.org/officeDocument/2006/relationships/slide" Target="slides/slide160.xml"/><Relationship Id="rId166"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23" Type="http://schemas.openxmlformats.org/officeDocument/2006/relationships/slide" Target="slides/slide22.xml"/><Relationship Id="rId28" Type="http://schemas.openxmlformats.org/officeDocument/2006/relationships/slide" Target="slides/slide27.xml"/><Relationship Id="rId49" Type="http://schemas.openxmlformats.org/officeDocument/2006/relationships/slide" Target="slides/slide48.xml"/><Relationship Id="rId114" Type="http://schemas.openxmlformats.org/officeDocument/2006/relationships/slide" Target="slides/slide113.xml"/><Relationship Id="rId119" Type="http://schemas.openxmlformats.org/officeDocument/2006/relationships/slide" Target="slides/slide118.xml"/><Relationship Id="rId44" Type="http://schemas.openxmlformats.org/officeDocument/2006/relationships/slide" Target="slides/slide43.xml"/><Relationship Id="rId60" Type="http://schemas.openxmlformats.org/officeDocument/2006/relationships/slide" Target="slides/slide59.xml"/><Relationship Id="rId65" Type="http://schemas.openxmlformats.org/officeDocument/2006/relationships/slide" Target="slides/slide64.xml"/><Relationship Id="rId81" Type="http://schemas.openxmlformats.org/officeDocument/2006/relationships/slide" Target="slides/slide80.xml"/><Relationship Id="rId86" Type="http://schemas.openxmlformats.org/officeDocument/2006/relationships/slide" Target="slides/slide85.xml"/><Relationship Id="rId130" Type="http://schemas.openxmlformats.org/officeDocument/2006/relationships/slide" Target="slides/slide129.xml"/><Relationship Id="rId135" Type="http://schemas.openxmlformats.org/officeDocument/2006/relationships/slide" Target="slides/slide134.xml"/><Relationship Id="rId151" Type="http://schemas.openxmlformats.org/officeDocument/2006/relationships/slide" Target="slides/slide150.xml"/><Relationship Id="rId156" Type="http://schemas.openxmlformats.org/officeDocument/2006/relationships/slide" Target="slides/slide155.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109" Type="http://schemas.openxmlformats.org/officeDocument/2006/relationships/slide" Target="slides/slide10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04" Type="http://schemas.openxmlformats.org/officeDocument/2006/relationships/slide" Target="slides/slide103.xml"/><Relationship Id="rId120" Type="http://schemas.openxmlformats.org/officeDocument/2006/relationships/slide" Target="slides/slide119.xml"/><Relationship Id="rId125" Type="http://schemas.openxmlformats.org/officeDocument/2006/relationships/slide" Target="slides/slide124.xml"/><Relationship Id="rId141" Type="http://schemas.openxmlformats.org/officeDocument/2006/relationships/slide" Target="slides/slide140.xml"/><Relationship Id="rId146" Type="http://schemas.openxmlformats.org/officeDocument/2006/relationships/slide" Target="slides/slide145.xml"/><Relationship Id="rId167" Type="http://schemas.openxmlformats.org/officeDocument/2006/relationships/handoutMaster" Target="handoutMasters/handoutMaster1.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162" Type="http://schemas.openxmlformats.org/officeDocument/2006/relationships/slide" Target="slides/slide161.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110" Type="http://schemas.openxmlformats.org/officeDocument/2006/relationships/slide" Target="slides/slide109.xml"/><Relationship Id="rId115" Type="http://schemas.openxmlformats.org/officeDocument/2006/relationships/slide" Target="slides/slide114.xml"/><Relationship Id="rId131" Type="http://schemas.openxmlformats.org/officeDocument/2006/relationships/slide" Target="slides/slide130.xml"/><Relationship Id="rId136" Type="http://schemas.openxmlformats.org/officeDocument/2006/relationships/slide" Target="slides/slide135.xml"/><Relationship Id="rId157" Type="http://schemas.openxmlformats.org/officeDocument/2006/relationships/slide" Target="slides/slide156.xml"/><Relationship Id="rId61" Type="http://schemas.openxmlformats.org/officeDocument/2006/relationships/slide" Target="slides/slide60.xml"/><Relationship Id="rId82" Type="http://schemas.openxmlformats.org/officeDocument/2006/relationships/slide" Target="slides/slide81.xml"/><Relationship Id="rId152" Type="http://schemas.openxmlformats.org/officeDocument/2006/relationships/slide" Target="slides/slide151.xml"/><Relationship Id="rId19" Type="http://schemas.openxmlformats.org/officeDocument/2006/relationships/slide" Target="slides/slide18.xml"/><Relationship Id="rId14" Type="http://schemas.openxmlformats.org/officeDocument/2006/relationships/slide" Target="slides/slide13.xml"/><Relationship Id="rId30" Type="http://schemas.openxmlformats.org/officeDocument/2006/relationships/slide" Target="slides/slide29.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slide" Target="slides/slide76.xml"/><Relationship Id="rId100" Type="http://schemas.openxmlformats.org/officeDocument/2006/relationships/slide" Target="slides/slide99.xml"/><Relationship Id="rId105" Type="http://schemas.openxmlformats.org/officeDocument/2006/relationships/slide" Target="slides/slide104.xml"/><Relationship Id="rId126" Type="http://schemas.openxmlformats.org/officeDocument/2006/relationships/slide" Target="slides/slide125.xml"/><Relationship Id="rId147" Type="http://schemas.openxmlformats.org/officeDocument/2006/relationships/slide" Target="slides/slide146.xml"/><Relationship Id="rId168" Type="http://schemas.openxmlformats.org/officeDocument/2006/relationships/presProps" Target="presProps.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93" Type="http://schemas.openxmlformats.org/officeDocument/2006/relationships/slide" Target="slides/slide92.xml"/><Relationship Id="rId98" Type="http://schemas.openxmlformats.org/officeDocument/2006/relationships/slide" Target="slides/slide97.xml"/><Relationship Id="rId121" Type="http://schemas.openxmlformats.org/officeDocument/2006/relationships/slide" Target="slides/slide120.xml"/><Relationship Id="rId142" Type="http://schemas.openxmlformats.org/officeDocument/2006/relationships/slide" Target="slides/slide141.xml"/><Relationship Id="rId163" Type="http://schemas.openxmlformats.org/officeDocument/2006/relationships/slide" Target="slides/slide162.xml"/><Relationship Id="rId3" Type="http://schemas.openxmlformats.org/officeDocument/2006/relationships/slide" Target="slides/slide2.xml"/><Relationship Id="rId25" Type="http://schemas.openxmlformats.org/officeDocument/2006/relationships/slide" Target="slides/slide24.xml"/><Relationship Id="rId46" Type="http://schemas.openxmlformats.org/officeDocument/2006/relationships/slide" Target="slides/slide45.xml"/><Relationship Id="rId67" Type="http://schemas.openxmlformats.org/officeDocument/2006/relationships/slide" Target="slides/slide66.xml"/><Relationship Id="rId116" Type="http://schemas.openxmlformats.org/officeDocument/2006/relationships/slide" Target="slides/slide115.xml"/><Relationship Id="rId137" Type="http://schemas.openxmlformats.org/officeDocument/2006/relationships/slide" Target="slides/slide136.xml"/><Relationship Id="rId158" Type="http://schemas.openxmlformats.org/officeDocument/2006/relationships/slide" Target="slides/slide157.xml"/><Relationship Id="rId20" Type="http://schemas.openxmlformats.org/officeDocument/2006/relationships/slide" Target="slides/slide19.xml"/><Relationship Id="rId41" Type="http://schemas.openxmlformats.org/officeDocument/2006/relationships/slide" Target="slides/slide40.xml"/><Relationship Id="rId62" Type="http://schemas.openxmlformats.org/officeDocument/2006/relationships/slide" Target="slides/slide61.xml"/><Relationship Id="rId83" Type="http://schemas.openxmlformats.org/officeDocument/2006/relationships/slide" Target="slides/slide82.xml"/><Relationship Id="rId88" Type="http://schemas.openxmlformats.org/officeDocument/2006/relationships/slide" Target="slides/slide87.xml"/><Relationship Id="rId111" Type="http://schemas.openxmlformats.org/officeDocument/2006/relationships/slide" Target="slides/slide110.xml"/><Relationship Id="rId132" Type="http://schemas.openxmlformats.org/officeDocument/2006/relationships/slide" Target="slides/slide131.xml"/><Relationship Id="rId153" Type="http://schemas.openxmlformats.org/officeDocument/2006/relationships/slide" Target="slides/slide152.xml"/><Relationship Id="rId15" Type="http://schemas.openxmlformats.org/officeDocument/2006/relationships/slide" Target="slides/slide14.xml"/><Relationship Id="rId36" Type="http://schemas.openxmlformats.org/officeDocument/2006/relationships/slide" Target="slides/slide35.xml"/><Relationship Id="rId57" Type="http://schemas.openxmlformats.org/officeDocument/2006/relationships/slide" Target="slides/slide56.xml"/><Relationship Id="rId106" Type="http://schemas.openxmlformats.org/officeDocument/2006/relationships/slide" Target="slides/slide105.xml"/><Relationship Id="rId127" Type="http://schemas.openxmlformats.org/officeDocument/2006/relationships/slide" Target="slides/slide126.xml"/><Relationship Id="rId10" Type="http://schemas.openxmlformats.org/officeDocument/2006/relationships/slide" Target="slides/slide9.xml"/><Relationship Id="rId31" Type="http://schemas.openxmlformats.org/officeDocument/2006/relationships/slide" Target="slides/slide30.xml"/><Relationship Id="rId52" Type="http://schemas.openxmlformats.org/officeDocument/2006/relationships/slide" Target="slides/slide51.xml"/><Relationship Id="rId73" Type="http://schemas.openxmlformats.org/officeDocument/2006/relationships/slide" Target="slides/slide72.xml"/><Relationship Id="rId78" Type="http://schemas.openxmlformats.org/officeDocument/2006/relationships/slide" Target="slides/slide77.xml"/><Relationship Id="rId94" Type="http://schemas.openxmlformats.org/officeDocument/2006/relationships/slide" Target="slides/slide93.xml"/><Relationship Id="rId99" Type="http://schemas.openxmlformats.org/officeDocument/2006/relationships/slide" Target="slides/slide98.xml"/><Relationship Id="rId101" Type="http://schemas.openxmlformats.org/officeDocument/2006/relationships/slide" Target="slides/slide100.xml"/><Relationship Id="rId122" Type="http://schemas.openxmlformats.org/officeDocument/2006/relationships/slide" Target="slides/slide121.xml"/><Relationship Id="rId143" Type="http://schemas.openxmlformats.org/officeDocument/2006/relationships/slide" Target="slides/slide142.xml"/><Relationship Id="rId148" Type="http://schemas.openxmlformats.org/officeDocument/2006/relationships/slide" Target="slides/slide147.xml"/><Relationship Id="rId164" Type="http://schemas.openxmlformats.org/officeDocument/2006/relationships/slide" Target="slides/slide163.xml"/><Relationship Id="rId169"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26" Type="http://schemas.openxmlformats.org/officeDocument/2006/relationships/slide" Target="slides/slide25.xml"/><Relationship Id="rId47" Type="http://schemas.openxmlformats.org/officeDocument/2006/relationships/slide" Target="slides/slide46.xml"/><Relationship Id="rId68" Type="http://schemas.openxmlformats.org/officeDocument/2006/relationships/slide" Target="slides/slide67.xml"/><Relationship Id="rId89" Type="http://schemas.openxmlformats.org/officeDocument/2006/relationships/slide" Target="slides/slide88.xml"/><Relationship Id="rId112" Type="http://schemas.openxmlformats.org/officeDocument/2006/relationships/slide" Target="slides/slide111.xml"/><Relationship Id="rId133" Type="http://schemas.openxmlformats.org/officeDocument/2006/relationships/slide" Target="slides/slide132.xml"/><Relationship Id="rId154" Type="http://schemas.openxmlformats.org/officeDocument/2006/relationships/slide" Target="slides/slide153.xml"/><Relationship Id="rId16" Type="http://schemas.openxmlformats.org/officeDocument/2006/relationships/slide" Target="slides/slide15.xml"/><Relationship Id="rId37" Type="http://schemas.openxmlformats.org/officeDocument/2006/relationships/slide" Target="slides/slide36.xml"/><Relationship Id="rId58" Type="http://schemas.openxmlformats.org/officeDocument/2006/relationships/slide" Target="slides/slide57.xml"/><Relationship Id="rId79" Type="http://schemas.openxmlformats.org/officeDocument/2006/relationships/slide" Target="slides/slide78.xml"/><Relationship Id="rId102" Type="http://schemas.openxmlformats.org/officeDocument/2006/relationships/slide" Target="slides/slide101.xml"/><Relationship Id="rId123" Type="http://schemas.openxmlformats.org/officeDocument/2006/relationships/slide" Target="slides/slide122.xml"/><Relationship Id="rId144" Type="http://schemas.openxmlformats.org/officeDocument/2006/relationships/slide" Target="slides/slide143.xml"/><Relationship Id="rId90" Type="http://schemas.openxmlformats.org/officeDocument/2006/relationships/slide" Target="slides/slide89.xml"/><Relationship Id="rId165" Type="http://schemas.openxmlformats.org/officeDocument/2006/relationships/slide" Target="slides/slide164.xml"/><Relationship Id="rId27" Type="http://schemas.openxmlformats.org/officeDocument/2006/relationships/slide" Target="slides/slide26.xml"/><Relationship Id="rId48" Type="http://schemas.openxmlformats.org/officeDocument/2006/relationships/slide" Target="slides/slide47.xml"/><Relationship Id="rId69" Type="http://schemas.openxmlformats.org/officeDocument/2006/relationships/slide" Target="slides/slide68.xml"/><Relationship Id="rId113" Type="http://schemas.openxmlformats.org/officeDocument/2006/relationships/slide" Target="slides/slide112.xml"/><Relationship Id="rId134" Type="http://schemas.openxmlformats.org/officeDocument/2006/relationships/slide" Target="slides/slide133.xml"/><Relationship Id="rId80" Type="http://schemas.openxmlformats.org/officeDocument/2006/relationships/slide" Target="slides/slide79.xml"/><Relationship Id="rId155" Type="http://schemas.openxmlformats.org/officeDocument/2006/relationships/slide" Target="slides/slide154.xml"/><Relationship Id="rId17" Type="http://schemas.openxmlformats.org/officeDocument/2006/relationships/slide" Target="slides/slide16.xml"/><Relationship Id="rId38" Type="http://schemas.openxmlformats.org/officeDocument/2006/relationships/slide" Target="slides/slide37.xml"/><Relationship Id="rId59" Type="http://schemas.openxmlformats.org/officeDocument/2006/relationships/slide" Target="slides/slide58.xml"/><Relationship Id="rId103" Type="http://schemas.openxmlformats.org/officeDocument/2006/relationships/slide" Target="slides/slide102.xml"/><Relationship Id="rId124" Type="http://schemas.openxmlformats.org/officeDocument/2006/relationships/slide" Target="slides/slide123.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35.png"/></Relationships>
</file>

<file path=ppt/drawings/_rels/vmlDrawing2.vml.rels><?xml version="1.0" encoding="UTF-8" standalone="yes"?>
<Relationships xmlns="http://schemas.openxmlformats.org/package/2006/relationships"><Relationship Id="rId1" Type="http://schemas.openxmlformats.org/officeDocument/2006/relationships/image" Target="../media/image37.png"/></Relationships>
</file>

<file path=ppt/drawings/_rels/vmlDrawing3.vml.rels><?xml version="1.0" encoding="UTF-8" standalone="yes"?>
<Relationships xmlns="http://schemas.openxmlformats.org/package/2006/relationships"><Relationship Id="rId1" Type="http://schemas.openxmlformats.org/officeDocument/2006/relationships/image" Target="../media/image39.png"/></Relationships>
</file>

<file path=ppt/drawings/_rels/vmlDrawing4.vml.rels><?xml version="1.0" encoding="UTF-8" standalone="yes"?>
<Relationships xmlns="http://schemas.openxmlformats.org/package/2006/relationships"><Relationship Id="rId1" Type="http://schemas.openxmlformats.org/officeDocument/2006/relationships/image" Target="../media/image43.png"/></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E6C93A45-A9B0-464F-B0E1-B2267DAEA2C7}" type="datetimeFigureOut">
              <a:rPr lang="en-US" smtClean="0"/>
              <a:pPr/>
              <a:t>3/17/22</a:t>
            </a:fld>
            <a:endParaRPr lang="en-US"/>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1E5C1A73-23E4-9B46-AEC4-BD218A199539}" type="slidenum">
              <a:rPr lang="en-US" smtClean="0"/>
              <a:pPr/>
              <a:t>‹#›</a:t>
            </a:fld>
            <a:endParaRPr lang="en-US"/>
          </a:p>
        </p:txBody>
      </p:sp>
    </p:spTree>
    <p:extLst>
      <p:ext uri="{BB962C8B-B14F-4D97-AF65-F5344CB8AC3E}">
        <p14:creationId xmlns:p14="http://schemas.microsoft.com/office/powerpoint/2010/main" val="1"/>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634473F9-6604-D34A-AC22-C65120098841}" type="datetimeFigureOut">
              <a:rPr lang="en-US" smtClean="0"/>
              <a:pPr/>
              <a:t>3/17/22</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A0E97053-D7F5-3443-B89A-5FC9EEF22953}" type="slidenum">
              <a:rPr lang="en-US" smtClean="0"/>
              <a:pPr/>
              <a:t>‹#›</a:t>
            </a:fld>
            <a:endParaRPr lang="en-US"/>
          </a:p>
        </p:txBody>
      </p:sp>
    </p:spTree>
  </p:cSld>
  <p:clrMap bg1="lt1" tx1="dk1" bg2="lt2" tx2="dk2" accent1="accent1" accent2="accent2" accent3="accent3" accent4="accent4" accent5="accent5" accent6="accent6" hlink="hlink" folHlink="folHlink"/>
  <p:hf hdr="0" ftr="0" dt="0"/>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8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95.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99.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01.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07.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108.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119.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121.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122.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123.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1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131.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136.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140.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141.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142.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14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A0E97053-D7F5-3443-B89A-5FC9EEF22953}" type="slidenum">
              <a:rPr lang="en-US" smtClean="0"/>
              <a:pPr/>
              <a:t>1</a:t>
            </a:fld>
            <a:endParaRPr 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A0E97053-D7F5-3443-B89A-5FC9EEF22953}" type="slidenum">
              <a:rPr lang="en-US" smtClean="0"/>
              <a:pPr/>
              <a:t>16</a:t>
            </a:fld>
            <a:endParaRPr lang="en-US"/>
          </a:p>
        </p:txBody>
      </p:sp>
    </p:spTree>
    <p:extLst>
      <p:ext uri="{BB962C8B-B14F-4D97-AF65-F5344CB8AC3E}">
        <p14:creationId xmlns:p14="http://schemas.microsoft.com/office/powerpoint/2010/main" val="164586433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a:t>Towns know </a:t>
            </a:r>
          </a:p>
          <a:p>
            <a:r>
              <a:rPr lang="en-US" dirty="0"/>
              <a:t> to slap on a percentage tax.  That doesn’t require setting up a weight station</a:t>
            </a:r>
            <a:r>
              <a:rPr lang="en-US" baseline="0" dirty="0"/>
              <a:t> or a chemistry lab.</a:t>
            </a:r>
            <a:endParaRPr lang="en-US" dirty="0"/>
          </a:p>
        </p:txBody>
      </p:sp>
      <p:sp>
        <p:nvSpPr>
          <p:cNvPr id="4" name="Slide Number Placeholder 3"/>
          <p:cNvSpPr>
            <a:spLocks noGrp="1"/>
          </p:cNvSpPr>
          <p:nvPr>
            <p:ph type="sldNum" sz="quarter" idx="10"/>
          </p:nvPr>
        </p:nvSpPr>
        <p:spPr/>
        <p:txBody>
          <a:bodyPr/>
          <a:lstStyle/>
          <a:p>
            <a:fld id="{CE8546DD-6882-7D41-A830-053C9110247E}" type="slidenum">
              <a:rPr lang="en-US" smtClean="0"/>
              <a:pPr/>
              <a:t>30</a:t>
            </a:fld>
            <a:endParaRPr lang="en-US"/>
          </a:p>
        </p:txBody>
      </p:sp>
    </p:spTree>
    <p:extLst>
      <p:ext uri="{BB962C8B-B14F-4D97-AF65-F5344CB8AC3E}">
        <p14:creationId xmlns:p14="http://schemas.microsoft.com/office/powerpoint/2010/main" val="76077565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A0E97053-D7F5-3443-B89A-5FC9EEF22953}" type="slidenum">
              <a:rPr lang="en-US" smtClean="0"/>
              <a:pPr/>
              <a:t>31</a:t>
            </a:fld>
            <a:endParaRPr lang="en-US"/>
          </a:p>
        </p:txBody>
      </p:sp>
    </p:spTree>
    <p:extLst>
      <p:ext uri="{BB962C8B-B14F-4D97-AF65-F5344CB8AC3E}">
        <p14:creationId xmlns:p14="http://schemas.microsoft.com/office/powerpoint/2010/main" val="209586328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a:t>Rabbi</a:t>
            </a:r>
          </a:p>
          <a:p>
            <a:r>
              <a:rPr lang="en-US" dirty="0"/>
              <a:t>John </a:t>
            </a:r>
            <a:r>
              <a:rPr lang="en-US" dirty="0" err="1"/>
              <a:t>Prine</a:t>
            </a:r>
            <a:endParaRPr lang="en-US" dirty="0"/>
          </a:p>
          <a:p>
            <a:endParaRPr lang="en-US" dirty="0"/>
          </a:p>
        </p:txBody>
      </p:sp>
      <p:sp>
        <p:nvSpPr>
          <p:cNvPr id="4" name="Slide Number Placeholder 3"/>
          <p:cNvSpPr>
            <a:spLocks noGrp="1"/>
          </p:cNvSpPr>
          <p:nvPr>
            <p:ph type="sldNum" sz="quarter" idx="10"/>
          </p:nvPr>
        </p:nvSpPr>
        <p:spPr/>
        <p:txBody>
          <a:bodyPr/>
          <a:lstStyle/>
          <a:p>
            <a:fld id="{991E277B-C78B-AB47-9EB8-ED6B69F6EB46}" type="slidenum">
              <a:rPr lang="en-US" smtClean="0"/>
              <a:pPr/>
              <a:t>36</a:t>
            </a:fld>
            <a:endParaRPr lang="en-US"/>
          </a:p>
        </p:txBody>
      </p:sp>
    </p:spTree>
    <p:extLst>
      <p:ext uri="{BB962C8B-B14F-4D97-AF65-F5344CB8AC3E}">
        <p14:creationId xmlns:p14="http://schemas.microsoft.com/office/powerpoint/2010/main" val="167981554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a:t>Towns know </a:t>
            </a:r>
          </a:p>
          <a:p>
            <a:r>
              <a:rPr lang="en-US" dirty="0"/>
              <a:t> to slap on a percentage tax.  That doesn’t require setting up a weight station</a:t>
            </a:r>
            <a:r>
              <a:rPr lang="en-US" baseline="0" dirty="0"/>
              <a:t> or a chemistry lab.</a:t>
            </a:r>
            <a:endParaRPr lang="en-US" dirty="0"/>
          </a:p>
        </p:txBody>
      </p:sp>
      <p:sp>
        <p:nvSpPr>
          <p:cNvPr id="4" name="Slide Number Placeholder 3"/>
          <p:cNvSpPr>
            <a:spLocks noGrp="1"/>
          </p:cNvSpPr>
          <p:nvPr>
            <p:ph type="sldNum" sz="quarter" idx="10"/>
          </p:nvPr>
        </p:nvSpPr>
        <p:spPr/>
        <p:txBody>
          <a:bodyPr/>
          <a:lstStyle/>
          <a:p>
            <a:fld id="{CE8546DD-6882-7D41-A830-053C9110247E}" type="slidenum">
              <a:rPr lang="en-US" smtClean="0"/>
              <a:pPr/>
              <a:t>37</a:t>
            </a:fld>
            <a:endParaRPr lang="en-US"/>
          </a:p>
        </p:txBody>
      </p:sp>
    </p:spTree>
    <p:extLst>
      <p:ext uri="{BB962C8B-B14F-4D97-AF65-F5344CB8AC3E}">
        <p14:creationId xmlns:p14="http://schemas.microsoft.com/office/powerpoint/2010/main" val="361354923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A0E97053-D7F5-3443-B89A-5FC9EEF22953}" type="slidenum">
              <a:rPr lang="en-US" smtClean="0"/>
              <a:pPr/>
              <a:t>41</a:t>
            </a:fld>
            <a:endParaRPr 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Certain amount of harm per unit. It doesn’t matter if you’re drinking Busch Lite or craft beer. Charge the same amount for the same amount of intoxicant.</a:t>
            </a:r>
          </a:p>
        </p:txBody>
      </p:sp>
      <p:sp>
        <p:nvSpPr>
          <p:cNvPr id="4" name="Slide Number Placeholder 3"/>
          <p:cNvSpPr>
            <a:spLocks noGrp="1"/>
          </p:cNvSpPr>
          <p:nvPr>
            <p:ph type="sldNum" sz="quarter" idx="5"/>
          </p:nvPr>
        </p:nvSpPr>
        <p:spPr/>
        <p:txBody>
          <a:bodyPr/>
          <a:lstStyle/>
          <a:p>
            <a:fld id="{997DDD22-8E99-4AE8-AE01-B1354FEEB9CB}" type="slidenum">
              <a:rPr lang="en-US" smtClean="0"/>
              <a:pPr/>
              <a:t>57</a:t>
            </a:fld>
            <a:endParaRPr lang="en-US"/>
          </a:p>
        </p:txBody>
      </p:sp>
    </p:spTree>
    <p:extLst>
      <p:ext uri="{BB962C8B-B14F-4D97-AF65-F5344CB8AC3E}">
        <p14:creationId xmlns:p14="http://schemas.microsoft.com/office/powerpoint/2010/main" val="66687500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A0E97053-D7F5-3443-B89A-5FC9EEF22953}" type="slidenum">
              <a:rPr lang="en-US" smtClean="0"/>
              <a:pPr/>
              <a:t>62</a:t>
            </a:fld>
            <a:endParaRPr lang="en-US"/>
          </a:p>
        </p:txBody>
      </p:sp>
    </p:spTree>
    <p:extLst>
      <p:ext uri="{BB962C8B-B14F-4D97-AF65-F5344CB8AC3E}">
        <p14:creationId xmlns:p14="http://schemas.microsoft.com/office/powerpoint/2010/main" val="137260746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a:t>The answer is that</a:t>
            </a:r>
            <a:r>
              <a:rPr lang="en-US" baseline="0" dirty="0"/>
              <a:t> this vegetable matter is not fungible.  The </a:t>
            </a:r>
            <a:r>
              <a:rPr lang="en-US" baseline="0" dirty="0" err="1"/>
              <a:t>trichomes</a:t>
            </a:r>
            <a:r>
              <a:rPr lang="en-US" baseline="0" dirty="0"/>
              <a:t> have more THC than other parts of the plant, so two people picking out samples to put in the machine may pick samples with widely different amounts of THC.</a:t>
            </a:r>
            <a:endParaRPr lang="en-US" dirty="0"/>
          </a:p>
        </p:txBody>
      </p:sp>
      <p:sp>
        <p:nvSpPr>
          <p:cNvPr id="4" name="Slide Number Placeholder 3"/>
          <p:cNvSpPr>
            <a:spLocks noGrp="1"/>
          </p:cNvSpPr>
          <p:nvPr>
            <p:ph type="sldNum" sz="quarter" idx="10"/>
          </p:nvPr>
        </p:nvSpPr>
        <p:spPr/>
        <p:txBody>
          <a:bodyPr/>
          <a:lstStyle/>
          <a:p>
            <a:fld id="{CE8546DD-6882-7D41-A830-053C9110247E}" type="slidenum">
              <a:rPr lang="en-US" smtClean="0"/>
              <a:pPr/>
              <a:t>69</a:t>
            </a:fld>
            <a:endParaRPr lang="en-US"/>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a:t>The </a:t>
            </a:r>
            <a:r>
              <a:rPr lang="en-US" dirty="0" err="1"/>
              <a:t>y</a:t>
            </a:r>
            <a:r>
              <a:rPr lang="en-US" baseline="0" dirty="0"/>
              <a:t> axis shows TCH by weight.  Samples from the same plant sent to different labs show results from around 11 to 7 percent.  That’s not close enough for government work.</a:t>
            </a:r>
            <a:endParaRPr lang="en-US" dirty="0"/>
          </a:p>
        </p:txBody>
      </p:sp>
      <p:sp>
        <p:nvSpPr>
          <p:cNvPr id="4" name="Slide Number Placeholder 3"/>
          <p:cNvSpPr>
            <a:spLocks noGrp="1"/>
          </p:cNvSpPr>
          <p:nvPr>
            <p:ph type="sldNum" sz="quarter" idx="10"/>
          </p:nvPr>
        </p:nvSpPr>
        <p:spPr/>
        <p:txBody>
          <a:bodyPr/>
          <a:lstStyle/>
          <a:p>
            <a:fld id="{CE8546DD-6882-7D41-A830-053C9110247E}" type="slidenum">
              <a:rPr lang="en-US" smtClean="0"/>
              <a:pPr/>
              <a:t>71</a:t>
            </a:fld>
            <a:endParaRPr lang="en-US"/>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A0E97053-D7F5-3443-B89A-5FC9EEF22953}" type="slidenum">
              <a:rPr lang="en-US" smtClean="0"/>
              <a:pPr/>
              <a:t>76</a:t>
            </a:fld>
            <a:endParaRPr lang="en-US"/>
          </a:p>
        </p:txBody>
      </p:sp>
    </p:spTree>
    <p:extLst>
      <p:ext uri="{BB962C8B-B14F-4D97-AF65-F5344CB8AC3E}">
        <p14:creationId xmlns:p14="http://schemas.microsoft.com/office/powerpoint/2010/main" val="4099016510"/>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a:t>I’ll let you read</a:t>
            </a:r>
          </a:p>
        </p:txBody>
      </p:sp>
      <p:sp>
        <p:nvSpPr>
          <p:cNvPr id="4" name="Slide Number Placeholder 3"/>
          <p:cNvSpPr>
            <a:spLocks noGrp="1"/>
          </p:cNvSpPr>
          <p:nvPr>
            <p:ph type="sldNum" sz="quarter" idx="10"/>
          </p:nvPr>
        </p:nvSpPr>
        <p:spPr/>
        <p:txBody>
          <a:bodyPr/>
          <a:lstStyle/>
          <a:p>
            <a:fld id="{CE8546DD-6882-7D41-A830-053C9110247E}" type="slidenum">
              <a:rPr lang="en-US" smtClean="0"/>
              <a:pPr/>
              <a:t>80</a:t>
            </a:fld>
            <a:endParaRPr lang="en-US"/>
          </a:p>
        </p:txBody>
      </p:sp>
    </p:spTree>
    <p:extLst>
      <p:ext uri="{BB962C8B-B14F-4D97-AF65-F5344CB8AC3E}">
        <p14:creationId xmlns:p14="http://schemas.microsoft.com/office/powerpoint/2010/main" val="2125203726"/>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a:t>I’ll let you read</a:t>
            </a:r>
          </a:p>
        </p:txBody>
      </p:sp>
      <p:sp>
        <p:nvSpPr>
          <p:cNvPr id="4" name="Slide Number Placeholder 3"/>
          <p:cNvSpPr>
            <a:spLocks noGrp="1"/>
          </p:cNvSpPr>
          <p:nvPr>
            <p:ph type="sldNum" sz="quarter" idx="10"/>
          </p:nvPr>
        </p:nvSpPr>
        <p:spPr/>
        <p:txBody>
          <a:bodyPr/>
          <a:lstStyle/>
          <a:p>
            <a:fld id="{CE8546DD-6882-7D41-A830-053C9110247E}" type="slidenum">
              <a:rPr lang="en-US" smtClean="0"/>
              <a:pPr/>
              <a:t>81</a:t>
            </a:fld>
            <a:endParaRPr lang="en-US"/>
          </a:p>
        </p:txBody>
      </p:sp>
    </p:spTree>
    <p:extLst>
      <p:ext uri="{BB962C8B-B14F-4D97-AF65-F5344CB8AC3E}">
        <p14:creationId xmlns:p14="http://schemas.microsoft.com/office/powerpoint/2010/main" val="3633102674"/>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a:t>His wages are not deductible.</a:t>
            </a:r>
          </a:p>
        </p:txBody>
      </p:sp>
      <p:sp>
        <p:nvSpPr>
          <p:cNvPr id="4" name="Slide Number Placeholder 3"/>
          <p:cNvSpPr>
            <a:spLocks noGrp="1"/>
          </p:cNvSpPr>
          <p:nvPr>
            <p:ph type="sldNum" sz="quarter" idx="10"/>
          </p:nvPr>
        </p:nvSpPr>
        <p:spPr/>
        <p:txBody>
          <a:bodyPr/>
          <a:lstStyle/>
          <a:p>
            <a:fld id="{CE8546DD-6882-7D41-A830-053C9110247E}" type="slidenum">
              <a:rPr lang="en-US" smtClean="0"/>
              <a:pPr/>
              <a:t>85</a:t>
            </a:fld>
            <a:endParaRPr lang="en-US"/>
          </a:p>
        </p:txBody>
      </p:sp>
    </p:spTree>
    <p:extLst>
      <p:ext uri="{BB962C8B-B14F-4D97-AF65-F5344CB8AC3E}">
        <p14:creationId xmlns:p14="http://schemas.microsoft.com/office/powerpoint/2010/main" val="2695143424"/>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a:t>Rabbi</a:t>
            </a:r>
          </a:p>
          <a:p>
            <a:r>
              <a:rPr lang="en-US" dirty="0"/>
              <a:t>John </a:t>
            </a:r>
            <a:r>
              <a:rPr lang="en-US" dirty="0" err="1"/>
              <a:t>Prine</a:t>
            </a:r>
            <a:endParaRPr lang="en-US" dirty="0"/>
          </a:p>
          <a:p>
            <a:endParaRPr lang="en-US" dirty="0"/>
          </a:p>
        </p:txBody>
      </p:sp>
      <p:sp>
        <p:nvSpPr>
          <p:cNvPr id="4" name="Slide Number Placeholder 3"/>
          <p:cNvSpPr>
            <a:spLocks noGrp="1"/>
          </p:cNvSpPr>
          <p:nvPr>
            <p:ph type="sldNum" sz="quarter" idx="10"/>
          </p:nvPr>
        </p:nvSpPr>
        <p:spPr/>
        <p:txBody>
          <a:bodyPr/>
          <a:lstStyle/>
          <a:p>
            <a:fld id="{991E277B-C78B-AB47-9EB8-ED6B69F6EB46}" type="slidenum">
              <a:rPr lang="en-US" smtClean="0"/>
              <a:pPr/>
              <a:t>95</a:t>
            </a:fld>
            <a:endParaRPr lang="en-US"/>
          </a:p>
        </p:txBody>
      </p:sp>
    </p:spTree>
    <p:extLst>
      <p:ext uri="{BB962C8B-B14F-4D97-AF65-F5344CB8AC3E}">
        <p14:creationId xmlns:p14="http://schemas.microsoft.com/office/powerpoint/2010/main" val="2963157955"/>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a:t>I</a:t>
            </a:r>
            <a:r>
              <a:rPr lang="en-US" baseline="0" dirty="0"/>
              <a:t> will gleefully stipulate that for some people marijuana is medicine.  I’ve heard and read too many stories of miraculous cures and healing.  God bless the patients.</a:t>
            </a:r>
            <a:endParaRPr lang="en-US" dirty="0"/>
          </a:p>
        </p:txBody>
      </p:sp>
      <p:sp>
        <p:nvSpPr>
          <p:cNvPr id="4" name="Slide Number Placeholder 3"/>
          <p:cNvSpPr>
            <a:spLocks noGrp="1"/>
          </p:cNvSpPr>
          <p:nvPr>
            <p:ph type="sldNum" sz="quarter" idx="10"/>
          </p:nvPr>
        </p:nvSpPr>
        <p:spPr/>
        <p:txBody>
          <a:bodyPr/>
          <a:lstStyle/>
          <a:p>
            <a:fld id="{CE8546DD-6882-7D41-A830-053C9110247E}" type="slidenum">
              <a:rPr lang="en-US" smtClean="0"/>
              <a:pPr/>
              <a:t>99</a:t>
            </a:fld>
            <a:endParaRPr lang="en-US"/>
          </a:p>
        </p:txBody>
      </p:sp>
    </p:spTree>
    <p:extLst>
      <p:ext uri="{BB962C8B-B14F-4D97-AF65-F5344CB8AC3E}">
        <p14:creationId xmlns:p14="http://schemas.microsoft.com/office/powerpoint/2010/main" val="237431007"/>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a:t>You can brew 100 gallons</a:t>
            </a:r>
            <a:r>
              <a:rPr lang="en-US" baseline="0" dirty="0"/>
              <a:t> tax free</a:t>
            </a:r>
          </a:p>
          <a:p>
            <a:r>
              <a:rPr lang="en-US" baseline="0" dirty="0"/>
              <a:t>CO 6 plants;  WA zero</a:t>
            </a:r>
            <a:endParaRPr lang="en-US" dirty="0"/>
          </a:p>
        </p:txBody>
      </p:sp>
      <p:sp>
        <p:nvSpPr>
          <p:cNvPr id="4" name="Slide Number Placeholder 3"/>
          <p:cNvSpPr>
            <a:spLocks noGrp="1"/>
          </p:cNvSpPr>
          <p:nvPr>
            <p:ph type="sldNum" sz="quarter" idx="10"/>
          </p:nvPr>
        </p:nvSpPr>
        <p:spPr/>
        <p:txBody>
          <a:bodyPr/>
          <a:lstStyle/>
          <a:p>
            <a:fld id="{CE8546DD-6882-7D41-A830-053C9110247E}" type="slidenum">
              <a:rPr lang="en-US" smtClean="0"/>
              <a:pPr/>
              <a:t>101</a:t>
            </a:fld>
            <a:endParaRPr lang="en-US"/>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a:t>Ideally, where commerce</a:t>
            </a:r>
            <a:r>
              <a:rPr lang="en-US" baseline="0" dirty="0"/>
              <a:t> is naturally concentrated.</a:t>
            </a:r>
            <a:endParaRPr lang="en-US" dirty="0"/>
          </a:p>
        </p:txBody>
      </p:sp>
      <p:sp>
        <p:nvSpPr>
          <p:cNvPr id="4" name="Slide Number Placeholder 3"/>
          <p:cNvSpPr>
            <a:spLocks noGrp="1"/>
          </p:cNvSpPr>
          <p:nvPr>
            <p:ph type="sldNum" sz="quarter" idx="10"/>
          </p:nvPr>
        </p:nvSpPr>
        <p:spPr/>
        <p:txBody>
          <a:bodyPr/>
          <a:lstStyle/>
          <a:p>
            <a:fld id="{CE8546DD-6882-7D41-A830-053C9110247E}" type="slidenum">
              <a:rPr lang="en-US" smtClean="0"/>
              <a:pPr/>
              <a:t>107</a:t>
            </a:fld>
            <a:endParaRPr lang="en-US"/>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a:t>This consumer will not be paying tax on this shoplifted merchandise.</a:t>
            </a:r>
          </a:p>
        </p:txBody>
      </p:sp>
      <p:sp>
        <p:nvSpPr>
          <p:cNvPr id="4" name="Slide Number Placeholder 3"/>
          <p:cNvSpPr>
            <a:spLocks noGrp="1"/>
          </p:cNvSpPr>
          <p:nvPr>
            <p:ph type="sldNum" sz="quarter" idx="10"/>
          </p:nvPr>
        </p:nvSpPr>
        <p:spPr/>
        <p:txBody>
          <a:bodyPr/>
          <a:lstStyle/>
          <a:p>
            <a:fld id="{CE8546DD-6882-7D41-A830-053C9110247E}" type="slidenum">
              <a:rPr lang="en-US" smtClean="0"/>
              <a:pPr/>
              <a:t>108</a:t>
            </a:fld>
            <a:endParaRPr lang="en-US"/>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A0E97053-D7F5-3443-B89A-5FC9EEF22953}" type="slidenum">
              <a:rPr lang="en-US" smtClean="0"/>
              <a:pPr/>
              <a:t>119</a:t>
            </a:fld>
            <a:endParaRPr lang="en-US"/>
          </a:p>
        </p:txBody>
      </p:sp>
    </p:spTree>
    <p:extLst>
      <p:ext uri="{BB962C8B-B14F-4D97-AF65-F5344CB8AC3E}">
        <p14:creationId xmlns:p14="http://schemas.microsoft.com/office/powerpoint/2010/main" val="477069070"/>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A0E97053-D7F5-3443-B89A-5FC9EEF22953}" type="slidenum">
              <a:rPr lang="en-US" smtClean="0"/>
              <a:pPr/>
              <a:t>121</a:t>
            </a:fld>
            <a:endParaRPr lang="en-US"/>
          </a:p>
        </p:txBody>
      </p:sp>
    </p:spTree>
    <p:extLst>
      <p:ext uri="{BB962C8B-B14F-4D97-AF65-F5344CB8AC3E}">
        <p14:creationId xmlns:p14="http://schemas.microsoft.com/office/powerpoint/2010/main" val="1867017810"/>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A0E97053-D7F5-3443-B89A-5FC9EEF22953}" type="slidenum">
              <a:rPr lang="en-US" smtClean="0"/>
              <a:pPr/>
              <a:t>122</a:t>
            </a:fld>
            <a:endParaRPr lang="en-US"/>
          </a:p>
        </p:txBody>
      </p:sp>
    </p:spTree>
    <p:extLst>
      <p:ext uri="{BB962C8B-B14F-4D97-AF65-F5344CB8AC3E}">
        <p14:creationId xmlns:p14="http://schemas.microsoft.com/office/powerpoint/2010/main" val="420462315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A0E97053-D7F5-3443-B89A-5FC9EEF22953}" type="slidenum">
              <a:rPr lang="en-US" smtClean="0"/>
              <a:pPr/>
              <a:t>123</a:t>
            </a:fld>
            <a:endParaRPr lang="en-US"/>
          </a:p>
        </p:txBody>
      </p:sp>
    </p:spTree>
    <p:extLst>
      <p:ext uri="{BB962C8B-B14F-4D97-AF65-F5344CB8AC3E}">
        <p14:creationId xmlns:p14="http://schemas.microsoft.com/office/powerpoint/2010/main" val="1679820452"/>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a:t>Particularly</a:t>
            </a:r>
            <a:r>
              <a:rPr lang="en-US" baseline="0" dirty="0"/>
              <a:t> interested in taxing things everyone doesn’t approve of</a:t>
            </a:r>
          </a:p>
          <a:p>
            <a:r>
              <a:rPr lang="en-US" baseline="0" dirty="0"/>
              <a:t>Gambling, alcohol, tobacco</a:t>
            </a:r>
            <a:endParaRPr lang="en-US" dirty="0"/>
          </a:p>
        </p:txBody>
      </p:sp>
      <p:sp>
        <p:nvSpPr>
          <p:cNvPr id="4" name="Slide Number Placeholder 3"/>
          <p:cNvSpPr>
            <a:spLocks noGrp="1"/>
          </p:cNvSpPr>
          <p:nvPr>
            <p:ph type="sldNum" sz="quarter" idx="10"/>
          </p:nvPr>
        </p:nvSpPr>
        <p:spPr/>
        <p:txBody>
          <a:bodyPr/>
          <a:lstStyle/>
          <a:p>
            <a:fld id="{CE8546DD-6882-7D41-A830-053C9110247E}" type="slidenum">
              <a:rPr lang="en-US" smtClean="0"/>
              <a:pPr/>
              <a:t>125</a:t>
            </a:fld>
            <a:endParaRPr lang="en-US"/>
          </a:p>
        </p:txBody>
      </p:sp>
    </p:spTree>
    <p:extLst>
      <p:ext uri="{BB962C8B-B14F-4D97-AF65-F5344CB8AC3E}">
        <p14:creationId xmlns:p14="http://schemas.microsoft.com/office/powerpoint/2010/main" val="4168083732"/>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a:t>When smoked, it can be very powerful.  However we tax plant matter, we may want to tax this</a:t>
            </a:r>
            <a:r>
              <a:rPr lang="en-US" baseline="0" dirty="0"/>
              <a:t> wax and edibles made from it by potency.</a:t>
            </a:r>
            <a:endParaRPr lang="en-US" dirty="0"/>
          </a:p>
        </p:txBody>
      </p:sp>
      <p:sp>
        <p:nvSpPr>
          <p:cNvPr id="4" name="Slide Number Placeholder 3"/>
          <p:cNvSpPr>
            <a:spLocks noGrp="1"/>
          </p:cNvSpPr>
          <p:nvPr>
            <p:ph type="sldNum" sz="quarter" idx="10"/>
          </p:nvPr>
        </p:nvSpPr>
        <p:spPr/>
        <p:txBody>
          <a:bodyPr/>
          <a:lstStyle/>
          <a:p>
            <a:fld id="{CE8546DD-6882-7D41-A830-053C9110247E}" type="slidenum">
              <a:rPr lang="en-US" smtClean="0"/>
              <a:pPr/>
              <a:t>131</a:t>
            </a:fld>
            <a:endParaRPr lang="en-US"/>
          </a:p>
        </p:txBody>
      </p:sp>
    </p:spTree>
    <p:extLst>
      <p:ext uri="{BB962C8B-B14F-4D97-AF65-F5344CB8AC3E}">
        <p14:creationId xmlns:p14="http://schemas.microsoft.com/office/powerpoint/2010/main" val="2713266223"/>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a:t>Towns know </a:t>
            </a:r>
          </a:p>
          <a:p>
            <a:r>
              <a:rPr lang="en-US" dirty="0"/>
              <a:t> to slap on a percentage tax.  That doesn’t require setting up a weight station</a:t>
            </a:r>
            <a:r>
              <a:rPr lang="en-US" baseline="0" dirty="0"/>
              <a:t> or a chemistry lab.</a:t>
            </a:r>
            <a:endParaRPr lang="en-US" dirty="0"/>
          </a:p>
        </p:txBody>
      </p:sp>
      <p:sp>
        <p:nvSpPr>
          <p:cNvPr id="4" name="Slide Number Placeholder 3"/>
          <p:cNvSpPr>
            <a:spLocks noGrp="1"/>
          </p:cNvSpPr>
          <p:nvPr>
            <p:ph type="sldNum" sz="quarter" idx="10"/>
          </p:nvPr>
        </p:nvSpPr>
        <p:spPr/>
        <p:txBody>
          <a:bodyPr/>
          <a:lstStyle/>
          <a:p>
            <a:fld id="{CE8546DD-6882-7D41-A830-053C9110247E}" type="slidenum">
              <a:rPr lang="en-US" smtClean="0"/>
              <a:pPr/>
              <a:t>136</a:t>
            </a:fld>
            <a:endParaRPr lang="en-US"/>
          </a:p>
        </p:txBody>
      </p:sp>
    </p:spTree>
    <p:extLst>
      <p:ext uri="{BB962C8B-B14F-4D97-AF65-F5344CB8AC3E}">
        <p14:creationId xmlns:p14="http://schemas.microsoft.com/office/powerpoint/2010/main" val="3085502700"/>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a:t>Since lots of people hate taxes,</a:t>
            </a:r>
            <a:r>
              <a:rPr lang="en-US" baseline="0" dirty="0"/>
              <a:t> the drafters of the initiatives sent tax proceeds straight into popular programs.  As if money weren’t fungible.</a:t>
            </a:r>
            <a:endParaRPr lang="en-US" dirty="0"/>
          </a:p>
        </p:txBody>
      </p:sp>
      <p:sp>
        <p:nvSpPr>
          <p:cNvPr id="4" name="Slide Number Placeholder 3"/>
          <p:cNvSpPr>
            <a:spLocks noGrp="1"/>
          </p:cNvSpPr>
          <p:nvPr>
            <p:ph type="sldNum" sz="quarter" idx="10"/>
          </p:nvPr>
        </p:nvSpPr>
        <p:spPr/>
        <p:txBody>
          <a:bodyPr/>
          <a:lstStyle/>
          <a:p>
            <a:fld id="{CE8546DD-6882-7D41-A830-053C9110247E}" type="slidenum">
              <a:rPr lang="en-US" smtClean="0"/>
              <a:pPr/>
              <a:t>140</a:t>
            </a:fld>
            <a:endParaRPr lang="en-US"/>
          </a:p>
        </p:txBody>
      </p:sp>
    </p:spTree>
    <p:extLst>
      <p:ext uri="{BB962C8B-B14F-4D97-AF65-F5344CB8AC3E}">
        <p14:creationId xmlns:p14="http://schemas.microsoft.com/office/powerpoint/2010/main" val="3105073007"/>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a:t>Any consumption</a:t>
            </a:r>
            <a:r>
              <a:rPr lang="en-US" baseline="0" dirty="0"/>
              <a:t> tax imposes the same dollar burden on the poor and on the rich, but it hurts the poor and doesn’t bother the rich.</a:t>
            </a:r>
          </a:p>
          <a:p>
            <a:r>
              <a:rPr lang="en-US" baseline="0" dirty="0"/>
              <a:t>Another association of bad fortune with the bald man. Harmless, and </a:t>
            </a:r>
            <a:endParaRPr lang="en-US" dirty="0"/>
          </a:p>
        </p:txBody>
      </p:sp>
      <p:sp>
        <p:nvSpPr>
          <p:cNvPr id="4" name="Slide Number Placeholder 3"/>
          <p:cNvSpPr>
            <a:spLocks noGrp="1"/>
          </p:cNvSpPr>
          <p:nvPr>
            <p:ph type="sldNum" sz="quarter" idx="10"/>
          </p:nvPr>
        </p:nvSpPr>
        <p:spPr/>
        <p:txBody>
          <a:bodyPr/>
          <a:lstStyle/>
          <a:p>
            <a:fld id="{CE8546DD-6882-7D41-A830-053C9110247E}" type="slidenum">
              <a:rPr lang="en-US" smtClean="0"/>
              <a:pPr/>
              <a:t>141</a:t>
            </a:fld>
            <a:endParaRPr lang="en-US"/>
          </a:p>
        </p:txBody>
      </p:sp>
    </p:spTree>
    <p:extLst>
      <p:ext uri="{BB962C8B-B14F-4D97-AF65-F5344CB8AC3E}">
        <p14:creationId xmlns:p14="http://schemas.microsoft.com/office/powerpoint/2010/main" val="3134787692"/>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A0E97053-D7F5-3443-B89A-5FC9EEF22953}" type="slidenum">
              <a:rPr lang="en-US" smtClean="0"/>
              <a:pPr/>
              <a:t>142</a:t>
            </a:fld>
            <a:endParaRPr lang="en-US"/>
          </a:p>
        </p:txBody>
      </p:sp>
    </p:spTree>
    <p:extLst>
      <p:ext uri="{BB962C8B-B14F-4D97-AF65-F5344CB8AC3E}">
        <p14:creationId xmlns:p14="http://schemas.microsoft.com/office/powerpoint/2010/main" val="4253920650"/>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a:t>If an ounce of </a:t>
            </a:r>
            <a:r>
              <a:rPr lang="en-US" dirty="0" err="1"/>
              <a:t>ditchweed</a:t>
            </a:r>
            <a:r>
              <a:rPr lang="en-US" baseline="0" dirty="0"/>
              <a:t> and an ounce of highly potent concentrate bear the same tax, the seller delivers more bang for the buck to the customer by selling only powerful product.  That’s maybe why the tax on a pint of liquor is many times the tax on a pint of beer.</a:t>
            </a:r>
            <a:endParaRPr lang="en-US" dirty="0"/>
          </a:p>
        </p:txBody>
      </p:sp>
      <p:sp>
        <p:nvSpPr>
          <p:cNvPr id="4" name="Slide Number Placeholder 3"/>
          <p:cNvSpPr>
            <a:spLocks noGrp="1"/>
          </p:cNvSpPr>
          <p:nvPr>
            <p:ph type="sldNum" sz="quarter" idx="10"/>
          </p:nvPr>
        </p:nvSpPr>
        <p:spPr/>
        <p:txBody>
          <a:bodyPr/>
          <a:lstStyle/>
          <a:p>
            <a:fld id="{CE8546DD-6882-7D41-A830-053C9110247E}" type="slidenum">
              <a:rPr lang="en-US" smtClean="0"/>
              <a:pPr/>
              <a:t>147</a:t>
            </a:fld>
            <a:endParaRPr lang="en-US"/>
          </a:p>
        </p:txBody>
      </p:sp>
    </p:spTree>
    <p:extLst>
      <p:ext uri="{BB962C8B-B14F-4D97-AF65-F5344CB8AC3E}">
        <p14:creationId xmlns:p14="http://schemas.microsoft.com/office/powerpoint/2010/main" val="359945492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35043255-A522-174F-A868-B94AAC7D8BF7}" type="datetime1">
              <a:rPr lang="en-US" smtClean="0"/>
              <a:pPr/>
              <a:t>3/17/22</a:t>
            </a:fld>
            <a:endParaRPr lang="en-US"/>
          </a:p>
        </p:txBody>
      </p:sp>
      <p:sp>
        <p:nvSpPr>
          <p:cNvPr id="5" name="Footer Placeholder 4"/>
          <p:cNvSpPr>
            <a:spLocks noGrp="1"/>
          </p:cNvSpPr>
          <p:nvPr>
            <p:ph type="ftr" sz="quarter" idx="11"/>
          </p:nvPr>
        </p:nvSpPr>
        <p:spPr/>
        <p:txBody>
          <a:bodyPr/>
          <a:lstStyle/>
          <a:p>
            <a:r>
              <a:rPr lang="en-US"/>
              <a:t>Pat Oglesby  Www.newrevenue.org   </a:t>
            </a:r>
          </a:p>
        </p:txBody>
      </p:sp>
      <p:sp>
        <p:nvSpPr>
          <p:cNvPr id="6" name="Slide Number Placeholder 5"/>
          <p:cNvSpPr>
            <a:spLocks noGrp="1"/>
          </p:cNvSpPr>
          <p:nvPr>
            <p:ph type="sldNum" sz="quarter" idx="12"/>
          </p:nvPr>
        </p:nvSpPr>
        <p:spPr/>
        <p:txBody>
          <a:bodyPr/>
          <a:lstStyle/>
          <a:p>
            <a:fld id="{E7B60C10-7195-2444-A788-97DD25A4C191}"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8CF16629-339E-274E-9EC0-57C96656AE36}" type="datetime1">
              <a:rPr lang="en-US" smtClean="0"/>
              <a:pPr/>
              <a:t>3/17/22</a:t>
            </a:fld>
            <a:endParaRPr lang="en-US"/>
          </a:p>
        </p:txBody>
      </p:sp>
      <p:sp>
        <p:nvSpPr>
          <p:cNvPr id="5" name="Footer Placeholder 4"/>
          <p:cNvSpPr>
            <a:spLocks noGrp="1"/>
          </p:cNvSpPr>
          <p:nvPr>
            <p:ph type="ftr" sz="quarter" idx="11"/>
          </p:nvPr>
        </p:nvSpPr>
        <p:spPr/>
        <p:txBody>
          <a:bodyPr/>
          <a:lstStyle/>
          <a:p>
            <a:r>
              <a:rPr lang="en-US"/>
              <a:t>Pat Oglesby  Www.newrevenue.org   </a:t>
            </a:r>
          </a:p>
        </p:txBody>
      </p:sp>
      <p:sp>
        <p:nvSpPr>
          <p:cNvPr id="6" name="Slide Number Placeholder 5"/>
          <p:cNvSpPr>
            <a:spLocks noGrp="1"/>
          </p:cNvSpPr>
          <p:nvPr>
            <p:ph type="sldNum" sz="quarter" idx="12"/>
          </p:nvPr>
        </p:nvSpPr>
        <p:spPr/>
        <p:txBody>
          <a:bodyPr/>
          <a:lstStyle/>
          <a:p>
            <a:fld id="{E7B60C10-7195-2444-A788-97DD25A4C191}"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45755D9B-BB07-1848-8E2D-F3479D4A9A64}" type="datetime1">
              <a:rPr lang="en-US" smtClean="0"/>
              <a:pPr/>
              <a:t>3/17/22</a:t>
            </a:fld>
            <a:endParaRPr lang="en-US"/>
          </a:p>
        </p:txBody>
      </p:sp>
      <p:sp>
        <p:nvSpPr>
          <p:cNvPr id="5" name="Footer Placeholder 4"/>
          <p:cNvSpPr>
            <a:spLocks noGrp="1"/>
          </p:cNvSpPr>
          <p:nvPr>
            <p:ph type="ftr" sz="quarter" idx="11"/>
          </p:nvPr>
        </p:nvSpPr>
        <p:spPr/>
        <p:txBody>
          <a:bodyPr/>
          <a:lstStyle/>
          <a:p>
            <a:r>
              <a:rPr lang="en-US"/>
              <a:t>Pat Oglesby  Www.newrevenue.org   </a:t>
            </a:r>
          </a:p>
        </p:txBody>
      </p:sp>
      <p:sp>
        <p:nvSpPr>
          <p:cNvPr id="6" name="Slide Number Placeholder 5"/>
          <p:cNvSpPr>
            <a:spLocks noGrp="1"/>
          </p:cNvSpPr>
          <p:nvPr>
            <p:ph type="sldNum" sz="quarter" idx="12"/>
          </p:nvPr>
        </p:nvSpPr>
        <p:spPr/>
        <p:txBody>
          <a:bodyPr/>
          <a:lstStyle/>
          <a:p>
            <a:fld id="{E7B60C10-7195-2444-A788-97DD25A4C191}"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FB172D02-E71B-2F49-817A-C08AE03BD2BB}" type="datetime1">
              <a:rPr lang="en-US" smtClean="0"/>
              <a:pPr/>
              <a:t>3/17/22</a:t>
            </a:fld>
            <a:endParaRPr lang="en-US"/>
          </a:p>
        </p:txBody>
      </p:sp>
      <p:sp>
        <p:nvSpPr>
          <p:cNvPr id="6" name="Footer Placeholder 5"/>
          <p:cNvSpPr>
            <a:spLocks noGrp="1"/>
          </p:cNvSpPr>
          <p:nvPr>
            <p:ph type="ftr" sz="quarter" idx="11"/>
          </p:nvPr>
        </p:nvSpPr>
        <p:spPr/>
        <p:txBody>
          <a:bodyPr/>
          <a:lstStyle/>
          <a:p>
            <a:r>
              <a:rPr lang="en-US"/>
              <a:t>Pat Oglesby  Www.newrevenue.org   </a:t>
            </a:r>
          </a:p>
        </p:txBody>
      </p:sp>
      <p:sp>
        <p:nvSpPr>
          <p:cNvPr id="7" name="Slide Number Placeholder 6"/>
          <p:cNvSpPr>
            <a:spLocks noGrp="1"/>
          </p:cNvSpPr>
          <p:nvPr>
            <p:ph type="sldNum" sz="quarter" idx="12"/>
          </p:nvPr>
        </p:nvSpPr>
        <p:spPr/>
        <p:txBody>
          <a:bodyPr/>
          <a:lstStyle/>
          <a:p>
            <a:fld id="{E7B60C10-7195-2444-A788-97DD25A4C191}"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63FD1DA1-DB94-0F44-82B1-80F74D66B7E8}" type="datetime1">
              <a:rPr lang="en-US" smtClean="0"/>
              <a:pPr/>
              <a:t>3/17/22</a:t>
            </a:fld>
            <a:endParaRPr lang="en-US"/>
          </a:p>
        </p:txBody>
      </p:sp>
      <p:sp>
        <p:nvSpPr>
          <p:cNvPr id="8" name="Footer Placeholder 7"/>
          <p:cNvSpPr>
            <a:spLocks noGrp="1"/>
          </p:cNvSpPr>
          <p:nvPr>
            <p:ph type="ftr" sz="quarter" idx="11"/>
          </p:nvPr>
        </p:nvSpPr>
        <p:spPr/>
        <p:txBody>
          <a:bodyPr/>
          <a:lstStyle/>
          <a:p>
            <a:r>
              <a:rPr lang="en-US"/>
              <a:t>Pat Oglesby  Www.newrevenue.org   </a:t>
            </a:r>
          </a:p>
        </p:txBody>
      </p:sp>
      <p:sp>
        <p:nvSpPr>
          <p:cNvPr id="9" name="Slide Number Placeholder 8"/>
          <p:cNvSpPr>
            <a:spLocks noGrp="1"/>
          </p:cNvSpPr>
          <p:nvPr>
            <p:ph type="sldNum" sz="quarter" idx="12"/>
          </p:nvPr>
        </p:nvSpPr>
        <p:spPr/>
        <p:txBody>
          <a:bodyPr/>
          <a:lstStyle/>
          <a:p>
            <a:fld id="{E7B60C10-7195-2444-A788-97DD25A4C191}"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A2C3DEFC-B08C-154C-9886-1ECBD75A9DDE}" type="datetime1">
              <a:rPr lang="en-US" smtClean="0"/>
              <a:pPr/>
              <a:t>3/17/22</a:t>
            </a:fld>
            <a:endParaRPr lang="en-US"/>
          </a:p>
        </p:txBody>
      </p:sp>
      <p:sp>
        <p:nvSpPr>
          <p:cNvPr id="4" name="Footer Placeholder 3"/>
          <p:cNvSpPr>
            <a:spLocks noGrp="1"/>
          </p:cNvSpPr>
          <p:nvPr>
            <p:ph type="ftr" sz="quarter" idx="11"/>
          </p:nvPr>
        </p:nvSpPr>
        <p:spPr/>
        <p:txBody>
          <a:bodyPr/>
          <a:lstStyle/>
          <a:p>
            <a:r>
              <a:rPr lang="en-US"/>
              <a:t>Pat Oglesby  Www.newrevenue.org   </a:t>
            </a:r>
          </a:p>
        </p:txBody>
      </p:sp>
      <p:sp>
        <p:nvSpPr>
          <p:cNvPr id="5" name="Slide Number Placeholder 4"/>
          <p:cNvSpPr>
            <a:spLocks noGrp="1"/>
          </p:cNvSpPr>
          <p:nvPr>
            <p:ph type="sldNum" sz="quarter" idx="12"/>
          </p:nvPr>
        </p:nvSpPr>
        <p:spPr/>
        <p:txBody>
          <a:bodyPr/>
          <a:lstStyle/>
          <a:p>
            <a:fld id="{E7B60C10-7195-2444-A788-97DD25A4C191}"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D9BFCE86-F666-BB46-80D0-C70D14F7A48D}" type="datetime1">
              <a:rPr lang="en-US" smtClean="0"/>
              <a:pPr/>
              <a:t>3/17/22</a:t>
            </a:fld>
            <a:endParaRPr lang="en-US"/>
          </a:p>
        </p:txBody>
      </p:sp>
      <p:sp>
        <p:nvSpPr>
          <p:cNvPr id="3" name="Footer Placeholder 2"/>
          <p:cNvSpPr>
            <a:spLocks noGrp="1"/>
          </p:cNvSpPr>
          <p:nvPr>
            <p:ph type="ftr" sz="quarter" idx="11"/>
          </p:nvPr>
        </p:nvSpPr>
        <p:spPr/>
        <p:txBody>
          <a:bodyPr/>
          <a:lstStyle/>
          <a:p>
            <a:r>
              <a:rPr lang="en-US"/>
              <a:t>Pat Oglesby  Www.newrevenue.org   </a:t>
            </a:r>
          </a:p>
        </p:txBody>
      </p:sp>
      <p:sp>
        <p:nvSpPr>
          <p:cNvPr id="4" name="Slide Number Placeholder 3"/>
          <p:cNvSpPr>
            <a:spLocks noGrp="1"/>
          </p:cNvSpPr>
          <p:nvPr>
            <p:ph type="sldNum" sz="quarter" idx="12"/>
          </p:nvPr>
        </p:nvSpPr>
        <p:spPr/>
        <p:txBody>
          <a:bodyPr/>
          <a:lstStyle/>
          <a:p>
            <a:fld id="{E7B60C10-7195-2444-A788-97DD25A4C191}"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596D7BF7-48AD-4043-8694-74D7D055D687}" type="datetime1">
              <a:rPr lang="en-US" smtClean="0"/>
              <a:pPr/>
              <a:t>3/17/22</a:t>
            </a:fld>
            <a:endParaRPr lang="en-US"/>
          </a:p>
        </p:txBody>
      </p:sp>
      <p:sp>
        <p:nvSpPr>
          <p:cNvPr id="6" name="Footer Placeholder 5"/>
          <p:cNvSpPr>
            <a:spLocks noGrp="1"/>
          </p:cNvSpPr>
          <p:nvPr>
            <p:ph type="ftr" sz="quarter" idx="11"/>
          </p:nvPr>
        </p:nvSpPr>
        <p:spPr/>
        <p:txBody>
          <a:bodyPr/>
          <a:lstStyle/>
          <a:p>
            <a:r>
              <a:rPr lang="en-US"/>
              <a:t>Pat Oglesby  Www.newrevenue.org   </a:t>
            </a:r>
          </a:p>
        </p:txBody>
      </p:sp>
      <p:sp>
        <p:nvSpPr>
          <p:cNvPr id="7" name="Slide Number Placeholder 6"/>
          <p:cNvSpPr>
            <a:spLocks noGrp="1"/>
          </p:cNvSpPr>
          <p:nvPr>
            <p:ph type="sldNum" sz="quarter" idx="12"/>
          </p:nvPr>
        </p:nvSpPr>
        <p:spPr/>
        <p:txBody>
          <a:bodyPr/>
          <a:lstStyle/>
          <a:p>
            <a:fld id="{E7B60C10-7195-2444-A788-97DD25A4C191}"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8ECB0F45-7A2D-4D44-A07A-02E0A25AA645}" type="datetime1">
              <a:rPr lang="en-US" smtClean="0"/>
              <a:pPr/>
              <a:t>3/17/22</a:t>
            </a:fld>
            <a:endParaRPr lang="en-US"/>
          </a:p>
        </p:txBody>
      </p:sp>
      <p:sp>
        <p:nvSpPr>
          <p:cNvPr id="6" name="Footer Placeholder 5"/>
          <p:cNvSpPr>
            <a:spLocks noGrp="1"/>
          </p:cNvSpPr>
          <p:nvPr>
            <p:ph type="ftr" sz="quarter" idx="11"/>
          </p:nvPr>
        </p:nvSpPr>
        <p:spPr/>
        <p:txBody>
          <a:bodyPr/>
          <a:lstStyle/>
          <a:p>
            <a:r>
              <a:rPr lang="en-US"/>
              <a:t>Pat Oglesby  Www.newrevenue.org   </a:t>
            </a:r>
          </a:p>
        </p:txBody>
      </p:sp>
      <p:sp>
        <p:nvSpPr>
          <p:cNvPr id="7" name="Slide Number Placeholder 6"/>
          <p:cNvSpPr>
            <a:spLocks noGrp="1"/>
          </p:cNvSpPr>
          <p:nvPr>
            <p:ph type="sldNum" sz="quarter" idx="12"/>
          </p:nvPr>
        </p:nvSpPr>
        <p:spPr/>
        <p:txBody>
          <a:bodyPr/>
          <a:lstStyle/>
          <a:p>
            <a:fld id="{E7B60C10-7195-2444-A788-97DD25A4C191}"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F6A1E61C-8EA6-CB49-9741-D5AFD82FA951}" type="datetime1">
              <a:rPr lang="en-US" smtClean="0"/>
              <a:pPr/>
              <a:t>3/17/22</a:t>
            </a:fld>
            <a:endParaRPr lang="en-US"/>
          </a:p>
        </p:txBody>
      </p:sp>
      <p:sp>
        <p:nvSpPr>
          <p:cNvPr id="5" name="Footer Placeholder 4"/>
          <p:cNvSpPr>
            <a:spLocks noGrp="1"/>
          </p:cNvSpPr>
          <p:nvPr>
            <p:ph type="ftr" sz="quarter" idx="11"/>
          </p:nvPr>
        </p:nvSpPr>
        <p:spPr/>
        <p:txBody>
          <a:bodyPr/>
          <a:lstStyle/>
          <a:p>
            <a:r>
              <a:rPr lang="en-US"/>
              <a:t>Pat Oglesby  Www.newrevenue.org   </a:t>
            </a:r>
          </a:p>
        </p:txBody>
      </p:sp>
      <p:sp>
        <p:nvSpPr>
          <p:cNvPr id="6" name="Slide Number Placeholder 5"/>
          <p:cNvSpPr>
            <a:spLocks noGrp="1"/>
          </p:cNvSpPr>
          <p:nvPr>
            <p:ph type="sldNum" sz="quarter" idx="12"/>
          </p:nvPr>
        </p:nvSpPr>
        <p:spPr/>
        <p:txBody>
          <a:bodyPr/>
          <a:lstStyle/>
          <a:p>
            <a:fld id="{E7B60C10-7195-2444-A788-97DD25A4C191}"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EE330CDC-6EE0-D946-ADEB-8D81E5C919A6}" type="datetime1">
              <a:rPr lang="en-US" smtClean="0"/>
              <a:pPr/>
              <a:t>3/17/22</a:t>
            </a:fld>
            <a:endParaRPr lang="en-US"/>
          </a:p>
        </p:txBody>
      </p:sp>
      <p:sp>
        <p:nvSpPr>
          <p:cNvPr id="5" name="Footer Placeholder 4"/>
          <p:cNvSpPr>
            <a:spLocks noGrp="1"/>
          </p:cNvSpPr>
          <p:nvPr>
            <p:ph type="ftr" sz="quarter" idx="11"/>
          </p:nvPr>
        </p:nvSpPr>
        <p:spPr/>
        <p:txBody>
          <a:bodyPr/>
          <a:lstStyle/>
          <a:p>
            <a:r>
              <a:rPr lang="en-US"/>
              <a:t>Pat Oglesby  Www.newrevenue.org   </a:t>
            </a:r>
          </a:p>
        </p:txBody>
      </p:sp>
      <p:sp>
        <p:nvSpPr>
          <p:cNvPr id="6" name="Slide Number Placeholder 5"/>
          <p:cNvSpPr>
            <a:spLocks noGrp="1"/>
          </p:cNvSpPr>
          <p:nvPr>
            <p:ph type="sldNum" sz="quarter" idx="12"/>
          </p:nvPr>
        </p:nvSpPr>
        <p:spPr/>
        <p:txBody>
          <a:bodyPr/>
          <a:lstStyle/>
          <a:p>
            <a:fld id="{E7B60C10-7195-2444-A788-97DD25A4C191}"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92B1B6A-7BFB-5541-B797-E4CFBCD8A9EA}" type="datetime1">
              <a:rPr lang="en-US" smtClean="0"/>
              <a:pPr/>
              <a:t>3/17/22</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r>
              <a:rPr lang="en-US"/>
              <a:t>Pat Oglesby  Www.newrevenue.org   </a:t>
            </a:r>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7B60C10-7195-2444-A788-97DD25A4C191}"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sldNum="0" hdr="0" dt="0"/>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hyperlink" Target="http://Www.newrevenue.org" TargetMode="External"/><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6.xml.rels><?xml version="1.0" encoding="UTF-8" standalone="yes"?>
<Relationships xmlns="http://schemas.openxmlformats.org/package/2006/relationships"><Relationship Id="rId3" Type="http://schemas.openxmlformats.org/officeDocument/2006/relationships/hyperlink" Target="https://www.ncbi.nlm.nih.gov/pmc/articles/PMC7299191/" TargetMode="External"/><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hyperlink" Target="https://www.ncbi.nlm.nih.gov/pmc/articles/PMC7299191/" TargetMode="External"/><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6.xml"/></Relationships>
</file>

<file path=ppt/slides/_rels/slide9.xml.rels><?xml version="1.0" encoding="UTF-8" standalone="yes"?>
<Relationships xmlns="http://schemas.openxmlformats.org/package/2006/relationships"><Relationship Id="rId2" Type="http://schemas.openxmlformats.org/officeDocument/2006/relationships/hyperlink" Target="https://www.ncbi.nlm.nih.gov/pmc/articles/PMC2951962/" TargetMode="External"/><Relationship Id="rId1" Type="http://schemas.openxmlformats.org/officeDocument/2006/relationships/slideLayout" Target="../slideLayouts/slideLayout6.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2.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6.xml"/></Relationships>
</file>

<file path=ppt/slides/_rels/slide13.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6.xml"/></Relationships>
</file>

<file path=ppt/slides/_rels/slide14.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2" Type="http://schemas.openxmlformats.org/officeDocument/2006/relationships/hyperlink" Target="https://taxfoundation.org/states-projected-post-higher-marijuana-revenues-2021/" TargetMode="External"/><Relationship Id="rId1" Type="http://schemas.openxmlformats.org/officeDocument/2006/relationships/slideLayout" Target="../slideLayouts/slideLayout6.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6.xml"/></Relationships>
</file>

<file path=ppt/slides/_rels/slide17.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hyperlink" Target="https://pdas.samhsa.gov/saes/state" TargetMode="External"/><Relationship Id="rId1" Type="http://schemas.openxmlformats.org/officeDocument/2006/relationships/slideLayout" Target="../slideLayouts/slideLayout6.xml"/></Relationships>
</file>

<file path=ppt/slides/_rels/slide18.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6.xml"/></Relationships>
</file>

<file path=ppt/slides/_rels/slide19.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6.xml"/></Relationships>
</file>

<file path=ppt/slides/_rels/slide20.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6.xml"/></Relationships>
</file>

<file path=ppt/slides/_rels/slide21.xml.rels><?xml version="1.0" encoding="UTF-8" standalone="yes"?>
<Relationships xmlns="http://schemas.openxmlformats.org/package/2006/relationships"><Relationship Id="rId3" Type="http://schemas.openxmlformats.org/officeDocument/2006/relationships/hyperlink" Target="https://www.politico.com/news/2021/10/23/california-legal-illicit-weed-market-516868" TargetMode="External"/><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2.png"/><Relationship Id="rId1"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3" Type="http://schemas.openxmlformats.org/officeDocument/2006/relationships/hyperlink" Target="https://www.politico.com/news/2021/10/23/california-legal-illicit-weed-market-516868" TargetMode="External"/><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6.xml"/></Relationships>
</file>

<file path=ppt/slides/_rels/slide25.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hyperlink" Target="https://taxfoundation.org/states-projected-post-higher-marijuana-revenues-2021/" TargetMode="External"/><Relationship Id="rId1" Type="http://schemas.openxmlformats.org/officeDocument/2006/relationships/slideLayout" Target="../slideLayouts/slideLayout6.xml"/></Relationships>
</file>

<file path=ppt/slides/_rels/slide27.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1.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hyperlink" Target="https://newrevenue.org/2016/11/10/5026/" TargetMode="External"/><Relationship Id="rId2" Type="http://schemas.openxmlformats.org/officeDocument/2006/relationships/hyperlink" Target="https://norml.org/election-2016" TargetMode="External"/><Relationship Id="rId1" Type="http://schemas.openxmlformats.org/officeDocument/2006/relationships/slideLayout" Target="../slideLayouts/slideLayout2.xml"/><Relationship Id="rId4" Type="http://schemas.openxmlformats.org/officeDocument/2006/relationships/image" Target="../media/image18.png"/></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6.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xml"/></Relationships>
</file>

<file path=ppt/slides/_rels/slide32.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hyperlink" Target="https://ahp.expoplanner.com/index.cfm?do=expomap.sess&amp;event_id=1&amp;session_id=236" TargetMode="Externa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6.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6.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6.xml"/></Relationships>
</file>

<file path=ppt/slides/_rels/slide40.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image" Target="../media/image23.png"/><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3.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image" Target="../media/image25.png"/><Relationship Id="rId1" Type="http://schemas.openxmlformats.org/officeDocument/2006/relationships/slideLayout" Target="../slideLayouts/slideLayout7.xml"/><Relationship Id="rId4" Type="http://schemas.openxmlformats.org/officeDocument/2006/relationships/image" Target="../media/image27.png"/></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2" Type="http://schemas.openxmlformats.org/officeDocument/2006/relationships/image" Target="../media/image30.png"/><Relationship Id="rId1" Type="http://schemas.openxmlformats.org/officeDocument/2006/relationships/slideLayout" Target="../slideLayouts/slideLayout7.xml"/></Relationships>
</file>

<file path=ppt/slides/_rels/slide51.xml.rels><?xml version="1.0" encoding="UTF-8" standalone="yes"?>
<Relationships xmlns="http://schemas.openxmlformats.org/package/2006/relationships"><Relationship Id="rId2" Type="http://schemas.openxmlformats.org/officeDocument/2006/relationships/image" Target="../media/image31.png"/><Relationship Id="rId1" Type="http://schemas.openxmlformats.org/officeDocument/2006/relationships/slideLayout" Target="../slideLayouts/slideLayout7.xml"/></Relationships>
</file>

<file path=ppt/slides/_rels/slide52.xml.rels><?xml version="1.0" encoding="UTF-8" standalone="yes"?>
<Relationships xmlns="http://schemas.openxmlformats.org/package/2006/relationships"><Relationship Id="rId3" Type="http://schemas.openxmlformats.org/officeDocument/2006/relationships/hyperlink" Target="https://fivethirtyeight.com/features/americas-pot-labs-have-a-thc-problem/" TargetMode="External"/><Relationship Id="rId2" Type="http://schemas.openxmlformats.org/officeDocument/2006/relationships/image" Target="../media/image32.png"/><Relationship Id="rId1" Type="http://schemas.openxmlformats.org/officeDocument/2006/relationships/slideLayout" Target="../slideLayouts/slideLayout6.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54.xml.rels><?xml version="1.0" encoding="UTF-8" standalone="yes"?>
<Relationships xmlns="http://schemas.openxmlformats.org/package/2006/relationships"><Relationship Id="rId2" Type="http://schemas.openxmlformats.org/officeDocument/2006/relationships/image" Target="../media/image33.png"/><Relationship Id="rId1" Type="http://schemas.openxmlformats.org/officeDocument/2006/relationships/slideLayout" Target="../slideLayouts/slideLayout6.xml"/></Relationships>
</file>

<file path=ppt/slides/_rels/slide55.xml.rels><?xml version="1.0" encoding="UTF-8" standalone="yes"?>
<Relationships xmlns="http://schemas.openxmlformats.org/package/2006/relationships"><Relationship Id="rId2" Type="http://schemas.openxmlformats.org/officeDocument/2006/relationships/hyperlink" Target="https://tax.nv.gov/uploadedFiles/taxnvgov/Content/Forms/Retail-Marijuana-Fair-Market-Value-Jan-1-2018.pdf" TargetMode="External"/><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7.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9.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6.xml"/></Relationships>
</file>

<file path=ppt/slides/_rels/slide60.xml.rels><?xml version="1.0" encoding="UTF-8" standalone="yes"?>
<Relationships xmlns="http://schemas.openxmlformats.org/package/2006/relationships"><Relationship Id="rId2" Type="http://schemas.openxmlformats.org/officeDocument/2006/relationships/image" Target="../media/image34.png"/><Relationship Id="rId1" Type="http://schemas.openxmlformats.org/officeDocument/2006/relationships/slideLayout" Target="../slideLayouts/slideLayout7.xml"/></Relationships>
</file>

<file path=ppt/slides/_rels/slide61.xml.rels><?xml version="1.0" encoding="UTF-8" standalone="yes"?>
<Relationships xmlns="http://schemas.openxmlformats.org/package/2006/relationships"><Relationship Id="rId3" Type="http://schemas.openxmlformats.org/officeDocument/2006/relationships/oleObject" Target="Document35!OLE_LINK7" TargetMode="External"/><Relationship Id="rId2" Type="http://schemas.openxmlformats.org/officeDocument/2006/relationships/slideLayout" Target="../slideLayouts/slideLayout7.xml"/><Relationship Id="rId1" Type="http://schemas.openxmlformats.org/officeDocument/2006/relationships/vmlDrawing" Target="../drawings/vmlDrawing1.vml"/><Relationship Id="rId4" Type="http://schemas.openxmlformats.org/officeDocument/2006/relationships/image" Target="../media/image35.png"/></Relationships>
</file>

<file path=ppt/slides/_rels/slide62.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64.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slideLayout" Target="../slideLayouts/slideLayout7.xml"/><Relationship Id="rId1" Type="http://schemas.openxmlformats.org/officeDocument/2006/relationships/vmlDrawing" Target="../drawings/vmlDrawing2.vml"/><Relationship Id="rId6" Type="http://schemas.openxmlformats.org/officeDocument/2006/relationships/hyperlink" Target="https://www.leafly.com/news/science-tech/beyond-thc-asserting-benefits-effects-terpenes" TargetMode="External"/><Relationship Id="rId5" Type="http://schemas.openxmlformats.org/officeDocument/2006/relationships/image" Target="../media/image37.png"/><Relationship Id="rId4" Type="http://schemas.openxmlformats.org/officeDocument/2006/relationships/oleObject" Target="???" TargetMode="External"/></Relationships>
</file>

<file path=ppt/slides/_rels/slide65.xml.rels><?xml version="1.0" encoding="UTF-8" standalone="yes"?>
<Relationships xmlns="http://schemas.openxmlformats.org/package/2006/relationships"><Relationship Id="rId3" Type="http://schemas.openxmlformats.org/officeDocument/2006/relationships/oleObject" Target="???" TargetMode="External"/><Relationship Id="rId2" Type="http://schemas.openxmlformats.org/officeDocument/2006/relationships/slideLayout" Target="../slideLayouts/slideLayout7.xml"/><Relationship Id="rId1" Type="http://schemas.openxmlformats.org/officeDocument/2006/relationships/vmlDrawing" Target="../drawings/vmlDrawing3.vml"/><Relationship Id="rId4" Type="http://schemas.openxmlformats.org/officeDocument/2006/relationships/image" Target="../media/image39.png"/></Relationships>
</file>

<file path=ppt/slides/_rels/slide66.xml.rels><?xml version="1.0" encoding="UTF-8" standalone="yes"?>
<Relationships xmlns="http://schemas.openxmlformats.org/package/2006/relationships"><Relationship Id="rId2" Type="http://schemas.openxmlformats.org/officeDocument/2006/relationships/image" Target="../media/image40.png"/><Relationship Id="rId1" Type="http://schemas.openxmlformats.org/officeDocument/2006/relationships/slideLayout" Target="../slideLayouts/slideLayout7.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2" Type="http://schemas.openxmlformats.org/officeDocument/2006/relationships/image" Target="../media/image40.png"/><Relationship Id="rId1" Type="http://schemas.openxmlformats.org/officeDocument/2006/relationships/slideLayout" Target="../slideLayouts/slideLayout6.xml"/></Relationships>
</file>

<file path=ppt/slides/_rels/slide69.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notesSlide" Target="../notesSlides/notesSlide10.xml"/><Relationship Id="rId1" Type="http://schemas.openxmlformats.org/officeDocument/2006/relationships/slideLayout" Target="../slideLayouts/slideLayout6.xml"/><Relationship Id="rId4" Type="http://schemas.openxmlformats.org/officeDocument/2006/relationships/image" Target="../media/image42.png"/></Relationships>
</file>

<file path=ppt/slides/_rels/slide70.xml.rels><?xml version="1.0" encoding="UTF-8" standalone="yes"?>
<Relationships xmlns="http://schemas.openxmlformats.org/package/2006/relationships"><Relationship Id="rId3" Type="http://schemas.openxmlformats.org/officeDocument/2006/relationships/oleObject" Target="???" TargetMode="External"/><Relationship Id="rId2" Type="http://schemas.openxmlformats.org/officeDocument/2006/relationships/slideLayout" Target="../slideLayouts/slideLayout6.xml"/><Relationship Id="rId1" Type="http://schemas.openxmlformats.org/officeDocument/2006/relationships/vmlDrawing" Target="../drawings/vmlDrawing4.vml"/><Relationship Id="rId4" Type="http://schemas.openxmlformats.org/officeDocument/2006/relationships/image" Target="../media/image43.png"/></Relationships>
</file>

<file path=ppt/slides/_rels/slide71.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notesSlide" Target="../notesSlides/notesSlide11.xml"/><Relationship Id="rId1" Type="http://schemas.openxmlformats.org/officeDocument/2006/relationships/slideLayout" Target="../slideLayouts/slideLayout7.xml"/><Relationship Id="rId4" Type="http://schemas.openxmlformats.org/officeDocument/2006/relationships/image" Target="../media/image45.png"/></Relationships>
</file>

<file path=ppt/slides/_rels/slide72.xml.rels><?xml version="1.0" encoding="UTF-8" standalone="yes"?>
<Relationships xmlns="http://schemas.openxmlformats.org/package/2006/relationships"><Relationship Id="rId2" Type="http://schemas.openxmlformats.org/officeDocument/2006/relationships/image" Target="../media/image46.png"/><Relationship Id="rId1" Type="http://schemas.openxmlformats.org/officeDocument/2006/relationships/slideLayout" Target="../slideLayouts/slideLayout6.xml"/></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6.xml.rels><?xml version="1.0" encoding="UTF-8" standalone="yes"?>
<Relationships xmlns="http://schemas.openxmlformats.org/package/2006/relationships"><Relationship Id="rId3" Type="http://schemas.openxmlformats.org/officeDocument/2006/relationships/image" Target="../media/image47.png"/><Relationship Id="rId2" Type="http://schemas.openxmlformats.org/officeDocument/2006/relationships/notesSlide" Target="../notesSlides/notesSlide12.xml"/><Relationship Id="rId1" Type="http://schemas.openxmlformats.org/officeDocument/2006/relationships/slideLayout" Target="../slideLayouts/slideLayout6.xml"/></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7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9.xml.rels><?xml version="1.0" encoding="UTF-8" standalone="yes"?>
<Relationships xmlns="http://schemas.openxmlformats.org/package/2006/relationships"><Relationship Id="rId2" Type="http://schemas.openxmlformats.org/officeDocument/2006/relationships/image" Target="../media/image48.png"/><Relationship Id="rId1" Type="http://schemas.openxmlformats.org/officeDocument/2006/relationships/slideLayout" Target="../slideLayouts/slideLayout2.xml"/></Relationships>
</file>

<file path=ppt/slides/_rels/slide80.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6.xml"/></Relationships>
</file>

<file path=ppt/slides/_rels/slide81.xml.rels><?xml version="1.0" encoding="UTF-8" standalone="yes"?>
<Relationships xmlns="http://schemas.openxmlformats.org/package/2006/relationships"><Relationship Id="rId3" Type="http://schemas.openxmlformats.org/officeDocument/2006/relationships/image" Target="../media/image49.png"/><Relationship Id="rId2" Type="http://schemas.openxmlformats.org/officeDocument/2006/relationships/notesSlide" Target="../notesSlides/notesSlide14.xml"/><Relationship Id="rId1" Type="http://schemas.openxmlformats.org/officeDocument/2006/relationships/slideLayout" Target="../slideLayouts/slideLayout6.xml"/></Relationships>
</file>

<file path=ppt/slides/_rels/slide82.xml.rels><?xml version="1.0" encoding="UTF-8" standalone="yes"?>
<Relationships xmlns="http://schemas.openxmlformats.org/package/2006/relationships"><Relationship Id="rId2" Type="http://schemas.openxmlformats.org/officeDocument/2006/relationships/image" Target="../media/image50.tiff"/><Relationship Id="rId1" Type="http://schemas.openxmlformats.org/officeDocument/2006/relationships/slideLayout" Target="../slideLayouts/slideLayout2.xml"/></Relationships>
</file>

<file path=ppt/slides/_rels/slide83.xml.rels><?xml version="1.0" encoding="UTF-8" standalone="yes"?>
<Relationships xmlns="http://schemas.openxmlformats.org/package/2006/relationships"><Relationship Id="rId2" Type="http://schemas.openxmlformats.org/officeDocument/2006/relationships/image" Target="../media/image51.tiff"/><Relationship Id="rId1" Type="http://schemas.openxmlformats.org/officeDocument/2006/relationships/slideLayout" Target="../slideLayouts/slideLayout2.xml"/></Relationships>
</file>

<file path=ppt/slides/_rels/slide84.xml.rels><?xml version="1.0" encoding="UTF-8" standalone="yes"?>
<Relationships xmlns="http://schemas.openxmlformats.org/package/2006/relationships"><Relationship Id="rId3" Type="http://schemas.openxmlformats.org/officeDocument/2006/relationships/image" Target="../media/image53.png"/><Relationship Id="rId2" Type="http://schemas.openxmlformats.org/officeDocument/2006/relationships/image" Target="../media/image52.png"/><Relationship Id="rId1" Type="http://schemas.openxmlformats.org/officeDocument/2006/relationships/slideLayout" Target="../slideLayouts/slideLayout7.xml"/></Relationships>
</file>

<file path=ppt/slides/_rels/slide85.xml.rels><?xml version="1.0" encoding="UTF-8" standalone="yes"?>
<Relationships xmlns="http://schemas.openxmlformats.org/package/2006/relationships"><Relationship Id="rId3" Type="http://schemas.openxmlformats.org/officeDocument/2006/relationships/image" Target="../media/image54.png"/><Relationship Id="rId2" Type="http://schemas.openxmlformats.org/officeDocument/2006/relationships/notesSlide" Target="../notesSlides/notesSlide15.xml"/><Relationship Id="rId1" Type="http://schemas.openxmlformats.org/officeDocument/2006/relationships/slideLayout" Target="../slideLayouts/slideLayout7.xml"/></Relationships>
</file>

<file path=ppt/slides/_rels/slide86.xml.rels><?xml version="1.0" encoding="UTF-8" standalone="yes"?>
<Relationships xmlns="http://schemas.openxmlformats.org/package/2006/relationships"><Relationship Id="rId2" Type="http://schemas.openxmlformats.org/officeDocument/2006/relationships/image" Target="../media/image55.png"/><Relationship Id="rId1" Type="http://schemas.openxmlformats.org/officeDocument/2006/relationships/slideLayout" Target="../slideLayouts/slideLayout7.xml"/></Relationships>
</file>

<file path=ppt/slides/_rels/slide8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9.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90.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91.xml.rels><?xml version="1.0" encoding="UTF-8" standalone="yes"?>
<Relationships xmlns="http://schemas.openxmlformats.org/package/2006/relationships"><Relationship Id="rId2" Type="http://schemas.openxmlformats.org/officeDocument/2006/relationships/hyperlink" Target="https://www.law.cornell.edu/uscode/text/26/162" TargetMode="External"/><Relationship Id="rId1" Type="http://schemas.openxmlformats.org/officeDocument/2006/relationships/slideLayout" Target="../slideLayouts/slideLayout6.xml"/></Relationships>
</file>

<file path=ppt/slides/_rels/slide92.xml.rels><?xml version="1.0" encoding="UTF-8" standalone="yes"?>
<Relationships xmlns="http://schemas.openxmlformats.org/package/2006/relationships"><Relationship Id="rId2" Type="http://schemas.openxmlformats.org/officeDocument/2006/relationships/image" Target="../media/image56.png"/><Relationship Id="rId1" Type="http://schemas.openxmlformats.org/officeDocument/2006/relationships/slideLayout" Target="../slideLayouts/slideLayout7.xml"/></Relationships>
</file>

<file path=ppt/slides/_rels/slide9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9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95.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6.xml"/></Relationships>
</file>

<file path=ppt/slides/_rels/slide96.xml.rels><?xml version="1.0" encoding="UTF-8" standalone="yes"?>
<Relationships xmlns="http://schemas.openxmlformats.org/package/2006/relationships"><Relationship Id="rId2" Type="http://schemas.openxmlformats.org/officeDocument/2006/relationships/image" Target="../media/image57.png"/><Relationship Id="rId1" Type="http://schemas.openxmlformats.org/officeDocument/2006/relationships/slideLayout" Target="../slideLayouts/slideLayout1.xml"/></Relationships>
</file>

<file path=ppt/slides/_rels/slide9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98.xml.rels><?xml version="1.0" encoding="UTF-8" standalone="yes"?>
<Relationships xmlns="http://schemas.openxmlformats.org/package/2006/relationships"><Relationship Id="rId2" Type="http://schemas.openxmlformats.org/officeDocument/2006/relationships/image" Target="../media/image58.png"/><Relationship Id="rId1" Type="http://schemas.openxmlformats.org/officeDocument/2006/relationships/slideLayout" Target="../slideLayouts/slideLayout2.xml"/></Relationships>
</file>

<file path=ppt/slides/_rels/slide99.xml.rels><?xml version="1.0" encoding="UTF-8" standalone="yes"?>
<Relationships xmlns="http://schemas.openxmlformats.org/package/2006/relationships"><Relationship Id="rId3" Type="http://schemas.openxmlformats.org/officeDocument/2006/relationships/image" Target="../media/image59.png"/><Relationship Id="rId2" Type="http://schemas.openxmlformats.org/officeDocument/2006/relationships/notesSlide" Target="../notesSlides/notesSlide17.xml"/><Relationship Id="rId1" Type="http://schemas.openxmlformats.org/officeDocument/2006/relationships/slideLayout" Target="../slideLayouts/slideLayout6.xml"/><Relationship Id="rId4" Type="http://schemas.openxmlformats.org/officeDocument/2006/relationships/image" Target="../media/image60.png"/></Relationships>
</file>

<file path=ppt/slides/_rels/slide10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1.xml.rels><?xml version="1.0" encoding="UTF-8" standalone="yes"?>
<Relationships xmlns="http://schemas.openxmlformats.org/package/2006/relationships"><Relationship Id="rId3" Type="http://schemas.openxmlformats.org/officeDocument/2006/relationships/image" Target="../media/image61.png"/><Relationship Id="rId2" Type="http://schemas.openxmlformats.org/officeDocument/2006/relationships/notesSlide" Target="../notesSlides/notesSlide18.xml"/><Relationship Id="rId1" Type="http://schemas.openxmlformats.org/officeDocument/2006/relationships/slideLayout" Target="../slideLayouts/slideLayout7.xml"/><Relationship Id="rId4" Type="http://schemas.openxmlformats.org/officeDocument/2006/relationships/image" Target="../media/image62.png"/></Relationships>
</file>

<file path=ppt/slides/_rels/slide102.xml.rels><?xml version="1.0" encoding="UTF-8" standalone="yes"?>
<Relationships xmlns="http://schemas.openxmlformats.org/package/2006/relationships"><Relationship Id="rId3" Type="http://schemas.openxmlformats.org/officeDocument/2006/relationships/hyperlink" Target="http://www.newrevenue.org/" TargetMode="External"/><Relationship Id="rId2" Type="http://schemas.openxmlformats.org/officeDocument/2006/relationships/hyperlink" Target="mailto:po@newrevenue.org" TargetMode="External"/><Relationship Id="rId1" Type="http://schemas.openxmlformats.org/officeDocument/2006/relationships/slideLayout" Target="../slideLayouts/slideLayout2.xml"/></Relationships>
</file>

<file path=ppt/slides/_rels/slide10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4.xml.rels><?xml version="1.0" encoding="UTF-8" standalone="yes"?>
<Relationships xmlns="http://schemas.openxmlformats.org/package/2006/relationships"><Relationship Id="rId3" Type="http://schemas.openxmlformats.org/officeDocument/2006/relationships/hyperlink" Target="https://www.law.cornell.edu/cfr/text/26/52.4682-3" TargetMode="External"/><Relationship Id="rId2" Type="http://schemas.openxmlformats.org/officeDocument/2006/relationships/image" Target="../media/image63.png"/><Relationship Id="rId1" Type="http://schemas.openxmlformats.org/officeDocument/2006/relationships/slideLayout" Target="../slideLayouts/slideLayout2.xml"/></Relationships>
</file>

<file path=ppt/slides/_rels/slide10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0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7.xml.rels><?xml version="1.0" encoding="UTF-8" standalone="yes"?>
<Relationships xmlns="http://schemas.openxmlformats.org/package/2006/relationships"><Relationship Id="rId3" Type="http://schemas.openxmlformats.org/officeDocument/2006/relationships/image" Target="../media/image64.png"/><Relationship Id="rId2" Type="http://schemas.openxmlformats.org/officeDocument/2006/relationships/notesSlide" Target="../notesSlides/notesSlide19.xml"/><Relationship Id="rId1" Type="http://schemas.openxmlformats.org/officeDocument/2006/relationships/slideLayout" Target="../slideLayouts/slideLayout7.xml"/></Relationships>
</file>

<file path=ppt/slides/_rels/slide108.xml.rels><?xml version="1.0" encoding="UTF-8" standalone="yes"?>
<Relationships xmlns="http://schemas.openxmlformats.org/package/2006/relationships"><Relationship Id="rId3" Type="http://schemas.openxmlformats.org/officeDocument/2006/relationships/image" Target="../media/image65.png"/><Relationship Id="rId2" Type="http://schemas.openxmlformats.org/officeDocument/2006/relationships/notesSlide" Target="../notesSlides/notesSlide20.xml"/><Relationship Id="rId1" Type="http://schemas.openxmlformats.org/officeDocument/2006/relationships/slideLayout" Target="../slideLayouts/slideLayout7.xml"/></Relationships>
</file>

<file path=ppt/slides/_rels/slide109.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1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11.xml.rels><?xml version="1.0" encoding="UTF-8" standalone="yes"?>
<Relationships xmlns="http://schemas.openxmlformats.org/package/2006/relationships"><Relationship Id="rId3" Type="http://schemas.openxmlformats.org/officeDocument/2006/relationships/hyperlink" Target="http://Www.newrevenue.org" TargetMode="External"/><Relationship Id="rId2" Type="http://schemas.openxmlformats.org/officeDocument/2006/relationships/hyperlink" Target="mailto:po@newrevenue.org" TargetMode="External"/><Relationship Id="rId1" Type="http://schemas.openxmlformats.org/officeDocument/2006/relationships/slideLayout" Target="../slideLayouts/slideLayout7.xml"/></Relationships>
</file>

<file path=ppt/slides/_rels/slide1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3.xml.rels><?xml version="1.0" encoding="UTF-8" standalone="yes"?>
<Relationships xmlns="http://schemas.openxmlformats.org/package/2006/relationships"><Relationship Id="rId2" Type="http://schemas.openxmlformats.org/officeDocument/2006/relationships/image" Target="../media/image66.png"/><Relationship Id="rId1" Type="http://schemas.openxmlformats.org/officeDocument/2006/relationships/slideLayout" Target="../slideLayouts/slideLayout7.xml"/></Relationships>
</file>

<file path=ppt/slides/_rels/slide114.xml.rels><?xml version="1.0" encoding="UTF-8" standalone="yes"?>
<Relationships xmlns="http://schemas.openxmlformats.org/package/2006/relationships"><Relationship Id="rId2" Type="http://schemas.openxmlformats.org/officeDocument/2006/relationships/image" Target="../media/image67.png"/><Relationship Id="rId1" Type="http://schemas.openxmlformats.org/officeDocument/2006/relationships/slideLayout" Target="../slideLayouts/slideLayout7.xml"/></Relationships>
</file>

<file path=ppt/slides/_rels/slide115.xml.rels><?xml version="1.0" encoding="UTF-8" standalone="yes"?>
<Relationships xmlns="http://schemas.openxmlformats.org/package/2006/relationships"><Relationship Id="rId2" Type="http://schemas.openxmlformats.org/officeDocument/2006/relationships/image" Target="../media/image68.png"/><Relationship Id="rId1" Type="http://schemas.openxmlformats.org/officeDocument/2006/relationships/slideLayout" Target="../slideLayouts/slideLayout7.xml"/></Relationships>
</file>

<file path=ppt/slides/_rels/slide116.xml.rels><?xml version="1.0" encoding="UTF-8" standalone="yes"?>
<Relationships xmlns="http://schemas.openxmlformats.org/package/2006/relationships"><Relationship Id="rId3" Type="http://schemas.openxmlformats.org/officeDocument/2006/relationships/image" Target="../media/image70.png"/><Relationship Id="rId2" Type="http://schemas.openxmlformats.org/officeDocument/2006/relationships/image" Target="../media/image69.png"/><Relationship Id="rId1" Type="http://schemas.openxmlformats.org/officeDocument/2006/relationships/slideLayout" Target="../slideLayouts/slideLayout7.xml"/></Relationships>
</file>

<file path=ppt/slides/_rels/slide11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18.xml.rels><?xml version="1.0" encoding="UTF-8" standalone="yes"?>
<Relationships xmlns="http://schemas.openxmlformats.org/package/2006/relationships"><Relationship Id="rId3" Type="http://schemas.openxmlformats.org/officeDocument/2006/relationships/image" Target="../media/image71.png"/><Relationship Id="rId2" Type="http://schemas.openxmlformats.org/officeDocument/2006/relationships/hyperlink" Target="https://www.youtube.com/watch?v=RdbQcJrIP68&amp;t=1708s" TargetMode="External"/><Relationship Id="rId1" Type="http://schemas.openxmlformats.org/officeDocument/2006/relationships/slideLayout" Target="../slideLayouts/slideLayout3.xml"/></Relationships>
</file>

<file path=ppt/slides/_rels/slide119.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1.xml"/></Relationships>
</file>

<file path=ppt/slides/_rels/slide120.xml.rels><?xml version="1.0" encoding="UTF-8" standalone="yes"?>
<Relationships xmlns="http://schemas.openxmlformats.org/package/2006/relationships"><Relationship Id="rId2" Type="http://schemas.openxmlformats.org/officeDocument/2006/relationships/image" Target="../media/image72.png"/><Relationship Id="rId1" Type="http://schemas.openxmlformats.org/officeDocument/2006/relationships/slideLayout" Target="../slideLayouts/slideLayout2.xml"/></Relationships>
</file>

<file path=ppt/slides/_rels/slide121.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1.xml"/></Relationships>
</file>

<file path=ppt/slides/_rels/slide122.xml.rels><?xml version="1.0" encoding="UTF-8" standalone="yes"?>
<Relationships xmlns="http://schemas.openxmlformats.org/package/2006/relationships"><Relationship Id="rId3" Type="http://schemas.openxmlformats.org/officeDocument/2006/relationships/image" Target="../media/image73.png"/><Relationship Id="rId2" Type="http://schemas.openxmlformats.org/officeDocument/2006/relationships/notesSlide" Target="../notesSlides/notesSlide23.xml"/><Relationship Id="rId1" Type="http://schemas.openxmlformats.org/officeDocument/2006/relationships/slideLayout" Target="../slideLayouts/slideLayout2.xml"/><Relationship Id="rId4" Type="http://schemas.openxmlformats.org/officeDocument/2006/relationships/hyperlink" Target="https://www.nature.com/articles/s41598-020-60172-6" TargetMode="External"/></Relationships>
</file>

<file path=ppt/slides/_rels/slide123.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1.xml"/></Relationships>
</file>

<file path=ppt/slides/_rels/slide124.xml.rels><?xml version="1.0" encoding="UTF-8" standalone="yes"?>
<Relationships xmlns="http://schemas.openxmlformats.org/package/2006/relationships"><Relationship Id="rId2" Type="http://schemas.openxmlformats.org/officeDocument/2006/relationships/image" Target="../media/image74.png"/><Relationship Id="rId1" Type="http://schemas.openxmlformats.org/officeDocument/2006/relationships/slideLayout" Target="../slideLayouts/slideLayout1.xml"/></Relationships>
</file>

<file path=ppt/slides/_rels/slide125.xml.rels><?xml version="1.0" encoding="UTF-8" standalone="yes"?>
<Relationships xmlns="http://schemas.openxmlformats.org/package/2006/relationships"><Relationship Id="rId3" Type="http://schemas.openxmlformats.org/officeDocument/2006/relationships/image" Target="../media/image75.png"/><Relationship Id="rId2" Type="http://schemas.openxmlformats.org/officeDocument/2006/relationships/notesSlide" Target="../notesSlides/notesSlide25.xml"/><Relationship Id="rId1" Type="http://schemas.openxmlformats.org/officeDocument/2006/relationships/slideLayout" Target="../slideLayouts/slideLayout7.xml"/></Relationships>
</file>

<file path=ppt/slides/_rels/slide126.xml.rels><?xml version="1.0" encoding="UTF-8" standalone="yes"?>
<Relationships xmlns="http://schemas.openxmlformats.org/package/2006/relationships"><Relationship Id="rId2" Type="http://schemas.openxmlformats.org/officeDocument/2006/relationships/image" Target="../media/image42.png"/><Relationship Id="rId1" Type="http://schemas.openxmlformats.org/officeDocument/2006/relationships/slideLayout" Target="../slideLayouts/slideLayout6.xml"/></Relationships>
</file>

<file path=ppt/slides/_rels/slide127.xml.rels><?xml version="1.0" encoding="UTF-8" standalone="yes"?>
<Relationships xmlns="http://schemas.openxmlformats.org/package/2006/relationships"><Relationship Id="rId2" Type="http://schemas.openxmlformats.org/officeDocument/2006/relationships/image" Target="../media/image76.png"/><Relationship Id="rId1" Type="http://schemas.openxmlformats.org/officeDocument/2006/relationships/slideLayout" Target="../slideLayouts/slideLayout6.xml"/></Relationships>
</file>

<file path=ppt/slides/_rels/slide128.xml.rels><?xml version="1.0" encoding="UTF-8" standalone="yes"?>
<Relationships xmlns="http://schemas.openxmlformats.org/package/2006/relationships"><Relationship Id="rId2" Type="http://schemas.openxmlformats.org/officeDocument/2006/relationships/image" Target="../media/image77.png"/><Relationship Id="rId1" Type="http://schemas.openxmlformats.org/officeDocument/2006/relationships/slideLayout" Target="../slideLayouts/slideLayout6.xml"/></Relationships>
</file>

<file path=ppt/slides/_rels/slide129.xml.rels><?xml version="1.0" encoding="UTF-8" standalone="yes"?>
<Relationships xmlns="http://schemas.openxmlformats.org/package/2006/relationships"><Relationship Id="rId2" Type="http://schemas.openxmlformats.org/officeDocument/2006/relationships/image" Target="../media/image78.png"/><Relationship Id="rId1" Type="http://schemas.openxmlformats.org/officeDocument/2006/relationships/slideLayout" Target="../slideLayouts/slideLayout6.xml"/></Relationships>
</file>

<file path=ppt/slides/_rels/slide130.xml.rels><?xml version="1.0" encoding="UTF-8" standalone="yes"?>
<Relationships xmlns="http://schemas.openxmlformats.org/package/2006/relationships"><Relationship Id="rId3" Type="http://schemas.openxmlformats.org/officeDocument/2006/relationships/image" Target="../media/image80.png"/><Relationship Id="rId2" Type="http://schemas.openxmlformats.org/officeDocument/2006/relationships/image" Target="../media/image79.png"/><Relationship Id="rId1" Type="http://schemas.openxmlformats.org/officeDocument/2006/relationships/slideLayout" Target="../slideLayouts/slideLayout6.xml"/><Relationship Id="rId4" Type="http://schemas.openxmlformats.org/officeDocument/2006/relationships/image" Target="../media/image81.png"/></Relationships>
</file>

<file path=ppt/slides/_rels/slide131.xml.rels><?xml version="1.0" encoding="UTF-8" standalone="yes"?>
<Relationships xmlns="http://schemas.openxmlformats.org/package/2006/relationships"><Relationship Id="rId3" Type="http://schemas.openxmlformats.org/officeDocument/2006/relationships/image" Target="../media/image82.png"/><Relationship Id="rId2" Type="http://schemas.openxmlformats.org/officeDocument/2006/relationships/notesSlide" Target="../notesSlides/notesSlide26.xml"/><Relationship Id="rId1" Type="http://schemas.openxmlformats.org/officeDocument/2006/relationships/slideLayout" Target="../slideLayouts/slideLayout6.xml"/><Relationship Id="rId4" Type="http://schemas.openxmlformats.org/officeDocument/2006/relationships/image" Target="../media/image83.png"/></Relationships>
</file>

<file path=ppt/slides/_rels/slide132.xml.rels><?xml version="1.0" encoding="UTF-8" standalone="yes"?>
<Relationships xmlns="http://schemas.openxmlformats.org/package/2006/relationships"><Relationship Id="rId2" Type="http://schemas.openxmlformats.org/officeDocument/2006/relationships/image" Target="../media/image84.png"/><Relationship Id="rId1" Type="http://schemas.openxmlformats.org/officeDocument/2006/relationships/slideLayout" Target="../slideLayouts/slideLayout6.xml"/></Relationships>
</file>

<file path=ppt/slides/_rels/slide133.xml.rels><?xml version="1.0" encoding="UTF-8" standalone="yes"?>
<Relationships xmlns="http://schemas.openxmlformats.org/package/2006/relationships"><Relationship Id="rId2" Type="http://schemas.openxmlformats.org/officeDocument/2006/relationships/image" Target="../media/image85.png"/><Relationship Id="rId1" Type="http://schemas.openxmlformats.org/officeDocument/2006/relationships/slideLayout" Target="../slideLayouts/slideLayout6.xml"/></Relationships>
</file>

<file path=ppt/slides/_rels/slide134.xml.rels><?xml version="1.0" encoding="UTF-8" standalone="yes"?>
<Relationships xmlns="http://schemas.openxmlformats.org/package/2006/relationships"><Relationship Id="rId2" Type="http://schemas.openxmlformats.org/officeDocument/2006/relationships/image" Target="../media/image86.png"/><Relationship Id="rId1" Type="http://schemas.openxmlformats.org/officeDocument/2006/relationships/slideLayout" Target="../slideLayouts/slideLayout6.xml"/></Relationships>
</file>

<file path=ppt/slides/_rels/slide135.xml.rels><?xml version="1.0" encoding="UTF-8" standalone="yes"?>
<Relationships xmlns="http://schemas.openxmlformats.org/package/2006/relationships"><Relationship Id="rId2" Type="http://schemas.openxmlformats.org/officeDocument/2006/relationships/image" Target="../media/image87.png"/><Relationship Id="rId1" Type="http://schemas.openxmlformats.org/officeDocument/2006/relationships/slideLayout" Target="../slideLayouts/slideLayout6.xml"/></Relationships>
</file>

<file path=ppt/slides/_rels/slide136.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6.xml"/></Relationships>
</file>

<file path=ppt/slides/_rels/slide137.xml.rels><?xml version="1.0" encoding="UTF-8" standalone="yes"?>
<Relationships xmlns="http://schemas.openxmlformats.org/package/2006/relationships"><Relationship Id="rId3" Type="http://schemas.openxmlformats.org/officeDocument/2006/relationships/image" Target="../media/image88.png"/><Relationship Id="rId2" Type="http://schemas.openxmlformats.org/officeDocument/2006/relationships/hyperlink" Target="https://www.leafly.com/news/industry/opinion-theres-a-better-way-to-tax-legal-cannabis" TargetMode="External"/><Relationship Id="rId1" Type="http://schemas.openxmlformats.org/officeDocument/2006/relationships/slideLayout" Target="../slideLayouts/slideLayout2.xml"/></Relationships>
</file>

<file path=ppt/slides/_rels/slide138.xml.rels><?xml version="1.0" encoding="UTF-8" standalone="yes"?>
<Relationships xmlns="http://schemas.openxmlformats.org/package/2006/relationships"><Relationship Id="rId2" Type="http://schemas.openxmlformats.org/officeDocument/2006/relationships/image" Target="../media/image89.png"/><Relationship Id="rId1" Type="http://schemas.openxmlformats.org/officeDocument/2006/relationships/slideLayout" Target="../slideLayouts/slideLayout2.xml"/></Relationships>
</file>

<file path=ppt/slides/_rels/slide1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0.xml.rels><?xml version="1.0" encoding="UTF-8" standalone="yes"?>
<Relationships xmlns="http://schemas.openxmlformats.org/package/2006/relationships"><Relationship Id="rId3" Type="http://schemas.openxmlformats.org/officeDocument/2006/relationships/image" Target="../media/image90.png"/><Relationship Id="rId2" Type="http://schemas.openxmlformats.org/officeDocument/2006/relationships/notesSlide" Target="../notesSlides/notesSlide28.xml"/><Relationship Id="rId1" Type="http://schemas.openxmlformats.org/officeDocument/2006/relationships/slideLayout" Target="../slideLayouts/slideLayout2.xml"/><Relationship Id="rId5" Type="http://schemas.openxmlformats.org/officeDocument/2006/relationships/image" Target="../media/image92.png"/><Relationship Id="rId4" Type="http://schemas.openxmlformats.org/officeDocument/2006/relationships/image" Target="../media/image91.png"/></Relationships>
</file>

<file path=ppt/slides/_rels/slide141.xml.rels><?xml version="1.0" encoding="UTF-8" standalone="yes"?>
<Relationships xmlns="http://schemas.openxmlformats.org/package/2006/relationships"><Relationship Id="rId3" Type="http://schemas.openxmlformats.org/officeDocument/2006/relationships/image" Target="../media/image93.png"/><Relationship Id="rId2" Type="http://schemas.openxmlformats.org/officeDocument/2006/relationships/notesSlide" Target="../notesSlides/notesSlide29.xml"/><Relationship Id="rId1" Type="http://schemas.openxmlformats.org/officeDocument/2006/relationships/slideLayout" Target="../slideLayouts/slideLayout6.xml"/></Relationships>
</file>

<file path=ppt/slides/_rels/slide142.xml.rels><?xml version="1.0" encoding="UTF-8" standalone="yes"?>
<Relationships xmlns="http://schemas.openxmlformats.org/package/2006/relationships"><Relationship Id="rId3" Type="http://schemas.openxmlformats.org/officeDocument/2006/relationships/image" Target="../media/image59.png"/><Relationship Id="rId2" Type="http://schemas.openxmlformats.org/officeDocument/2006/relationships/notesSlide" Target="../notesSlides/notesSlide30.xml"/><Relationship Id="rId1" Type="http://schemas.openxmlformats.org/officeDocument/2006/relationships/slideLayout" Target="../slideLayouts/slideLayout1.xml"/></Relationships>
</file>

<file path=ppt/slides/_rels/slide14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5.xml.rels><?xml version="1.0" encoding="UTF-8" standalone="yes"?>
<Relationships xmlns="http://schemas.openxmlformats.org/package/2006/relationships"><Relationship Id="rId3" Type="http://schemas.openxmlformats.org/officeDocument/2006/relationships/image" Target="../media/image94.png"/><Relationship Id="rId2" Type="http://schemas.openxmlformats.org/officeDocument/2006/relationships/image" Target="../media/image25.png"/><Relationship Id="rId1" Type="http://schemas.openxmlformats.org/officeDocument/2006/relationships/slideLayout" Target="../slideLayouts/slideLayout7.xml"/><Relationship Id="rId4" Type="http://schemas.openxmlformats.org/officeDocument/2006/relationships/image" Target="../media/image95.png"/></Relationships>
</file>

<file path=ppt/slides/_rels/slide146.xml.rels><?xml version="1.0" encoding="UTF-8" standalone="yes"?>
<Relationships xmlns="http://schemas.openxmlformats.org/package/2006/relationships"><Relationship Id="rId2" Type="http://schemas.openxmlformats.org/officeDocument/2006/relationships/hyperlink" Target="https://vtdigger.org/2018/11/29/dave-silberman-governors-cannabis-advisory-commission-report-mixed-bag/" TargetMode="External"/><Relationship Id="rId1" Type="http://schemas.openxmlformats.org/officeDocument/2006/relationships/slideLayout" Target="../slideLayouts/slideLayout2.xml"/></Relationships>
</file>

<file path=ppt/slides/_rels/slide147.xml.rels><?xml version="1.0" encoding="UTF-8" standalone="yes"?>
<Relationships xmlns="http://schemas.openxmlformats.org/package/2006/relationships"><Relationship Id="rId3" Type="http://schemas.openxmlformats.org/officeDocument/2006/relationships/image" Target="../media/image96.png"/><Relationship Id="rId2" Type="http://schemas.openxmlformats.org/officeDocument/2006/relationships/notesSlide" Target="../notesSlides/notesSlide31.xml"/><Relationship Id="rId1" Type="http://schemas.openxmlformats.org/officeDocument/2006/relationships/slideLayout" Target="../slideLayouts/slideLayout7.xml"/></Relationships>
</file>

<file path=ppt/slides/_rels/slide1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5.xml.rels><?xml version="1.0" encoding="UTF-8" standalone="yes"?>
<Relationships xmlns="http://schemas.openxmlformats.org/package/2006/relationships"><Relationship Id="rId2" Type="http://schemas.openxmlformats.org/officeDocument/2006/relationships/hyperlink" Target="https://newrevenue.org/2019/01/25/taxing-popcorn-bud-by-weight-in-nevada/" TargetMode="External"/><Relationship Id="rId1" Type="http://schemas.openxmlformats.org/officeDocument/2006/relationships/slideLayout" Target="../slideLayouts/slideLayout2.xml"/></Relationships>
</file>

<file path=ppt/slides/_rels/slide15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57.xml.rels><?xml version="1.0" encoding="UTF-8" standalone="yes"?>
<Relationships xmlns="http://schemas.openxmlformats.org/package/2006/relationships"><Relationship Id="rId3" Type="http://schemas.openxmlformats.org/officeDocument/2006/relationships/hyperlink" Target="https://ballotpedia.org/Marijuana_taxes_in_California#2020" TargetMode="External"/><Relationship Id="rId2" Type="http://schemas.openxmlformats.org/officeDocument/2006/relationships/image" Target="../media/image97.png"/><Relationship Id="rId1" Type="http://schemas.openxmlformats.org/officeDocument/2006/relationships/slideLayout" Target="../slideLayouts/slideLayout2.xml"/></Relationships>
</file>

<file path=ppt/slides/_rels/slide158.xml.rels><?xml version="1.0" encoding="UTF-8" standalone="yes"?>
<Relationships xmlns="http://schemas.openxmlformats.org/package/2006/relationships"><Relationship Id="rId3" Type="http://schemas.openxmlformats.org/officeDocument/2006/relationships/hyperlink" Target="https://digital.nls.uk/indiapapers/browse/archive/74908458" TargetMode="External"/><Relationship Id="rId2" Type="http://schemas.openxmlformats.org/officeDocument/2006/relationships/image" Target="../media/image98.png"/><Relationship Id="rId1" Type="http://schemas.openxmlformats.org/officeDocument/2006/relationships/slideLayout" Target="../slideLayouts/slideLayout7.xml"/></Relationships>
</file>

<file path=ppt/slides/_rels/slide159.xml.rels><?xml version="1.0" encoding="UTF-8" standalone="yes"?>
<Relationships xmlns="http://schemas.openxmlformats.org/package/2006/relationships"><Relationship Id="rId2" Type="http://schemas.openxmlformats.org/officeDocument/2006/relationships/image" Target="../media/image99.png"/><Relationship Id="rId1" Type="http://schemas.openxmlformats.org/officeDocument/2006/relationships/slideLayout" Target="../slideLayouts/slideLayout7.xml"/></Relationships>
</file>

<file path=ppt/slides/_rels/slide160.xml.rels><?xml version="1.0" encoding="UTF-8" standalone="yes"?>
<Relationships xmlns="http://schemas.openxmlformats.org/package/2006/relationships"><Relationship Id="rId2" Type="http://schemas.openxmlformats.org/officeDocument/2006/relationships/image" Target="../media/image100.png"/><Relationship Id="rId1" Type="http://schemas.openxmlformats.org/officeDocument/2006/relationships/slideLayout" Target="../slideLayouts/slideLayout1.xml"/></Relationships>
</file>

<file path=ppt/slides/_rels/slide16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62.xml.rels><?xml version="1.0" encoding="UTF-8" standalone="yes"?>
<Relationships xmlns="http://schemas.openxmlformats.org/package/2006/relationships"><Relationship Id="rId2" Type="http://schemas.openxmlformats.org/officeDocument/2006/relationships/image" Target="../media/image101.png"/><Relationship Id="rId1" Type="http://schemas.openxmlformats.org/officeDocument/2006/relationships/slideLayout" Target="../slideLayouts/slideLayout6.xml"/></Relationships>
</file>

<file path=ppt/slides/_rels/slide163.xml.rels><?xml version="1.0" encoding="UTF-8" standalone="yes"?>
<Relationships xmlns="http://schemas.openxmlformats.org/package/2006/relationships"><Relationship Id="rId3" Type="http://schemas.openxmlformats.org/officeDocument/2006/relationships/hyperlink" Target="https://twitter.com/CorvaDr/status/1499039453515374595" TargetMode="External"/><Relationship Id="rId2" Type="http://schemas.openxmlformats.org/officeDocument/2006/relationships/hyperlink" Target="https://twitter.com/CorvaDr" TargetMode="External"/><Relationship Id="rId1" Type="http://schemas.openxmlformats.org/officeDocument/2006/relationships/slideLayout" Target="../slideLayouts/slideLayout6.xml"/><Relationship Id="rId4" Type="http://schemas.openxmlformats.org/officeDocument/2006/relationships/hyperlink" Target="https://twitter.com/OglesbyPat" TargetMode="External"/></Relationships>
</file>

<file path=ppt/slides/_rels/slide164.xml.rels><?xml version="1.0" encoding="UTF-8" standalone="yes"?>
<Relationships xmlns="http://schemas.openxmlformats.org/package/2006/relationships"><Relationship Id="rId2" Type="http://schemas.openxmlformats.org/officeDocument/2006/relationships/image" Target="../media/image102.png"/><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914400"/>
            <a:ext cx="7772400" cy="1470025"/>
          </a:xfrm>
        </p:spPr>
        <p:txBody>
          <a:bodyPr>
            <a:normAutofit fontScale="90000"/>
          </a:bodyPr>
          <a:lstStyle/>
          <a:p>
            <a:r>
              <a:rPr lang="en-US" dirty="0"/>
              <a:t>Marijuana Taxes for Chief Judge Foley’s Class</a:t>
            </a:r>
            <a:br>
              <a:rPr lang="en-US" dirty="0"/>
            </a:br>
            <a:endParaRPr lang="en-US" dirty="0"/>
          </a:p>
        </p:txBody>
      </p:sp>
      <p:sp>
        <p:nvSpPr>
          <p:cNvPr id="3" name="Subtitle 2"/>
          <p:cNvSpPr>
            <a:spLocks noGrp="1"/>
          </p:cNvSpPr>
          <p:nvPr>
            <p:ph type="subTitle" idx="1"/>
          </p:nvPr>
        </p:nvSpPr>
        <p:spPr>
          <a:xfrm>
            <a:off x="1371600" y="2209800"/>
            <a:ext cx="6400800" cy="1752600"/>
          </a:xfrm>
        </p:spPr>
        <p:txBody>
          <a:bodyPr>
            <a:noAutofit/>
          </a:bodyPr>
          <a:lstStyle/>
          <a:p>
            <a:r>
              <a:rPr lang="en-US" dirty="0">
                <a:solidFill>
                  <a:schemeClr val="tx1"/>
                </a:solidFill>
              </a:rPr>
              <a:t>Pat Oglesby, Attorney</a:t>
            </a:r>
          </a:p>
          <a:p>
            <a:r>
              <a:rPr lang="en-US" dirty="0">
                <a:solidFill>
                  <a:schemeClr val="tx1"/>
                </a:solidFill>
              </a:rPr>
              <a:t>Center for New Revenue </a:t>
            </a:r>
          </a:p>
          <a:p>
            <a:r>
              <a:rPr lang="en-US">
                <a:solidFill>
                  <a:schemeClr val="tx1"/>
                </a:solidFill>
              </a:rPr>
              <a:t>Chapel Hill, NC</a:t>
            </a:r>
            <a:endParaRPr lang="en-US" dirty="0">
              <a:solidFill>
                <a:schemeClr val="tx1"/>
              </a:solidFill>
            </a:endParaRPr>
          </a:p>
          <a:p>
            <a:r>
              <a:rPr lang="en-US" dirty="0">
                <a:solidFill>
                  <a:schemeClr val="tx1"/>
                </a:solidFill>
                <a:hlinkClick r:id="rId3"/>
              </a:rPr>
              <a:t>Www.newrevenue.org</a:t>
            </a:r>
            <a:endParaRPr lang="en-US" dirty="0">
              <a:solidFill>
                <a:schemeClr val="tx1"/>
              </a:solidFill>
            </a:endParaRPr>
          </a:p>
          <a:p>
            <a:r>
              <a:rPr lang="en-US" dirty="0">
                <a:solidFill>
                  <a:schemeClr val="tx1"/>
                </a:solidFill>
              </a:rPr>
              <a:t>March 17, 2022</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87FD715-48D4-D34A-A602-A9466B25A90D}"/>
              </a:ext>
            </a:extLst>
          </p:cNvPr>
          <p:cNvSpPr>
            <a:spLocks noGrp="1"/>
          </p:cNvSpPr>
          <p:nvPr>
            <p:ph type="title"/>
          </p:nvPr>
        </p:nvSpPr>
        <p:spPr/>
        <p:txBody>
          <a:bodyPr/>
          <a:lstStyle/>
          <a:p>
            <a:r>
              <a:rPr lang="en-US" dirty="0"/>
              <a:t>Poll</a:t>
            </a:r>
          </a:p>
        </p:txBody>
      </p:sp>
      <p:sp>
        <p:nvSpPr>
          <p:cNvPr id="3" name="Content Placeholder 2">
            <a:extLst>
              <a:ext uri="{FF2B5EF4-FFF2-40B4-BE49-F238E27FC236}">
                <a16:creationId xmlns:a16="http://schemas.microsoft.com/office/drawing/2014/main" id="{85E2C593-3245-3D49-A2D5-512735267A65}"/>
              </a:ext>
            </a:extLst>
          </p:cNvPr>
          <p:cNvSpPr>
            <a:spLocks noGrp="1"/>
          </p:cNvSpPr>
          <p:nvPr>
            <p:ph idx="1"/>
          </p:nvPr>
        </p:nvSpPr>
        <p:spPr/>
        <p:txBody>
          <a:bodyPr/>
          <a:lstStyle/>
          <a:p>
            <a:r>
              <a:rPr lang="en-US" dirty="0"/>
              <a:t>Special tax on marijuana?</a:t>
            </a:r>
          </a:p>
          <a:p>
            <a:r>
              <a:rPr lang="en-US" dirty="0"/>
              <a:t>Good idea or bad?</a:t>
            </a:r>
          </a:p>
        </p:txBody>
      </p:sp>
      <p:sp>
        <p:nvSpPr>
          <p:cNvPr id="4" name="Footer Placeholder 3">
            <a:extLst>
              <a:ext uri="{FF2B5EF4-FFF2-40B4-BE49-F238E27FC236}">
                <a16:creationId xmlns:a16="http://schemas.microsoft.com/office/drawing/2014/main" id="{D82BBF17-E937-6F4F-9E17-0E044B7501E8}"/>
              </a:ext>
            </a:extLst>
          </p:cNvPr>
          <p:cNvSpPr>
            <a:spLocks noGrp="1"/>
          </p:cNvSpPr>
          <p:nvPr>
            <p:ph type="ftr" sz="quarter" idx="11"/>
          </p:nvPr>
        </p:nvSpPr>
        <p:spPr/>
        <p:txBody>
          <a:bodyPr/>
          <a:lstStyle/>
          <a:p>
            <a:r>
              <a:rPr lang="en-US"/>
              <a:t>Pat Oglesby  Www.newrevenue.org   </a:t>
            </a:r>
          </a:p>
        </p:txBody>
      </p:sp>
    </p:spTree>
    <p:extLst>
      <p:ext uri="{BB962C8B-B14F-4D97-AF65-F5344CB8AC3E}">
        <p14:creationId xmlns:p14="http://schemas.microsoft.com/office/powerpoint/2010/main" val="409580886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DEBD5F97-19A2-AE4D-842E-28E6DF4B4393}"/>
              </a:ext>
            </a:extLst>
          </p:cNvPr>
          <p:cNvSpPr>
            <a:spLocks noGrp="1"/>
          </p:cNvSpPr>
          <p:nvPr>
            <p:ph type="title"/>
          </p:nvPr>
        </p:nvSpPr>
        <p:spPr/>
        <p:txBody>
          <a:bodyPr/>
          <a:lstStyle/>
          <a:p>
            <a:r>
              <a:rPr lang="en-US" dirty="0"/>
              <a:t>Topics</a:t>
            </a:r>
          </a:p>
        </p:txBody>
      </p:sp>
      <p:sp>
        <p:nvSpPr>
          <p:cNvPr id="6" name="Content Placeholder 5">
            <a:extLst>
              <a:ext uri="{FF2B5EF4-FFF2-40B4-BE49-F238E27FC236}">
                <a16:creationId xmlns:a16="http://schemas.microsoft.com/office/drawing/2014/main" id="{C8E26A46-BD66-F24F-B37A-6BF00433A3C8}"/>
              </a:ext>
            </a:extLst>
          </p:cNvPr>
          <p:cNvSpPr>
            <a:spLocks noGrp="1"/>
          </p:cNvSpPr>
          <p:nvPr>
            <p:ph idx="1"/>
          </p:nvPr>
        </p:nvSpPr>
        <p:spPr/>
        <p:txBody>
          <a:bodyPr>
            <a:normAutofit fontScale="92500" lnSpcReduction="20000"/>
          </a:bodyPr>
          <a:lstStyle/>
          <a:p>
            <a:r>
              <a:rPr lang="en-US" dirty="0"/>
              <a:t>Alcohol</a:t>
            </a:r>
          </a:p>
          <a:p>
            <a:r>
              <a:rPr lang="en-US" dirty="0"/>
              <a:t>How much money for the state?</a:t>
            </a:r>
          </a:p>
          <a:p>
            <a:r>
              <a:rPr lang="en-US" dirty="0"/>
              <a:t>Why single out marijuana?</a:t>
            </a:r>
          </a:p>
          <a:p>
            <a:r>
              <a:rPr lang="en-US" dirty="0"/>
              <a:t>What products?</a:t>
            </a:r>
          </a:p>
          <a:p>
            <a:r>
              <a:rPr lang="en-US" dirty="0"/>
              <a:t>Tax form:  </a:t>
            </a:r>
          </a:p>
          <a:p>
            <a:pPr lvl="1"/>
            <a:r>
              <a:rPr lang="en-US" dirty="0"/>
              <a:t>Excise:  Price or quantity base?</a:t>
            </a:r>
          </a:p>
          <a:p>
            <a:pPr lvl="1"/>
            <a:r>
              <a:rPr lang="en-US" dirty="0"/>
              <a:t>Income:  Selling Expense Tax (280E)</a:t>
            </a:r>
          </a:p>
          <a:p>
            <a:r>
              <a:rPr lang="en-US" dirty="0"/>
              <a:t>Medical tax treatment?</a:t>
            </a:r>
          </a:p>
          <a:p>
            <a:r>
              <a:rPr lang="en-US" dirty="0"/>
              <a:t>Home grow rules?</a:t>
            </a:r>
          </a:p>
          <a:p>
            <a:r>
              <a:rPr lang="en-US" dirty="0"/>
              <a:t>Enforcement?</a:t>
            </a:r>
          </a:p>
          <a:p>
            <a:pPr lvl="1"/>
            <a:endParaRPr lang="en-US" dirty="0"/>
          </a:p>
          <a:p>
            <a:pPr lvl="1"/>
            <a:endParaRPr lang="en-US" dirty="0"/>
          </a:p>
          <a:p>
            <a:pPr lvl="1"/>
            <a:endParaRPr lang="en-US" dirty="0"/>
          </a:p>
          <a:p>
            <a:endParaRPr lang="en-US" dirty="0"/>
          </a:p>
          <a:p>
            <a:endParaRPr lang="en-US" dirty="0"/>
          </a:p>
          <a:p>
            <a:endParaRPr lang="en-US" dirty="0"/>
          </a:p>
        </p:txBody>
      </p:sp>
    </p:spTree>
    <p:extLst>
      <p:ext uri="{BB962C8B-B14F-4D97-AF65-F5344CB8AC3E}">
        <p14:creationId xmlns:p14="http://schemas.microsoft.com/office/powerpoint/2010/main" val="303404786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42E15C3-1F61-B34D-9744-CE5329E73C38}"/>
              </a:ext>
            </a:extLst>
          </p:cNvPr>
          <p:cNvSpPr>
            <a:spLocks noGrp="1"/>
          </p:cNvSpPr>
          <p:nvPr>
            <p:ph type="title"/>
          </p:nvPr>
        </p:nvSpPr>
        <p:spPr/>
        <p:txBody>
          <a:bodyPr/>
          <a:lstStyle/>
          <a:p>
            <a:r>
              <a:rPr lang="en-US" dirty="0"/>
              <a:t>Liquor tax base evolution	</a:t>
            </a:r>
          </a:p>
        </p:txBody>
      </p:sp>
      <p:sp>
        <p:nvSpPr>
          <p:cNvPr id="3" name="Content Placeholder 2">
            <a:extLst>
              <a:ext uri="{FF2B5EF4-FFF2-40B4-BE49-F238E27FC236}">
                <a16:creationId xmlns:a16="http://schemas.microsoft.com/office/drawing/2014/main" id="{C006F5BE-323D-274C-A9D4-F0AE349A9369}"/>
              </a:ext>
            </a:extLst>
          </p:cNvPr>
          <p:cNvSpPr>
            <a:spLocks noGrp="1"/>
          </p:cNvSpPr>
          <p:nvPr>
            <p:ph idx="1"/>
          </p:nvPr>
        </p:nvSpPr>
        <p:spPr/>
        <p:txBody>
          <a:bodyPr/>
          <a:lstStyle/>
          <a:p>
            <a:r>
              <a:rPr lang="en-US" dirty="0"/>
              <a:t>Fee per still</a:t>
            </a:r>
          </a:p>
          <a:p>
            <a:r>
              <a:rPr lang="en-US" dirty="0"/>
              <a:t>Fee per gallon of still capacity</a:t>
            </a:r>
          </a:p>
          <a:p>
            <a:r>
              <a:rPr lang="en-US" dirty="0"/>
              <a:t>Tax per gallon of liquor</a:t>
            </a:r>
          </a:p>
          <a:p>
            <a:r>
              <a:rPr lang="en-US" dirty="0"/>
              <a:t>Tax per “proof” gallon of pure alcohol </a:t>
            </a:r>
          </a:p>
        </p:txBody>
      </p:sp>
      <p:sp>
        <p:nvSpPr>
          <p:cNvPr id="4" name="Footer Placeholder 3">
            <a:extLst>
              <a:ext uri="{FF2B5EF4-FFF2-40B4-BE49-F238E27FC236}">
                <a16:creationId xmlns:a16="http://schemas.microsoft.com/office/drawing/2014/main" id="{54957419-E327-C742-896A-789ADEB61342}"/>
              </a:ext>
            </a:extLst>
          </p:cNvPr>
          <p:cNvSpPr>
            <a:spLocks noGrp="1"/>
          </p:cNvSpPr>
          <p:nvPr>
            <p:ph type="ftr" sz="quarter" idx="11"/>
          </p:nvPr>
        </p:nvSpPr>
        <p:spPr/>
        <p:txBody>
          <a:bodyPr/>
          <a:lstStyle/>
          <a:p>
            <a:r>
              <a:rPr lang="en-US"/>
              <a:t>Pat Oglesby  Www.newrevenue.org   </a:t>
            </a:r>
          </a:p>
        </p:txBody>
      </p:sp>
    </p:spTree>
    <p:extLst>
      <p:ext uri="{BB962C8B-B14F-4D97-AF65-F5344CB8AC3E}">
        <p14:creationId xmlns:p14="http://schemas.microsoft.com/office/powerpoint/2010/main" val="395821017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Table 2"/>
          <p:cNvGraphicFramePr>
            <a:graphicFrameLocks noGrp="1"/>
          </p:cNvGraphicFramePr>
          <p:nvPr/>
        </p:nvGraphicFramePr>
        <p:xfrm>
          <a:off x="685802" y="1676400"/>
          <a:ext cx="7620000" cy="3124199"/>
        </p:xfrm>
        <a:graphic>
          <a:graphicData uri="http://schemas.openxmlformats.org/drawingml/2006/table">
            <a:tbl>
              <a:tblPr/>
              <a:tblGrid>
                <a:gridCol w="1096929">
                  <a:extLst>
                    <a:ext uri="{9D8B030D-6E8A-4147-A177-3AD203B41FA5}">
                      <a16:colId xmlns:a16="http://schemas.microsoft.com/office/drawing/2014/main" val="20000"/>
                    </a:ext>
                  </a:extLst>
                </a:gridCol>
                <a:gridCol w="614280">
                  <a:extLst>
                    <a:ext uri="{9D8B030D-6E8A-4147-A177-3AD203B41FA5}">
                      <a16:colId xmlns:a16="http://schemas.microsoft.com/office/drawing/2014/main" val="20001"/>
                    </a:ext>
                  </a:extLst>
                </a:gridCol>
                <a:gridCol w="599655">
                  <a:extLst>
                    <a:ext uri="{9D8B030D-6E8A-4147-A177-3AD203B41FA5}">
                      <a16:colId xmlns:a16="http://schemas.microsoft.com/office/drawing/2014/main" val="20002"/>
                    </a:ext>
                  </a:extLst>
                </a:gridCol>
                <a:gridCol w="614280">
                  <a:extLst>
                    <a:ext uri="{9D8B030D-6E8A-4147-A177-3AD203B41FA5}">
                      <a16:colId xmlns:a16="http://schemas.microsoft.com/office/drawing/2014/main" val="20003"/>
                    </a:ext>
                  </a:extLst>
                </a:gridCol>
                <a:gridCol w="687409">
                  <a:extLst>
                    <a:ext uri="{9D8B030D-6E8A-4147-A177-3AD203B41FA5}">
                      <a16:colId xmlns:a16="http://schemas.microsoft.com/office/drawing/2014/main" val="20004"/>
                    </a:ext>
                  </a:extLst>
                </a:gridCol>
                <a:gridCol w="687409">
                  <a:extLst>
                    <a:ext uri="{9D8B030D-6E8A-4147-A177-3AD203B41FA5}">
                      <a16:colId xmlns:a16="http://schemas.microsoft.com/office/drawing/2014/main" val="20005"/>
                    </a:ext>
                  </a:extLst>
                </a:gridCol>
                <a:gridCol w="672782">
                  <a:extLst>
                    <a:ext uri="{9D8B030D-6E8A-4147-A177-3AD203B41FA5}">
                      <a16:colId xmlns:a16="http://schemas.microsoft.com/office/drawing/2014/main" val="20006"/>
                    </a:ext>
                  </a:extLst>
                </a:gridCol>
                <a:gridCol w="643532">
                  <a:extLst>
                    <a:ext uri="{9D8B030D-6E8A-4147-A177-3AD203B41FA5}">
                      <a16:colId xmlns:a16="http://schemas.microsoft.com/office/drawing/2014/main" val="20007"/>
                    </a:ext>
                  </a:extLst>
                </a:gridCol>
                <a:gridCol w="599655">
                  <a:extLst>
                    <a:ext uri="{9D8B030D-6E8A-4147-A177-3AD203B41FA5}">
                      <a16:colId xmlns:a16="http://schemas.microsoft.com/office/drawing/2014/main" val="20008"/>
                    </a:ext>
                  </a:extLst>
                </a:gridCol>
                <a:gridCol w="614280">
                  <a:extLst>
                    <a:ext uri="{9D8B030D-6E8A-4147-A177-3AD203B41FA5}">
                      <a16:colId xmlns:a16="http://schemas.microsoft.com/office/drawing/2014/main" val="20009"/>
                    </a:ext>
                  </a:extLst>
                </a:gridCol>
                <a:gridCol w="789789">
                  <a:extLst>
                    <a:ext uri="{9D8B030D-6E8A-4147-A177-3AD203B41FA5}">
                      <a16:colId xmlns:a16="http://schemas.microsoft.com/office/drawing/2014/main" val="20010"/>
                    </a:ext>
                  </a:extLst>
                </a:gridCol>
              </a:tblGrid>
              <a:tr h="449893">
                <a:tc>
                  <a:txBody>
                    <a:bodyPr/>
                    <a:lstStyle/>
                    <a:p>
                      <a:pPr algn="l" fontAlgn="b"/>
                      <a:r>
                        <a:rPr lang="en-US" sz="1600" b="0" i="0" u="none" strike="noStrike" dirty="0">
                          <a:latin typeface="Verdana"/>
                        </a:rPr>
                        <a:t>Year</a:t>
                      </a:r>
                    </a:p>
                  </a:txBody>
                  <a:tcPr marL="11701" marR="11701" marT="11701" marB="0" anchor="b">
                    <a:lnL>
                      <a:noFill/>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600" b="0" i="0" u="none" strike="noStrike" dirty="0">
                          <a:latin typeface="Verdana"/>
                        </a:rPr>
                        <a:t>1863</a:t>
                      </a:r>
                    </a:p>
                  </a:txBody>
                  <a:tcPr marL="11701" marR="11701" marT="1170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600" b="0" i="0" u="none" strike="noStrike">
                          <a:latin typeface="Verdana"/>
                        </a:rPr>
                        <a:t>1864</a:t>
                      </a:r>
                    </a:p>
                  </a:txBody>
                  <a:tcPr marL="11701" marR="11701" marT="1170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600" b="0" i="0" u="none" strike="noStrike">
                          <a:latin typeface="Verdana"/>
                        </a:rPr>
                        <a:t>1874</a:t>
                      </a:r>
                    </a:p>
                  </a:txBody>
                  <a:tcPr marL="11701" marR="11701" marT="1170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600" b="0" i="0" u="none" strike="noStrike" dirty="0">
                          <a:latin typeface="Verdana"/>
                        </a:rPr>
                        <a:t>1884</a:t>
                      </a:r>
                    </a:p>
                  </a:txBody>
                  <a:tcPr marL="11701" marR="11701" marT="1170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600" b="0" i="0" u="none" strike="noStrike">
                          <a:latin typeface="Verdana"/>
                        </a:rPr>
                        <a:t>1894</a:t>
                      </a:r>
                    </a:p>
                  </a:txBody>
                  <a:tcPr marL="11701" marR="11701" marT="1170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600" b="0" i="0" u="none" strike="noStrike">
                          <a:latin typeface="Verdana"/>
                        </a:rPr>
                        <a:t>1904</a:t>
                      </a:r>
                    </a:p>
                  </a:txBody>
                  <a:tcPr marL="11701" marR="11701" marT="1170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600" b="0" i="0" u="none" strike="noStrike">
                          <a:latin typeface="Verdana"/>
                        </a:rPr>
                        <a:t>1914</a:t>
                      </a:r>
                    </a:p>
                  </a:txBody>
                  <a:tcPr marL="11701" marR="11701" marT="1170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600" b="0" i="0" u="none" strike="noStrike">
                          <a:latin typeface="Verdana"/>
                        </a:rPr>
                        <a:t>1924</a:t>
                      </a:r>
                    </a:p>
                  </a:txBody>
                  <a:tcPr marL="11701" marR="11701" marT="1170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600" b="0" i="0" u="none" strike="noStrike">
                          <a:latin typeface="Verdana"/>
                        </a:rPr>
                        <a:t>1934</a:t>
                      </a:r>
                    </a:p>
                  </a:txBody>
                  <a:tcPr marL="11701" marR="11701" marT="1170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600" b="0" i="0" u="none" strike="noStrike">
                          <a:latin typeface="Verdana"/>
                        </a:rPr>
                        <a:t>1944</a:t>
                      </a:r>
                    </a:p>
                  </a:txBody>
                  <a:tcPr marL="11701" marR="11701" marT="11701" marB="0" anchor="b">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0"/>
                  </a:ext>
                </a:extLst>
              </a:tr>
              <a:tr h="1072265">
                <a:tc>
                  <a:txBody>
                    <a:bodyPr/>
                    <a:lstStyle/>
                    <a:p>
                      <a:pPr algn="l" fontAlgn="b"/>
                      <a:r>
                        <a:rPr lang="en-US" sz="1600" b="0" i="0" u="none" strike="noStrike" dirty="0">
                          <a:latin typeface="Verdana"/>
                        </a:rPr>
                        <a:t>Federal Alcohol taxes ($million)</a:t>
                      </a:r>
                    </a:p>
                  </a:txBody>
                  <a:tcPr marL="11701" marR="11701" marT="11701" marB="0" anchor="b">
                    <a:lnL>
                      <a:noFill/>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600" b="0" i="0" u="none" strike="noStrike" dirty="0">
                          <a:latin typeface="Verdana"/>
                        </a:rPr>
                        <a:t>$6 </a:t>
                      </a:r>
                    </a:p>
                  </a:txBody>
                  <a:tcPr marL="11701" marR="11701" marT="1170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600" b="0" i="0" u="none" strike="noStrike">
                          <a:latin typeface="Verdana"/>
                        </a:rPr>
                        <a:t>$33 </a:t>
                      </a:r>
                    </a:p>
                  </a:txBody>
                  <a:tcPr marL="11701" marR="11701" marT="1170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600" b="0" i="0" u="none" strike="noStrike">
                          <a:latin typeface="Verdana"/>
                        </a:rPr>
                        <a:t>$59 </a:t>
                      </a:r>
                    </a:p>
                  </a:txBody>
                  <a:tcPr marL="11701" marR="11701" marT="1170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600" b="0" i="0" u="none" strike="noStrike">
                          <a:latin typeface="Verdana"/>
                        </a:rPr>
                        <a:t>$95 </a:t>
                      </a:r>
                    </a:p>
                  </a:txBody>
                  <a:tcPr marL="11701" marR="11701" marT="1170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600" b="0" i="0" u="none" strike="noStrike">
                          <a:latin typeface="Verdana"/>
                        </a:rPr>
                        <a:t>$117 </a:t>
                      </a:r>
                    </a:p>
                  </a:txBody>
                  <a:tcPr marL="11701" marR="11701" marT="1170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600" b="0" i="0" u="none" strike="noStrike">
                          <a:latin typeface="Verdana"/>
                        </a:rPr>
                        <a:t>$185 </a:t>
                      </a:r>
                    </a:p>
                  </a:txBody>
                  <a:tcPr marL="11701" marR="11701" marT="1170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600" b="0" i="0" u="none" strike="noStrike">
                          <a:latin typeface="Verdana"/>
                        </a:rPr>
                        <a:t>$226 </a:t>
                      </a:r>
                    </a:p>
                  </a:txBody>
                  <a:tcPr marL="11701" marR="11701" marT="1170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600" b="0" i="0" u="none" strike="noStrike">
                          <a:latin typeface="Verdana"/>
                        </a:rPr>
                        <a:t>$28 </a:t>
                      </a:r>
                    </a:p>
                  </a:txBody>
                  <a:tcPr marL="11701" marR="11701" marT="1170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600" b="0" i="0" u="none" strike="noStrike">
                          <a:latin typeface="Verdana"/>
                        </a:rPr>
                        <a:t>$259 </a:t>
                      </a:r>
                    </a:p>
                  </a:txBody>
                  <a:tcPr marL="11701" marR="11701" marT="1170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600" b="0" i="0" u="none" strike="noStrike">
                          <a:latin typeface="Verdana"/>
                        </a:rPr>
                        <a:t>$1,619 </a:t>
                      </a:r>
                    </a:p>
                  </a:txBody>
                  <a:tcPr marL="11701" marR="11701" marT="11701" marB="0" anchor="b">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1"/>
                  </a:ext>
                </a:extLst>
              </a:tr>
              <a:tr h="1602041">
                <a:tc>
                  <a:txBody>
                    <a:bodyPr/>
                    <a:lstStyle/>
                    <a:p>
                      <a:pPr algn="l" fontAlgn="b"/>
                      <a:r>
                        <a:rPr lang="en-US" sz="1600" b="0" i="0" u="none" strike="noStrike" dirty="0">
                          <a:latin typeface="Verdana"/>
                        </a:rPr>
                        <a:t>Federal Alcohol taxes over total Federal taxes</a:t>
                      </a:r>
                    </a:p>
                  </a:txBody>
                  <a:tcPr marL="11701" marR="11701" marT="11701" marB="0" anchor="b">
                    <a:lnL>
                      <a:noFill/>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600" b="0" i="0" u="none" strike="noStrike" dirty="0">
                          <a:latin typeface="Verdana"/>
                        </a:rPr>
                        <a:t>6%</a:t>
                      </a:r>
                    </a:p>
                  </a:txBody>
                  <a:tcPr marL="11701" marR="11701" marT="1170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600" b="0" i="0" u="none" strike="noStrike" dirty="0">
                          <a:latin typeface="Verdana"/>
                        </a:rPr>
                        <a:t>15%</a:t>
                      </a:r>
                    </a:p>
                  </a:txBody>
                  <a:tcPr marL="11701" marR="11701" marT="1170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600" b="0" i="0" u="none" strike="noStrike">
                          <a:latin typeface="Verdana"/>
                        </a:rPr>
                        <a:t>22%</a:t>
                      </a:r>
                    </a:p>
                  </a:txBody>
                  <a:tcPr marL="11701" marR="11701" marT="1170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600" b="0" i="0" u="none" strike="noStrike">
                          <a:latin typeface="Verdana"/>
                        </a:rPr>
                        <a:t>30%</a:t>
                      </a:r>
                    </a:p>
                  </a:txBody>
                  <a:tcPr marL="11701" marR="11701" marT="1170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600" b="0" i="0" u="none" strike="noStrike">
                          <a:latin typeface="Verdana"/>
                        </a:rPr>
                        <a:t>42%</a:t>
                      </a:r>
                    </a:p>
                  </a:txBody>
                  <a:tcPr marL="11701" marR="11701" marT="1170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600" b="0" i="0" u="none" strike="noStrike">
                          <a:latin typeface="Verdana"/>
                        </a:rPr>
                        <a:t>37%</a:t>
                      </a:r>
                    </a:p>
                  </a:txBody>
                  <a:tcPr marL="11701" marR="11701" marT="1170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600" b="0" i="0" u="none" strike="noStrike">
                          <a:latin typeface="Verdana"/>
                        </a:rPr>
                        <a:t>34%</a:t>
                      </a:r>
                    </a:p>
                  </a:txBody>
                  <a:tcPr marL="11701" marR="11701" marT="1170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600" b="0" i="0" u="none" strike="noStrike">
                          <a:latin typeface="Verdana"/>
                        </a:rPr>
                        <a:t>1%</a:t>
                      </a:r>
                    </a:p>
                  </a:txBody>
                  <a:tcPr marL="11701" marR="11701" marT="1170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600" b="0" i="0" u="none" strike="noStrike">
                          <a:latin typeface="Verdana"/>
                        </a:rPr>
                        <a:t>9%</a:t>
                      </a:r>
                    </a:p>
                  </a:txBody>
                  <a:tcPr marL="11701" marR="11701" marT="1170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600" b="0" i="0" u="none" strike="noStrike" dirty="0">
                          <a:latin typeface="Verdana"/>
                        </a:rPr>
                        <a:t>4%</a:t>
                      </a:r>
                    </a:p>
                  </a:txBody>
                  <a:tcPr marL="11701" marR="11701" marT="11701" marB="0" anchor="b">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2"/>
                  </a:ext>
                </a:extLst>
              </a:tr>
            </a:tbl>
          </a:graphicData>
        </a:graphic>
      </p:graphicFrame>
      <p:sp>
        <p:nvSpPr>
          <p:cNvPr id="4" name="Title 3"/>
          <p:cNvSpPr>
            <a:spLocks noGrp="1"/>
          </p:cNvSpPr>
          <p:nvPr>
            <p:ph type="title"/>
          </p:nvPr>
        </p:nvSpPr>
        <p:spPr/>
        <p:txBody>
          <a:bodyPr/>
          <a:lstStyle/>
          <a:p>
            <a:r>
              <a:rPr lang="en-US" dirty="0"/>
              <a:t>How much?  Receipts, then rates</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260350" y="304800"/>
            <a:ext cx="8623300" cy="6096000"/>
          </a:xfrm>
          <a:prstGeom prst="rect">
            <a:avLst/>
          </a:prstGeom>
        </p:spPr>
      </p:pic>
      <p:sp>
        <p:nvSpPr>
          <p:cNvPr id="4" name="Rectangle 3">
            <a:extLst>
              <a:ext uri="{FF2B5EF4-FFF2-40B4-BE49-F238E27FC236}">
                <a16:creationId xmlns:a16="http://schemas.microsoft.com/office/drawing/2014/main" id="{2F4DED80-38A5-4248-ABED-C72371B6F8F8}"/>
              </a:ext>
            </a:extLst>
          </p:cNvPr>
          <p:cNvSpPr/>
          <p:nvPr/>
        </p:nvSpPr>
        <p:spPr>
          <a:xfrm>
            <a:off x="2286000" y="3105835"/>
            <a:ext cx="4572000" cy="923330"/>
          </a:xfrm>
          <a:prstGeom prst="rect">
            <a:avLst/>
          </a:prstGeom>
        </p:spPr>
        <p:txBody>
          <a:bodyPr>
            <a:spAutoFit/>
          </a:bodyPr>
          <a:lstStyle/>
          <a:p>
            <a:r>
              <a:rPr lang="en-US" dirty="0">
                <a:hlinkClick r:id="rId3"/>
              </a:rPr>
              <a:t>https://www.ncbi.nlm.nih.gov/pmc/articles/PMC7299191/</a:t>
            </a:r>
            <a:endParaRPr lang="en-US" dirty="0"/>
          </a:p>
          <a:p>
            <a:endParaRPr lang="en-US"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a:extLst>
              <a:ext uri="{FF2B5EF4-FFF2-40B4-BE49-F238E27FC236}">
                <a16:creationId xmlns:a16="http://schemas.microsoft.com/office/drawing/2014/main" id="{804D3855-1C29-4146-AEBF-7BAFA66EABA9}"/>
              </a:ext>
            </a:extLst>
          </p:cNvPr>
          <p:cNvSpPr>
            <a:spLocks noGrp="1"/>
          </p:cNvSpPr>
          <p:nvPr>
            <p:ph type="ftr" sz="quarter" idx="11"/>
          </p:nvPr>
        </p:nvSpPr>
        <p:spPr/>
        <p:txBody>
          <a:bodyPr/>
          <a:lstStyle/>
          <a:p>
            <a:r>
              <a:rPr lang="en-US"/>
              <a:t>Pat Oglesby  Www.newrevenue.org   </a:t>
            </a:r>
          </a:p>
        </p:txBody>
      </p:sp>
      <p:sp>
        <p:nvSpPr>
          <p:cNvPr id="3" name="Rectangle 2">
            <a:extLst>
              <a:ext uri="{FF2B5EF4-FFF2-40B4-BE49-F238E27FC236}">
                <a16:creationId xmlns:a16="http://schemas.microsoft.com/office/drawing/2014/main" id="{3C233624-ED9D-1140-B622-8C444495E820}"/>
              </a:ext>
            </a:extLst>
          </p:cNvPr>
          <p:cNvSpPr/>
          <p:nvPr/>
        </p:nvSpPr>
        <p:spPr>
          <a:xfrm>
            <a:off x="2133600" y="5894685"/>
            <a:ext cx="4572000" cy="923330"/>
          </a:xfrm>
          <a:prstGeom prst="rect">
            <a:avLst/>
          </a:prstGeom>
        </p:spPr>
        <p:txBody>
          <a:bodyPr>
            <a:spAutoFit/>
          </a:bodyPr>
          <a:lstStyle/>
          <a:p>
            <a:r>
              <a:rPr lang="en-US" dirty="0">
                <a:hlinkClick r:id="rId2"/>
              </a:rPr>
              <a:t>https://www.ncbi.nlm.nih.gov/pmc/articles/PMC7299191/</a:t>
            </a:r>
            <a:endParaRPr lang="en-US" dirty="0"/>
          </a:p>
          <a:p>
            <a:endParaRPr lang="en-US" dirty="0"/>
          </a:p>
        </p:txBody>
      </p:sp>
      <p:pic>
        <p:nvPicPr>
          <p:cNvPr id="6" name="Picture 5">
            <a:extLst>
              <a:ext uri="{FF2B5EF4-FFF2-40B4-BE49-F238E27FC236}">
                <a16:creationId xmlns:a16="http://schemas.microsoft.com/office/drawing/2014/main" id="{92C143D5-3961-4E40-9181-5E0C1D762CD0}"/>
              </a:ext>
            </a:extLst>
          </p:cNvPr>
          <p:cNvPicPr>
            <a:picLocks noChangeAspect="1"/>
          </p:cNvPicPr>
          <p:nvPr/>
        </p:nvPicPr>
        <p:blipFill>
          <a:blip r:embed="rId3"/>
          <a:stretch>
            <a:fillRect/>
          </a:stretch>
        </p:blipFill>
        <p:spPr>
          <a:xfrm>
            <a:off x="355600" y="685800"/>
            <a:ext cx="8432800" cy="5486400"/>
          </a:xfrm>
          <a:prstGeom prst="rect">
            <a:avLst/>
          </a:prstGeom>
        </p:spPr>
      </p:pic>
    </p:spTree>
    <p:extLst>
      <p:ext uri="{BB962C8B-B14F-4D97-AF65-F5344CB8AC3E}">
        <p14:creationId xmlns:p14="http://schemas.microsoft.com/office/powerpoint/2010/main" val="49156123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How much: Junior Johnson’s heyday</a:t>
            </a:r>
          </a:p>
        </p:txBody>
      </p:sp>
      <p:sp>
        <p:nvSpPr>
          <p:cNvPr id="3" name="Rectangle 2"/>
          <p:cNvSpPr/>
          <p:nvPr/>
        </p:nvSpPr>
        <p:spPr>
          <a:xfrm>
            <a:off x="1600200" y="1417638"/>
            <a:ext cx="5257800" cy="2554545"/>
          </a:xfrm>
          <a:prstGeom prst="rect">
            <a:avLst/>
          </a:prstGeom>
        </p:spPr>
        <p:txBody>
          <a:bodyPr wrap="square">
            <a:spAutoFit/>
          </a:bodyPr>
          <a:lstStyle/>
          <a:p>
            <a:r>
              <a:rPr lang="en-US" sz="3200" dirty="0"/>
              <a:t>“A gallon of whiskey [bore] $11 tax.  You could make it for 75 cents to a dollar and sell it for $3 or $4.” </a:t>
            </a:r>
            <a:r>
              <a:rPr lang="en-US" sz="3200" dirty="0" err="1"/>
              <a:t>Golenbock</a:t>
            </a:r>
            <a:r>
              <a:rPr lang="en-US" sz="3200" dirty="0"/>
              <a:t>, </a:t>
            </a:r>
            <a:r>
              <a:rPr lang="en-US" sz="3200" i="1" dirty="0"/>
              <a:t>American Zoom</a:t>
            </a:r>
          </a:p>
        </p:txBody>
      </p:sp>
      <p:pic>
        <p:nvPicPr>
          <p:cNvPr id="5" name="Picture 4"/>
          <p:cNvPicPr>
            <a:picLocks noChangeAspect="1"/>
          </p:cNvPicPr>
          <p:nvPr/>
        </p:nvPicPr>
        <p:blipFill>
          <a:blip r:embed="rId2"/>
          <a:stretch>
            <a:fillRect/>
          </a:stretch>
        </p:blipFill>
        <p:spPr>
          <a:xfrm>
            <a:off x="4419600" y="3581400"/>
            <a:ext cx="3886200" cy="2438400"/>
          </a:xfrm>
          <a:prstGeom prst="rect">
            <a:avLst/>
          </a:prstGeom>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856B4BA-6BBE-1F42-9F40-4FD67EDAA2B1}"/>
              </a:ext>
            </a:extLst>
          </p:cNvPr>
          <p:cNvSpPr>
            <a:spLocks noGrp="1"/>
          </p:cNvSpPr>
          <p:nvPr>
            <p:ph type="title"/>
          </p:nvPr>
        </p:nvSpPr>
        <p:spPr/>
        <p:txBody>
          <a:bodyPr/>
          <a:lstStyle/>
          <a:p>
            <a:r>
              <a:rPr lang="en-US" dirty="0"/>
              <a:t>Undertaxed?</a:t>
            </a:r>
          </a:p>
        </p:txBody>
      </p:sp>
      <p:sp>
        <p:nvSpPr>
          <p:cNvPr id="3" name="Footer Placeholder 2">
            <a:extLst>
              <a:ext uri="{FF2B5EF4-FFF2-40B4-BE49-F238E27FC236}">
                <a16:creationId xmlns:a16="http://schemas.microsoft.com/office/drawing/2014/main" id="{CC293C6E-E9E2-994B-AAF7-60D8803EDE37}"/>
              </a:ext>
            </a:extLst>
          </p:cNvPr>
          <p:cNvSpPr>
            <a:spLocks noGrp="1"/>
          </p:cNvSpPr>
          <p:nvPr>
            <p:ph type="ftr" sz="quarter" idx="11"/>
          </p:nvPr>
        </p:nvSpPr>
        <p:spPr/>
        <p:txBody>
          <a:bodyPr/>
          <a:lstStyle/>
          <a:p>
            <a:r>
              <a:rPr lang="en-US"/>
              <a:t>Pat Oglesby  Www.newrevenue.org   </a:t>
            </a:r>
          </a:p>
        </p:txBody>
      </p:sp>
      <p:sp>
        <p:nvSpPr>
          <p:cNvPr id="4" name="Rectangle 3">
            <a:extLst>
              <a:ext uri="{FF2B5EF4-FFF2-40B4-BE49-F238E27FC236}">
                <a16:creationId xmlns:a16="http://schemas.microsoft.com/office/drawing/2014/main" id="{63BD82D1-EEEB-E743-9218-B53099C247F0}"/>
              </a:ext>
            </a:extLst>
          </p:cNvPr>
          <p:cNvSpPr/>
          <p:nvPr/>
        </p:nvSpPr>
        <p:spPr>
          <a:xfrm>
            <a:off x="1295400" y="1423816"/>
            <a:ext cx="6172200" cy="4370427"/>
          </a:xfrm>
          <a:prstGeom prst="rect">
            <a:avLst/>
          </a:prstGeom>
        </p:spPr>
        <p:txBody>
          <a:bodyPr wrap="square">
            <a:spAutoFit/>
          </a:bodyPr>
          <a:lstStyle/>
          <a:p>
            <a:r>
              <a:rPr lang="en-US" dirty="0">
                <a:solidFill>
                  <a:srgbClr val="000000"/>
                </a:solidFill>
                <a:latin typeface="Times New Roman" panose="02020603050405020304" pitchFamily="18" charset="0"/>
              </a:rPr>
              <a:t> </a:t>
            </a:r>
            <a:r>
              <a:rPr lang="en-US" sz="3200" dirty="0">
                <a:solidFill>
                  <a:srgbClr val="000000"/>
                </a:solidFill>
                <a:latin typeface="Times New Roman" panose="02020603050405020304" pitchFamily="18" charset="0"/>
              </a:rPr>
              <a:t>”Our results suggest that doubling the alcohol tax would reduce alcohol-related mortality by an average of 35%, traffic crash deaths by 11%, sexually transmitted disease by 6%, violence by 2%, and crime by 1.4%.”</a:t>
            </a:r>
          </a:p>
          <a:p>
            <a:br>
              <a:rPr lang="en-US" dirty="0"/>
            </a:br>
            <a:r>
              <a:rPr lang="en-US" dirty="0">
                <a:hlinkClick r:id="rId2"/>
              </a:rPr>
              <a:t>https://www.ncbi.nlm.nih.gov/pmc/articles/PMC2951962/</a:t>
            </a:r>
            <a:endParaRPr lang="en-US" dirty="0"/>
          </a:p>
          <a:p>
            <a:endParaRPr lang="en-US" dirty="0"/>
          </a:p>
        </p:txBody>
      </p:sp>
    </p:spTree>
    <p:extLst>
      <p:ext uri="{BB962C8B-B14F-4D97-AF65-F5344CB8AC3E}">
        <p14:creationId xmlns:p14="http://schemas.microsoft.com/office/powerpoint/2010/main" val="109136409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1464577-CD0D-7A4C-81F1-0425D313CB5F}"/>
              </a:ext>
            </a:extLst>
          </p:cNvPr>
          <p:cNvSpPr>
            <a:spLocks noGrp="1"/>
          </p:cNvSpPr>
          <p:nvPr>
            <p:ph type="title"/>
          </p:nvPr>
        </p:nvSpPr>
        <p:spPr/>
        <p:txBody>
          <a:bodyPr/>
          <a:lstStyle/>
          <a:p>
            <a:r>
              <a:rPr lang="en-US" dirty="0"/>
              <a:t>Poll:  Is alcohol undertaxed?</a:t>
            </a:r>
          </a:p>
        </p:txBody>
      </p:sp>
      <p:sp>
        <p:nvSpPr>
          <p:cNvPr id="3" name="Footer Placeholder 2">
            <a:extLst>
              <a:ext uri="{FF2B5EF4-FFF2-40B4-BE49-F238E27FC236}">
                <a16:creationId xmlns:a16="http://schemas.microsoft.com/office/drawing/2014/main" id="{4C06C8AC-CEBD-2245-964D-A88E7F92A5F2}"/>
              </a:ext>
            </a:extLst>
          </p:cNvPr>
          <p:cNvSpPr>
            <a:spLocks noGrp="1"/>
          </p:cNvSpPr>
          <p:nvPr>
            <p:ph type="ftr" sz="quarter" idx="11"/>
          </p:nvPr>
        </p:nvSpPr>
        <p:spPr/>
        <p:txBody>
          <a:bodyPr/>
          <a:lstStyle/>
          <a:p>
            <a:r>
              <a:rPr lang="en-US"/>
              <a:t>Pat Oglesby  Www.newrevenue.org   </a:t>
            </a:r>
          </a:p>
        </p:txBody>
      </p:sp>
    </p:spTree>
    <p:extLst>
      <p:ext uri="{BB962C8B-B14F-4D97-AF65-F5344CB8AC3E}">
        <p14:creationId xmlns:p14="http://schemas.microsoft.com/office/powerpoint/2010/main" val="298550891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14ACDA2-7293-3D45-BF24-9B05D5574C68}"/>
              </a:ext>
            </a:extLst>
          </p:cNvPr>
          <p:cNvSpPr>
            <a:spLocks noGrp="1"/>
          </p:cNvSpPr>
          <p:nvPr>
            <p:ph type="title"/>
          </p:nvPr>
        </p:nvSpPr>
        <p:spPr>
          <a:xfrm>
            <a:off x="457200" y="1066800"/>
            <a:ext cx="8229600" cy="1143000"/>
          </a:xfrm>
        </p:spPr>
        <p:txBody>
          <a:bodyPr>
            <a:normAutofit fontScale="90000"/>
          </a:bodyPr>
          <a:lstStyle/>
          <a:p>
            <a:r>
              <a:rPr lang="en-US" dirty="0"/>
              <a:t>Marijuana -- How much tax revenue?</a:t>
            </a:r>
            <a:br>
              <a:rPr lang="en-US" b="1" dirty="0">
                <a:solidFill>
                  <a:srgbClr val="555555"/>
                </a:solidFill>
                <a:latin typeface="Inherit"/>
              </a:rPr>
            </a:br>
            <a:endParaRPr lang="en-US" dirty="0"/>
          </a:p>
        </p:txBody>
      </p:sp>
      <p:sp>
        <p:nvSpPr>
          <p:cNvPr id="3" name="Footer Placeholder 2">
            <a:extLst>
              <a:ext uri="{FF2B5EF4-FFF2-40B4-BE49-F238E27FC236}">
                <a16:creationId xmlns:a16="http://schemas.microsoft.com/office/drawing/2014/main" id="{E55B9E79-102A-034D-8FB0-57FE1086156D}"/>
              </a:ext>
            </a:extLst>
          </p:cNvPr>
          <p:cNvSpPr>
            <a:spLocks noGrp="1"/>
          </p:cNvSpPr>
          <p:nvPr>
            <p:ph type="ftr" sz="quarter" idx="11"/>
          </p:nvPr>
        </p:nvSpPr>
        <p:spPr/>
        <p:txBody>
          <a:bodyPr/>
          <a:lstStyle/>
          <a:p>
            <a:r>
              <a:rPr lang="en-US"/>
              <a:t>Pat Oglesby  Www.newrevenue.org   </a:t>
            </a:r>
          </a:p>
        </p:txBody>
      </p:sp>
    </p:spTree>
    <p:extLst>
      <p:ext uri="{BB962C8B-B14F-4D97-AF65-F5344CB8AC3E}">
        <p14:creationId xmlns:p14="http://schemas.microsoft.com/office/powerpoint/2010/main" val="28348168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1E9B4B1-9AE2-EF42-9475-C8BEA72D83E3}"/>
              </a:ext>
            </a:extLst>
          </p:cNvPr>
          <p:cNvSpPr>
            <a:spLocks noGrp="1"/>
          </p:cNvSpPr>
          <p:nvPr>
            <p:ph type="title"/>
          </p:nvPr>
        </p:nvSpPr>
        <p:spPr/>
        <p:txBody>
          <a:bodyPr>
            <a:normAutofit/>
          </a:bodyPr>
          <a:lstStyle/>
          <a:p>
            <a:r>
              <a:rPr lang="en-US" dirty="0"/>
              <a:t>Slow start, then 5X growth</a:t>
            </a:r>
          </a:p>
        </p:txBody>
      </p:sp>
      <p:sp>
        <p:nvSpPr>
          <p:cNvPr id="3" name="Footer Placeholder 2">
            <a:extLst>
              <a:ext uri="{FF2B5EF4-FFF2-40B4-BE49-F238E27FC236}">
                <a16:creationId xmlns:a16="http://schemas.microsoft.com/office/drawing/2014/main" id="{AE8FACFA-A359-E140-985F-D98477BDF108}"/>
              </a:ext>
            </a:extLst>
          </p:cNvPr>
          <p:cNvSpPr>
            <a:spLocks noGrp="1"/>
          </p:cNvSpPr>
          <p:nvPr>
            <p:ph type="ftr" sz="quarter" idx="11"/>
          </p:nvPr>
        </p:nvSpPr>
        <p:spPr/>
        <p:txBody>
          <a:bodyPr/>
          <a:lstStyle/>
          <a:p>
            <a:r>
              <a:rPr lang="en-US"/>
              <a:t>Pat Oglesby  Www.newrevenue.org   </a:t>
            </a:r>
          </a:p>
        </p:txBody>
      </p:sp>
      <p:pic>
        <p:nvPicPr>
          <p:cNvPr id="4" name="Picture 3">
            <a:extLst>
              <a:ext uri="{FF2B5EF4-FFF2-40B4-BE49-F238E27FC236}">
                <a16:creationId xmlns:a16="http://schemas.microsoft.com/office/drawing/2014/main" id="{2E1E04A3-6DCA-5745-9431-53B2305A1CF5}"/>
              </a:ext>
            </a:extLst>
          </p:cNvPr>
          <p:cNvPicPr>
            <a:picLocks noChangeAspect="1"/>
          </p:cNvPicPr>
          <p:nvPr/>
        </p:nvPicPr>
        <p:blipFill>
          <a:blip r:embed="rId2"/>
          <a:stretch>
            <a:fillRect/>
          </a:stretch>
        </p:blipFill>
        <p:spPr>
          <a:xfrm>
            <a:off x="304800" y="1358931"/>
            <a:ext cx="8839200" cy="4287999"/>
          </a:xfrm>
          <a:prstGeom prst="rect">
            <a:avLst/>
          </a:prstGeom>
        </p:spPr>
      </p:pic>
    </p:spTree>
    <p:extLst>
      <p:ext uri="{BB962C8B-B14F-4D97-AF65-F5344CB8AC3E}">
        <p14:creationId xmlns:p14="http://schemas.microsoft.com/office/powerpoint/2010/main" val="222919858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950F69D-871C-2B42-B3F3-3A976452030D}"/>
              </a:ext>
            </a:extLst>
          </p:cNvPr>
          <p:cNvSpPr>
            <a:spLocks noGrp="1"/>
          </p:cNvSpPr>
          <p:nvPr>
            <p:ph type="title"/>
          </p:nvPr>
        </p:nvSpPr>
        <p:spPr/>
        <p:txBody>
          <a:bodyPr/>
          <a:lstStyle/>
          <a:p>
            <a:endParaRPr lang="en-US"/>
          </a:p>
        </p:txBody>
      </p:sp>
      <p:sp>
        <p:nvSpPr>
          <p:cNvPr id="3" name="Footer Placeholder 2">
            <a:extLst>
              <a:ext uri="{FF2B5EF4-FFF2-40B4-BE49-F238E27FC236}">
                <a16:creationId xmlns:a16="http://schemas.microsoft.com/office/drawing/2014/main" id="{6943C4E2-E719-AA4E-99AB-78046CA75797}"/>
              </a:ext>
            </a:extLst>
          </p:cNvPr>
          <p:cNvSpPr>
            <a:spLocks noGrp="1"/>
          </p:cNvSpPr>
          <p:nvPr>
            <p:ph type="ftr" sz="quarter" idx="11"/>
          </p:nvPr>
        </p:nvSpPr>
        <p:spPr/>
        <p:txBody>
          <a:bodyPr/>
          <a:lstStyle/>
          <a:p>
            <a:r>
              <a:rPr lang="en-US"/>
              <a:t>Pat Oglesby  Www.newrevenue.org   </a:t>
            </a:r>
          </a:p>
        </p:txBody>
      </p:sp>
      <p:sp>
        <p:nvSpPr>
          <p:cNvPr id="5" name="Rectangle 4">
            <a:extLst>
              <a:ext uri="{FF2B5EF4-FFF2-40B4-BE49-F238E27FC236}">
                <a16:creationId xmlns:a16="http://schemas.microsoft.com/office/drawing/2014/main" id="{B92DEF44-FC5C-F240-AD59-C689CB3F7097}"/>
              </a:ext>
            </a:extLst>
          </p:cNvPr>
          <p:cNvSpPr/>
          <p:nvPr/>
        </p:nvSpPr>
        <p:spPr>
          <a:xfrm>
            <a:off x="3267508" y="3244334"/>
            <a:ext cx="2608984" cy="369332"/>
          </a:xfrm>
          <a:prstGeom prst="rect">
            <a:avLst/>
          </a:prstGeom>
        </p:spPr>
        <p:txBody>
          <a:bodyPr wrap="none">
            <a:spAutoFit/>
          </a:bodyPr>
          <a:lstStyle/>
          <a:p>
            <a:r>
              <a:rPr lang="en-US" dirty="0">
                <a:solidFill>
                  <a:srgbClr val="000000"/>
                </a:solidFill>
                <a:latin typeface="Garamond" panose="02020404030301010803" pitchFamily="18" charset="0"/>
                <a:ea typeface="Times New Roman" panose="02020603050405020304" pitchFamily="18" charset="0"/>
              </a:rPr>
              <a:t>Colorado cannabis revenue</a:t>
            </a:r>
            <a:endParaRPr lang="en-US" sz="1200" dirty="0">
              <a:effectLst/>
              <a:latin typeface="Times New Roman" panose="02020603050405020304" pitchFamily="18" charset="0"/>
              <a:ea typeface="Times New Roman" panose="02020603050405020304" pitchFamily="18" charset="0"/>
            </a:endParaRPr>
          </a:p>
        </p:txBody>
      </p:sp>
      <p:pic>
        <p:nvPicPr>
          <p:cNvPr id="6" name="Picture 5">
            <a:extLst>
              <a:ext uri="{FF2B5EF4-FFF2-40B4-BE49-F238E27FC236}">
                <a16:creationId xmlns:a16="http://schemas.microsoft.com/office/drawing/2014/main" id="{06613E44-5910-A747-90EB-C944685E110E}"/>
              </a:ext>
            </a:extLst>
          </p:cNvPr>
          <p:cNvPicPr>
            <a:picLocks noChangeAspect="1"/>
          </p:cNvPicPr>
          <p:nvPr/>
        </p:nvPicPr>
        <p:blipFill>
          <a:blip r:embed="rId2"/>
          <a:stretch>
            <a:fillRect/>
          </a:stretch>
        </p:blipFill>
        <p:spPr>
          <a:xfrm>
            <a:off x="1200150" y="1276350"/>
            <a:ext cx="6743700" cy="4305300"/>
          </a:xfrm>
          <a:prstGeom prst="rect">
            <a:avLst/>
          </a:prstGeom>
        </p:spPr>
      </p:pic>
    </p:spTree>
    <p:extLst>
      <p:ext uri="{BB962C8B-B14F-4D97-AF65-F5344CB8AC3E}">
        <p14:creationId xmlns:p14="http://schemas.microsoft.com/office/powerpoint/2010/main" val="123237011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a:extLst>
              <a:ext uri="{FF2B5EF4-FFF2-40B4-BE49-F238E27FC236}">
                <a16:creationId xmlns:a16="http://schemas.microsoft.com/office/drawing/2014/main" id="{3AEEFC9A-2EA1-2B41-BB7B-64DF42F019D9}"/>
              </a:ext>
            </a:extLst>
          </p:cNvPr>
          <p:cNvSpPr>
            <a:spLocks noGrp="1"/>
          </p:cNvSpPr>
          <p:nvPr>
            <p:ph type="ftr" sz="quarter" idx="11"/>
          </p:nvPr>
        </p:nvSpPr>
        <p:spPr/>
        <p:txBody>
          <a:bodyPr/>
          <a:lstStyle/>
          <a:p>
            <a:r>
              <a:rPr lang="en-US"/>
              <a:t>Pat Oglesby  Www.newrevenue.org   </a:t>
            </a:r>
          </a:p>
        </p:txBody>
      </p:sp>
      <p:pic>
        <p:nvPicPr>
          <p:cNvPr id="4" name="Picture 3">
            <a:extLst>
              <a:ext uri="{FF2B5EF4-FFF2-40B4-BE49-F238E27FC236}">
                <a16:creationId xmlns:a16="http://schemas.microsoft.com/office/drawing/2014/main" id="{18D15CAD-0583-BF4C-99A7-D4E44FCD00BB}"/>
              </a:ext>
            </a:extLst>
          </p:cNvPr>
          <p:cNvPicPr>
            <a:picLocks noChangeAspect="1"/>
          </p:cNvPicPr>
          <p:nvPr/>
        </p:nvPicPr>
        <p:blipFill>
          <a:blip r:embed="rId2"/>
          <a:stretch>
            <a:fillRect/>
          </a:stretch>
        </p:blipFill>
        <p:spPr>
          <a:xfrm>
            <a:off x="1749136" y="990600"/>
            <a:ext cx="5895109" cy="4052888"/>
          </a:xfrm>
          <a:prstGeom prst="rect">
            <a:avLst/>
          </a:prstGeom>
        </p:spPr>
      </p:pic>
    </p:spTree>
    <p:extLst>
      <p:ext uri="{BB962C8B-B14F-4D97-AF65-F5344CB8AC3E}">
        <p14:creationId xmlns:p14="http://schemas.microsoft.com/office/powerpoint/2010/main" val="253641240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14ACDA2-7293-3D45-BF24-9B05D5574C68}"/>
              </a:ext>
            </a:extLst>
          </p:cNvPr>
          <p:cNvSpPr>
            <a:spLocks noGrp="1"/>
          </p:cNvSpPr>
          <p:nvPr>
            <p:ph type="title"/>
          </p:nvPr>
        </p:nvSpPr>
        <p:spPr/>
        <p:txBody>
          <a:bodyPr>
            <a:normAutofit fontScale="90000"/>
          </a:bodyPr>
          <a:lstStyle/>
          <a:p>
            <a:r>
              <a:rPr lang="en-US" dirty="0"/>
              <a:t>How much $?</a:t>
            </a:r>
            <a:br>
              <a:rPr lang="en-US" b="1" dirty="0">
                <a:solidFill>
                  <a:srgbClr val="555555"/>
                </a:solidFill>
                <a:latin typeface="Inherit"/>
              </a:rPr>
            </a:br>
            <a:endParaRPr lang="en-US" dirty="0"/>
          </a:p>
        </p:txBody>
      </p:sp>
      <p:sp>
        <p:nvSpPr>
          <p:cNvPr id="3" name="Footer Placeholder 2">
            <a:extLst>
              <a:ext uri="{FF2B5EF4-FFF2-40B4-BE49-F238E27FC236}">
                <a16:creationId xmlns:a16="http://schemas.microsoft.com/office/drawing/2014/main" id="{E55B9E79-102A-034D-8FB0-57FE1086156D}"/>
              </a:ext>
            </a:extLst>
          </p:cNvPr>
          <p:cNvSpPr>
            <a:spLocks noGrp="1"/>
          </p:cNvSpPr>
          <p:nvPr>
            <p:ph type="ftr" sz="quarter" idx="11"/>
          </p:nvPr>
        </p:nvSpPr>
        <p:spPr/>
        <p:txBody>
          <a:bodyPr/>
          <a:lstStyle/>
          <a:p>
            <a:r>
              <a:rPr lang="en-US"/>
              <a:t>Pat Oglesby  Www.newrevenue.org   </a:t>
            </a:r>
          </a:p>
        </p:txBody>
      </p:sp>
      <p:sp>
        <p:nvSpPr>
          <p:cNvPr id="5" name="Rectangle 4">
            <a:extLst>
              <a:ext uri="{FF2B5EF4-FFF2-40B4-BE49-F238E27FC236}">
                <a16:creationId xmlns:a16="http://schemas.microsoft.com/office/drawing/2014/main" id="{A73D1527-8C3B-E646-B2DE-FE5FF10CB147}"/>
              </a:ext>
            </a:extLst>
          </p:cNvPr>
          <p:cNvSpPr/>
          <p:nvPr/>
        </p:nvSpPr>
        <p:spPr>
          <a:xfrm>
            <a:off x="2286000" y="5785280"/>
            <a:ext cx="4572000" cy="923330"/>
          </a:xfrm>
          <a:prstGeom prst="rect">
            <a:avLst/>
          </a:prstGeom>
        </p:spPr>
        <p:txBody>
          <a:bodyPr>
            <a:spAutoFit/>
          </a:bodyPr>
          <a:lstStyle/>
          <a:p>
            <a:r>
              <a:rPr lang="en-US" dirty="0">
                <a:hlinkClick r:id="rId2"/>
              </a:rPr>
              <a:t>https://taxfoundation.org/states-projected-post-higher-marijuana-revenues-2021/</a:t>
            </a:r>
            <a:endParaRPr lang="en-US" dirty="0"/>
          </a:p>
          <a:p>
            <a:endParaRPr lang="en-US" dirty="0"/>
          </a:p>
        </p:txBody>
      </p:sp>
      <p:graphicFrame>
        <p:nvGraphicFramePr>
          <p:cNvPr id="7" name="Table 6">
            <a:extLst>
              <a:ext uri="{FF2B5EF4-FFF2-40B4-BE49-F238E27FC236}">
                <a16:creationId xmlns:a16="http://schemas.microsoft.com/office/drawing/2014/main" id="{60474868-31BC-D747-89CC-B65EEFDD640A}"/>
              </a:ext>
            </a:extLst>
          </p:cNvPr>
          <p:cNvGraphicFramePr>
            <a:graphicFrameLocks noGrp="1"/>
          </p:cNvGraphicFramePr>
          <p:nvPr/>
        </p:nvGraphicFramePr>
        <p:xfrm>
          <a:off x="2133600" y="1417638"/>
          <a:ext cx="4222750" cy="3461383"/>
        </p:xfrm>
        <a:graphic>
          <a:graphicData uri="http://schemas.openxmlformats.org/drawingml/2006/table">
            <a:tbl>
              <a:tblPr>
                <a:tableStyleId>{5C22544A-7EE6-4342-B048-85BDC9FD1C3A}</a:tableStyleId>
              </a:tblPr>
              <a:tblGrid>
                <a:gridCol w="2359330">
                  <a:extLst>
                    <a:ext uri="{9D8B030D-6E8A-4147-A177-3AD203B41FA5}">
                      <a16:colId xmlns:a16="http://schemas.microsoft.com/office/drawing/2014/main" val="3532679067"/>
                    </a:ext>
                  </a:extLst>
                </a:gridCol>
                <a:gridCol w="1863420">
                  <a:extLst>
                    <a:ext uri="{9D8B030D-6E8A-4147-A177-3AD203B41FA5}">
                      <a16:colId xmlns:a16="http://schemas.microsoft.com/office/drawing/2014/main" val="3269562926"/>
                    </a:ext>
                  </a:extLst>
                </a:gridCol>
              </a:tblGrid>
              <a:tr h="578638">
                <a:tc>
                  <a:txBody>
                    <a:bodyPr/>
                    <a:lstStyle/>
                    <a:p>
                      <a:pPr algn="l" fontAlgn="b"/>
                      <a:r>
                        <a:rPr lang="en-US" sz="1700" u="none" strike="noStrike">
                          <a:effectLst/>
                        </a:rPr>
                        <a:t>State</a:t>
                      </a:r>
                      <a:endParaRPr lang="en-US" sz="1700" b="1" i="0" u="none" strike="noStrike">
                        <a:solidFill>
                          <a:srgbClr val="555555"/>
                        </a:solidFill>
                        <a:effectLst/>
                        <a:latin typeface="Inherit"/>
                      </a:endParaRPr>
                    </a:p>
                  </a:txBody>
                  <a:tcPr marL="9525" marR="9525" marT="9525" marB="0" anchor="b"/>
                </a:tc>
                <a:tc>
                  <a:txBody>
                    <a:bodyPr/>
                    <a:lstStyle/>
                    <a:p>
                      <a:pPr algn="l" fontAlgn="b"/>
                      <a:r>
                        <a:rPr lang="en-US" sz="1700" u="none" strike="noStrike" dirty="0">
                          <a:effectLst/>
                        </a:rPr>
                        <a:t>Revenue Per Capita  </a:t>
                      </a:r>
                      <a:r>
                        <a:rPr lang="en-US" sz="1600" dirty="0"/>
                        <a:t>FY 2021</a:t>
                      </a:r>
                      <a:endParaRPr lang="en-US" sz="1700" b="1" i="0" u="none" strike="noStrike" dirty="0">
                        <a:solidFill>
                          <a:srgbClr val="555555"/>
                        </a:solidFill>
                        <a:effectLst/>
                        <a:latin typeface="Inherit"/>
                      </a:endParaRPr>
                    </a:p>
                  </a:txBody>
                  <a:tcPr marL="9525" marR="9525" marT="9525" marB="0" anchor="b"/>
                </a:tc>
                <a:extLst>
                  <a:ext uri="{0D108BD9-81ED-4DB2-BD59-A6C34878D82A}">
                    <a16:rowId xmlns:a16="http://schemas.microsoft.com/office/drawing/2014/main" val="1293082377"/>
                  </a:ext>
                </a:extLst>
              </a:tr>
              <a:tr h="320305">
                <a:tc>
                  <a:txBody>
                    <a:bodyPr/>
                    <a:lstStyle/>
                    <a:p>
                      <a:pPr algn="l" fontAlgn="b"/>
                      <a:r>
                        <a:rPr lang="en-US" sz="1700" u="none" strike="noStrike">
                          <a:effectLst/>
                        </a:rPr>
                        <a:t>Alaska</a:t>
                      </a:r>
                      <a:endParaRPr lang="en-US" sz="1700" b="0" i="0" u="none" strike="noStrike">
                        <a:solidFill>
                          <a:srgbClr val="555555"/>
                        </a:solidFill>
                        <a:effectLst/>
                        <a:latin typeface="Courier New" panose="02070309020205020404" pitchFamily="49" charset="0"/>
                      </a:endParaRPr>
                    </a:p>
                  </a:txBody>
                  <a:tcPr marL="9525" marR="9525" marT="9525" marB="0" anchor="b"/>
                </a:tc>
                <a:tc>
                  <a:txBody>
                    <a:bodyPr/>
                    <a:lstStyle/>
                    <a:p>
                      <a:pPr algn="r" fontAlgn="b"/>
                      <a:r>
                        <a:rPr lang="en-US" sz="1700" u="none" strike="noStrike">
                          <a:effectLst/>
                        </a:rPr>
                        <a:t>$39.71 </a:t>
                      </a:r>
                      <a:endParaRPr lang="en-US" sz="1700" b="0" i="0" u="none" strike="noStrike">
                        <a:solidFill>
                          <a:srgbClr val="555555"/>
                        </a:solidFill>
                        <a:effectLst/>
                        <a:latin typeface="Courier New" panose="02070309020205020404" pitchFamily="49" charset="0"/>
                      </a:endParaRPr>
                    </a:p>
                  </a:txBody>
                  <a:tcPr marL="9525" marR="9525" marT="9525" marB="0" anchor="b"/>
                </a:tc>
                <a:extLst>
                  <a:ext uri="{0D108BD9-81ED-4DB2-BD59-A6C34878D82A}">
                    <a16:rowId xmlns:a16="http://schemas.microsoft.com/office/drawing/2014/main" val="2826923785"/>
                  </a:ext>
                </a:extLst>
              </a:tr>
              <a:tr h="320305">
                <a:tc>
                  <a:txBody>
                    <a:bodyPr/>
                    <a:lstStyle/>
                    <a:p>
                      <a:pPr algn="l" fontAlgn="b"/>
                      <a:r>
                        <a:rPr lang="en-US" sz="1700" u="none" strike="noStrike">
                          <a:effectLst/>
                        </a:rPr>
                        <a:t>California</a:t>
                      </a:r>
                      <a:endParaRPr lang="en-US" sz="1700" b="0" i="0" u="none" strike="noStrike">
                        <a:solidFill>
                          <a:srgbClr val="555555"/>
                        </a:solidFill>
                        <a:effectLst/>
                        <a:latin typeface="Courier New" panose="02070309020205020404" pitchFamily="49" charset="0"/>
                      </a:endParaRPr>
                    </a:p>
                  </a:txBody>
                  <a:tcPr marL="9525" marR="9525" marT="9525" marB="0" anchor="b"/>
                </a:tc>
                <a:tc>
                  <a:txBody>
                    <a:bodyPr/>
                    <a:lstStyle/>
                    <a:p>
                      <a:pPr algn="r" fontAlgn="b"/>
                      <a:r>
                        <a:rPr lang="en-US" sz="1700" u="none" strike="noStrike">
                          <a:effectLst/>
                        </a:rPr>
                        <a:t>$19.17 </a:t>
                      </a:r>
                      <a:endParaRPr lang="en-US" sz="1700" b="0" i="0" u="none" strike="noStrike">
                        <a:solidFill>
                          <a:srgbClr val="555555"/>
                        </a:solidFill>
                        <a:effectLst/>
                        <a:latin typeface="Courier New" panose="02070309020205020404" pitchFamily="49" charset="0"/>
                      </a:endParaRPr>
                    </a:p>
                  </a:txBody>
                  <a:tcPr marL="9525" marR="9525" marT="9525" marB="0" anchor="b"/>
                </a:tc>
                <a:extLst>
                  <a:ext uri="{0D108BD9-81ED-4DB2-BD59-A6C34878D82A}">
                    <a16:rowId xmlns:a16="http://schemas.microsoft.com/office/drawing/2014/main" val="1668535477"/>
                  </a:ext>
                </a:extLst>
              </a:tr>
              <a:tr h="320305">
                <a:tc>
                  <a:txBody>
                    <a:bodyPr/>
                    <a:lstStyle/>
                    <a:p>
                      <a:pPr algn="l" fontAlgn="b"/>
                      <a:r>
                        <a:rPr lang="en-US" sz="1700" u="none" strike="noStrike">
                          <a:effectLst/>
                        </a:rPr>
                        <a:t>Colorado</a:t>
                      </a:r>
                      <a:endParaRPr lang="en-US" sz="1700" b="0" i="0" u="none" strike="noStrike">
                        <a:solidFill>
                          <a:srgbClr val="555555"/>
                        </a:solidFill>
                        <a:effectLst/>
                        <a:latin typeface="Courier New" panose="02070309020205020404" pitchFamily="49" charset="0"/>
                      </a:endParaRPr>
                    </a:p>
                  </a:txBody>
                  <a:tcPr marL="9525" marR="9525" marT="9525" marB="0" anchor="b"/>
                </a:tc>
                <a:tc>
                  <a:txBody>
                    <a:bodyPr/>
                    <a:lstStyle/>
                    <a:p>
                      <a:pPr algn="r" fontAlgn="b"/>
                      <a:r>
                        <a:rPr lang="en-US" sz="1700" u="none" strike="noStrike">
                          <a:effectLst/>
                        </a:rPr>
                        <a:t>$71.30 </a:t>
                      </a:r>
                      <a:endParaRPr lang="en-US" sz="1700" b="0" i="0" u="none" strike="noStrike">
                        <a:solidFill>
                          <a:srgbClr val="555555"/>
                        </a:solidFill>
                        <a:effectLst/>
                        <a:latin typeface="Courier New" panose="02070309020205020404" pitchFamily="49" charset="0"/>
                      </a:endParaRPr>
                    </a:p>
                  </a:txBody>
                  <a:tcPr marL="9525" marR="9525" marT="9525" marB="0" anchor="b"/>
                </a:tc>
                <a:extLst>
                  <a:ext uri="{0D108BD9-81ED-4DB2-BD59-A6C34878D82A}">
                    <a16:rowId xmlns:a16="http://schemas.microsoft.com/office/drawing/2014/main" val="1017915438"/>
                  </a:ext>
                </a:extLst>
              </a:tr>
              <a:tr h="320305">
                <a:tc>
                  <a:txBody>
                    <a:bodyPr/>
                    <a:lstStyle/>
                    <a:p>
                      <a:pPr algn="l" fontAlgn="b"/>
                      <a:r>
                        <a:rPr lang="en-US" sz="1700" u="none" strike="noStrike" dirty="0">
                          <a:effectLst/>
                        </a:rPr>
                        <a:t>Illinois </a:t>
                      </a:r>
                      <a:endParaRPr lang="en-US" sz="1700" b="0" i="0" u="none" strike="noStrike" dirty="0">
                        <a:solidFill>
                          <a:srgbClr val="555555"/>
                        </a:solidFill>
                        <a:effectLst/>
                        <a:latin typeface="Courier New" panose="02070309020205020404" pitchFamily="49" charset="0"/>
                      </a:endParaRPr>
                    </a:p>
                  </a:txBody>
                  <a:tcPr marL="9525" marR="9525" marT="9525" marB="0" anchor="b"/>
                </a:tc>
                <a:tc>
                  <a:txBody>
                    <a:bodyPr/>
                    <a:lstStyle/>
                    <a:p>
                      <a:pPr algn="r" fontAlgn="b"/>
                      <a:r>
                        <a:rPr lang="en-US" sz="1700" u="none" strike="noStrike">
                          <a:effectLst/>
                        </a:rPr>
                        <a:t>$24.91 </a:t>
                      </a:r>
                      <a:endParaRPr lang="en-US" sz="1700" b="0" i="0" u="none" strike="noStrike">
                        <a:solidFill>
                          <a:srgbClr val="555555"/>
                        </a:solidFill>
                        <a:effectLst/>
                        <a:latin typeface="Courier New" panose="02070309020205020404" pitchFamily="49" charset="0"/>
                      </a:endParaRPr>
                    </a:p>
                  </a:txBody>
                  <a:tcPr marL="9525" marR="9525" marT="9525" marB="0" anchor="b"/>
                </a:tc>
                <a:extLst>
                  <a:ext uri="{0D108BD9-81ED-4DB2-BD59-A6C34878D82A}">
                    <a16:rowId xmlns:a16="http://schemas.microsoft.com/office/drawing/2014/main" val="1821489252"/>
                  </a:ext>
                </a:extLst>
              </a:tr>
              <a:tr h="320305">
                <a:tc>
                  <a:txBody>
                    <a:bodyPr/>
                    <a:lstStyle/>
                    <a:p>
                      <a:pPr algn="l" fontAlgn="b"/>
                      <a:r>
                        <a:rPr lang="en-US" sz="1700" u="none" strike="noStrike">
                          <a:effectLst/>
                        </a:rPr>
                        <a:t>Massachusetts</a:t>
                      </a:r>
                      <a:endParaRPr lang="en-US" sz="1700" b="0" i="0" u="none" strike="noStrike">
                        <a:solidFill>
                          <a:srgbClr val="555555"/>
                        </a:solidFill>
                        <a:effectLst/>
                        <a:latin typeface="Courier New" panose="02070309020205020404" pitchFamily="49" charset="0"/>
                      </a:endParaRPr>
                    </a:p>
                  </a:txBody>
                  <a:tcPr marL="9525" marR="9525" marT="9525" marB="0" anchor="b"/>
                </a:tc>
                <a:tc>
                  <a:txBody>
                    <a:bodyPr/>
                    <a:lstStyle/>
                    <a:p>
                      <a:pPr algn="r" fontAlgn="b"/>
                      <a:r>
                        <a:rPr lang="en-US" sz="1700" u="none" strike="noStrike">
                          <a:effectLst/>
                        </a:rPr>
                        <a:t>$15.15 </a:t>
                      </a:r>
                      <a:endParaRPr lang="en-US" sz="1700" b="0" i="0" u="none" strike="noStrike">
                        <a:solidFill>
                          <a:srgbClr val="555555"/>
                        </a:solidFill>
                        <a:effectLst/>
                        <a:latin typeface="Courier New" panose="02070309020205020404" pitchFamily="49" charset="0"/>
                      </a:endParaRPr>
                    </a:p>
                  </a:txBody>
                  <a:tcPr marL="9525" marR="9525" marT="9525" marB="0" anchor="b"/>
                </a:tc>
                <a:extLst>
                  <a:ext uri="{0D108BD9-81ED-4DB2-BD59-A6C34878D82A}">
                    <a16:rowId xmlns:a16="http://schemas.microsoft.com/office/drawing/2014/main" val="4256893078"/>
                  </a:ext>
                </a:extLst>
              </a:tr>
              <a:tr h="320305">
                <a:tc>
                  <a:txBody>
                    <a:bodyPr/>
                    <a:lstStyle/>
                    <a:p>
                      <a:pPr algn="l" fontAlgn="b"/>
                      <a:r>
                        <a:rPr lang="en-US" sz="1700" u="none" strike="noStrike">
                          <a:effectLst/>
                        </a:rPr>
                        <a:t>Michigan </a:t>
                      </a:r>
                      <a:endParaRPr lang="en-US" sz="1700" b="0" i="0" u="none" strike="noStrike">
                        <a:solidFill>
                          <a:srgbClr val="555555"/>
                        </a:solidFill>
                        <a:effectLst/>
                        <a:latin typeface="Courier New" panose="02070309020205020404" pitchFamily="49" charset="0"/>
                      </a:endParaRPr>
                    </a:p>
                  </a:txBody>
                  <a:tcPr marL="9525" marR="9525" marT="9525" marB="0" anchor="b"/>
                </a:tc>
                <a:tc>
                  <a:txBody>
                    <a:bodyPr/>
                    <a:lstStyle/>
                    <a:p>
                      <a:pPr algn="r" fontAlgn="b"/>
                      <a:r>
                        <a:rPr lang="en-US" sz="1700" u="none" strike="noStrike">
                          <a:effectLst/>
                        </a:rPr>
                        <a:t>$7.51 </a:t>
                      </a:r>
                      <a:endParaRPr lang="en-US" sz="1700" b="0" i="0" u="none" strike="noStrike">
                        <a:solidFill>
                          <a:srgbClr val="555555"/>
                        </a:solidFill>
                        <a:effectLst/>
                        <a:latin typeface="Courier New" panose="02070309020205020404" pitchFamily="49" charset="0"/>
                      </a:endParaRPr>
                    </a:p>
                  </a:txBody>
                  <a:tcPr marL="9525" marR="9525" marT="9525" marB="0" anchor="b"/>
                </a:tc>
                <a:extLst>
                  <a:ext uri="{0D108BD9-81ED-4DB2-BD59-A6C34878D82A}">
                    <a16:rowId xmlns:a16="http://schemas.microsoft.com/office/drawing/2014/main" val="524288898"/>
                  </a:ext>
                </a:extLst>
              </a:tr>
              <a:tr h="320305">
                <a:tc>
                  <a:txBody>
                    <a:bodyPr/>
                    <a:lstStyle/>
                    <a:p>
                      <a:pPr algn="l" fontAlgn="b"/>
                      <a:r>
                        <a:rPr lang="en-US" sz="1700" u="none" strike="noStrike">
                          <a:effectLst/>
                        </a:rPr>
                        <a:t>Nevada</a:t>
                      </a:r>
                      <a:endParaRPr lang="en-US" sz="1700" b="0" i="0" u="none" strike="noStrike">
                        <a:solidFill>
                          <a:srgbClr val="555555"/>
                        </a:solidFill>
                        <a:effectLst/>
                        <a:latin typeface="Courier New" panose="02070309020205020404" pitchFamily="49" charset="0"/>
                      </a:endParaRPr>
                    </a:p>
                  </a:txBody>
                  <a:tcPr marL="9525" marR="9525" marT="9525" marB="0" anchor="b"/>
                </a:tc>
                <a:tc>
                  <a:txBody>
                    <a:bodyPr/>
                    <a:lstStyle/>
                    <a:p>
                      <a:pPr algn="r" fontAlgn="b"/>
                      <a:r>
                        <a:rPr lang="en-US" sz="1700" u="none" strike="noStrike">
                          <a:effectLst/>
                        </a:rPr>
                        <a:t>$49.75 </a:t>
                      </a:r>
                      <a:endParaRPr lang="en-US" sz="1700" b="0" i="0" u="none" strike="noStrike">
                        <a:solidFill>
                          <a:srgbClr val="555555"/>
                        </a:solidFill>
                        <a:effectLst/>
                        <a:latin typeface="Courier New" panose="02070309020205020404" pitchFamily="49" charset="0"/>
                      </a:endParaRPr>
                    </a:p>
                  </a:txBody>
                  <a:tcPr marL="9525" marR="9525" marT="9525" marB="0" anchor="b"/>
                </a:tc>
                <a:extLst>
                  <a:ext uri="{0D108BD9-81ED-4DB2-BD59-A6C34878D82A}">
                    <a16:rowId xmlns:a16="http://schemas.microsoft.com/office/drawing/2014/main" val="310016016"/>
                  </a:ext>
                </a:extLst>
              </a:tr>
              <a:tr h="320305">
                <a:tc>
                  <a:txBody>
                    <a:bodyPr/>
                    <a:lstStyle/>
                    <a:p>
                      <a:pPr algn="l" fontAlgn="b"/>
                      <a:r>
                        <a:rPr lang="en-US" sz="1700" u="none" strike="noStrike">
                          <a:effectLst/>
                        </a:rPr>
                        <a:t>Oregon</a:t>
                      </a:r>
                      <a:endParaRPr lang="en-US" sz="1700" b="0" i="0" u="none" strike="noStrike">
                        <a:solidFill>
                          <a:srgbClr val="555555"/>
                        </a:solidFill>
                        <a:effectLst/>
                        <a:latin typeface="Courier New" panose="02070309020205020404" pitchFamily="49" charset="0"/>
                      </a:endParaRPr>
                    </a:p>
                  </a:txBody>
                  <a:tcPr marL="9525" marR="9525" marT="9525" marB="0" anchor="b"/>
                </a:tc>
                <a:tc>
                  <a:txBody>
                    <a:bodyPr/>
                    <a:lstStyle/>
                    <a:p>
                      <a:pPr algn="r" fontAlgn="b"/>
                      <a:r>
                        <a:rPr lang="en-US" sz="1700" u="none" strike="noStrike">
                          <a:effectLst/>
                        </a:rPr>
                        <a:t>$41.52 </a:t>
                      </a:r>
                      <a:endParaRPr lang="en-US" sz="1700" b="0" i="0" u="none" strike="noStrike">
                        <a:solidFill>
                          <a:srgbClr val="555555"/>
                        </a:solidFill>
                        <a:effectLst/>
                        <a:latin typeface="Courier New" panose="02070309020205020404" pitchFamily="49" charset="0"/>
                      </a:endParaRPr>
                    </a:p>
                  </a:txBody>
                  <a:tcPr marL="9525" marR="9525" marT="9525" marB="0" anchor="b"/>
                </a:tc>
                <a:extLst>
                  <a:ext uri="{0D108BD9-81ED-4DB2-BD59-A6C34878D82A}">
                    <a16:rowId xmlns:a16="http://schemas.microsoft.com/office/drawing/2014/main" val="231003751"/>
                  </a:ext>
                </a:extLst>
              </a:tr>
              <a:tr h="320305">
                <a:tc>
                  <a:txBody>
                    <a:bodyPr/>
                    <a:lstStyle/>
                    <a:p>
                      <a:pPr algn="l" fontAlgn="b"/>
                      <a:r>
                        <a:rPr lang="en-US" sz="1700" u="none" strike="noStrike">
                          <a:effectLst/>
                        </a:rPr>
                        <a:t>Washington</a:t>
                      </a:r>
                      <a:endParaRPr lang="en-US" sz="1700" b="0" i="0" u="none" strike="noStrike">
                        <a:solidFill>
                          <a:srgbClr val="555555"/>
                        </a:solidFill>
                        <a:effectLst/>
                        <a:latin typeface="Courier New" panose="02070309020205020404" pitchFamily="49" charset="0"/>
                      </a:endParaRPr>
                    </a:p>
                  </a:txBody>
                  <a:tcPr marL="9525" marR="9525" marT="9525" marB="0" anchor="b"/>
                </a:tc>
                <a:tc>
                  <a:txBody>
                    <a:bodyPr/>
                    <a:lstStyle/>
                    <a:p>
                      <a:pPr algn="r" fontAlgn="b"/>
                      <a:r>
                        <a:rPr lang="en-US" sz="1700" u="none" strike="noStrike" dirty="0">
                          <a:effectLst/>
                        </a:rPr>
                        <a:t>$61.52 </a:t>
                      </a:r>
                      <a:endParaRPr lang="en-US" sz="1700" b="0" i="0" u="none" strike="noStrike" dirty="0">
                        <a:solidFill>
                          <a:srgbClr val="555555"/>
                        </a:solidFill>
                        <a:effectLst/>
                        <a:latin typeface="Courier New" panose="02070309020205020404" pitchFamily="49" charset="0"/>
                      </a:endParaRPr>
                    </a:p>
                  </a:txBody>
                  <a:tcPr marL="9525" marR="9525" marT="9525" marB="0" anchor="b"/>
                </a:tc>
                <a:extLst>
                  <a:ext uri="{0D108BD9-81ED-4DB2-BD59-A6C34878D82A}">
                    <a16:rowId xmlns:a16="http://schemas.microsoft.com/office/drawing/2014/main" val="4195946255"/>
                  </a:ext>
                </a:extLst>
              </a:tr>
            </a:tbl>
          </a:graphicData>
        </a:graphic>
      </p:graphicFrame>
    </p:spTree>
    <p:extLst>
      <p:ext uri="{BB962C8B-B14F-4D97-AF65-F5344CB8AC3E}">
        <p14:creationId xmlns:p14="http://schemas.microsoft.com/office/powerpoint/2010/main" val="242828226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14ACDA2-7293-3D45-BF24-9B05D5574C68}"/>
              </a:ext>
            </a:extLst>
          </p:cNvPr>
          <p:cNvSpPr>
            <a:spLocks noGrp="1"/>
          </p:cNvSpPr>
          <p:nvPr>
            <p:ph type="title"/>
          </p:nvPr>
        </p:nvSpPr>
        <p:spPr>
          <a:xfrm>
            <a:off x="457200" y="2057400"/>
            <a:ext cx="8229600" cy="1143000"/>
          </a:xfrm>
        </p:spPr>
        <p:txBody>
          <a:bodyPr>
            <a:normAutofit fontScale="90000"/>
          </a:bodyPr>
          <a:lstStyle/>
          <a:p>
            <a:r>
              <a:rPr lang="en-US" dirty="0"/>
              <a:t>How much $?</a:t>
            </a:r>
            <a:br>
              <a:rPr lang="en-US" dirty="0"/>
            </a:br>
            <a:br>
              <a:rPr lang="en-US" dirty="0"/>
            </a:br>
            <a:r>
              <a:rPr lang="en-US" dirty="0"/>
              <a:t>North Carolina’s population </a:t>
            </a:r>
            <a:r>
              <a:rPr lang="en-US" b="1" dirty="0"/>
              <a:t>≈</a:t>
            </a:r>
            <a:r>
              <a:rPr lang="en-US" dirty="0"/>
              <a:t> </a:t>
            </a:r>
            <a:br>
              <a:rPr lang="en-US" dirty="0"/>
            </a:br>
            <a:r>
              <a:rPr lang="en-US" dirty="0"/>
              <a:t>10 million</a:t>
            </a:r>
            <a:br>
              <a:rPr lang="en-US" dirty="0"/>
            </a:br>
            <a:br>
              <a:rPr lang="en-US" b="1" dirty="0">
                <a:solidFill>
                  <a:srgbClr val="555555"/>
                </a:solidFill>
                <a:latin typeface="Inherit"/>
              </a:rPr>
            </a:br>
            <a:r>
              <a:rPr lang="en-US" dirty="0"/>
              <a:t>But we consume less than early legalizing states?</a:t>
            </a:r>
          </a:p>
        </p:txBody>
      </p:sp>
      <p:sp>
        <p:nvSpPr>
          <p:cNvPr id="3" name="Footer Placeholder 2">
            <a:extLst>
              <a:ext uri="{FF2B5EF4-FFF2-40B4-BE49-F238E27FC236}">
                <a16:creationId xmlns:a16="http://schemas.microsoft.com/office/drawing/2014/main" id="{E55B9E79-102A-034D-8FB0-57FE1086156D}"/>
              </a:ext>
            </a:extLst>
          </p:cNvPr>
          <p:cNvSpPr>
            <a:spLocks noGrp="1"/>
          </p:cNvSpPr>
          <p:nvPr>
            <p:ph type="ftr" sz="quarter" idx="11"/>
          </p:nvPr>
        </p:nvSpPr>
        <p:spPr/>
        <p:txBody>
          <a:bodyPr/>
          <a:lstStyle/>
          <a:p>
            <a:r>
              <a:rPr lang="en-US"/>
              <a:t>Pat Oglesby  Www.newrevenue.org   </a:t>
            </a:r>
          </a:p>
        </p:txBody>
      </p:sp>
    </p:spTree>
    <p:extLst>
      <p:ext uri="{BB962C8B-B14F-4D97-AF65-F5344CB8AC3E}">
        <p14:creationId xmlns:p14="http://schemas.microsoft.com/office/powerpoint/2010/main" val="249579050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8BBF0B2-082A-5944-9F96-76BC1127BC7A}"/>
              </a:ext>
            </a:extLst>
          </p:cNvPr>
          <p:cNvSpPr>
            <a:spLocks noGrp="1"/>
          </p:cNvSpPr>
          <p:nvPr>
            <p:ph type="title"/>
          </p:nvPr>
        </p:nvSpPr>
        <p:spPr/>
        <p:txBody>
          <a:bodyPr>
            <a:normAutofit fontScale="90000"/>
          </a:bodyPr>
          <a:lstStyle/>
          <a:p>
            <a:r>
              <a:rPr lang="en-US" dirty="0"/>
              <a:t>Per capita consumption -- latest</a:t>
            </a:r>
            <a:br>
              <a:rPr lang="en-US" dirty="0"/>
            </a:br>
            <a:endParaRPr lang="en-US" dirty="0"/>
          </a:p>
        </p:txBody>
      </p:sp>
      <p:sp>
        <p:nvSpPr>
          <p:cNvPr id="3" name="Footer Placeholder 2">
            <a:extLst>
              <a:ext uri="{FF2B5EF4-FFF2-40B4-BE49-F238E27FC236}">
                <a16:creationId xmlns:a16="http://schemas.microsoft.com/office/drawing/2014/main" id="{31DFAECA-A802-864B-910F-2EDE831B719B}"/>
              </a:ext>
            </a:extLst>
          </p:cNvPr>
          <p:cNvSpPr>
            <a:spLocks noGrp="1"/>
          </p:cNvSpPr>
          <p:nvPr>
            <p:ph type="ftr" sz="quarter" idx="11"/>
          </p:nvPr>
        </p:nvSpPr>
        <p:spPr/>
        <p:txBody>
          <a:bodyPr/>
          <a:lstStyle/>
          <a:p>
            <a:r>
              <a:rPr lang="en-US"/>
              <a:t>Pat Oglesby  Www.newrevenue.org   </a:t>
            </a:r>
          </a:p>
        </p:txBody>
      </p:sp>
      <p:sp>
        <p:nvSpPr>
          <p:cNvPr id="5" name="Rectangle 4">
            <a:extLst>
              <a:ext uri="{FF2B5EF4-FFF2-40B4-BE49-F238E27FC236}">
                <a16:creationId xmlns:a16="http://schemas.microsoft.com/office/drawing/2014/main" id="{1F874857-719E-624D-84E7-CC8E7A3B3DA8}"/>
              </a:ext>
            </a:extLst>
          </p:cNvPr>
          <p:cNvSpPr/>
          <p:nvPr/>
        </p:nvSpPr>
        <p:spPr>
          <a:xfrm>
            <a:off x="2133600" y="6075144"/>
            <a:ext cx="3544688" cy="646331"/>
          </a:xfrm>
          <a:prstGeom prst="rect">
            <a:avLst/>
          </a:prstGeom>
        </p:spPr>
        <p:txBody>
          <a:bodyPr wrap="none">
            <a:spAutoFit/>
          </a:bodyPr>
          <a:lstStyle/>
          <a:p>
            <a:r>
              <a:rPr lang="en-US" dirty="0">
                <a:hlinkClick r:id="rId2"/>
              </a:rPr>
              <a:t>https://pdas.samhsa.gov/saes/state</a:t>
            </a:r>
            <a:endParaRPr lang="en-US" dirty="0"/>
          </a:p>
          <a:p>
            <a:endParaRPr lang="en-US" dirty="0"/>
          </a:p>
        </p:txBody>
      </p:sp>
      <p:pic>
        <p:nvPicPr>
          <p:cNvPr id="6" name="Picture 5">
            <a:extLst>
              <a:ext uri="{FF2B5EF4-FFF2-40B4-BE49-F238E27FC236}">
                <a16:creationId xmlns:a16="http://schemas.microsoft.com/office/drawing/2014/main" id="{8937A3A0-8726-5E4D-80D9-71665A76A6B4}"/>
              </a:ext>
            </a:extLst>
          </p:cNvPr>
          <p:cNvPicPr>
            <a:picLocks noChangeAspect="1"/>
          </p:cNvPicPr>
          <p:nvPr/>
        </p:nvPicPr>
        <p:blipFill>
          <a:blip r:embed="rId3"/>
          <a:stretch>
            <a:fillRect/>
          </a:stretch>
        </p:blipFill>
        <p:spPr>
          <a:xfrm>
            <a:off x="0" y="1417967"/>
            <a:ext cx="9144000" cy="4022066"/>
          </a:xfrm>
          <a:prstGeom prst="rect">
            <a:avLst/>
          </a:prstGeom>
        </p:spPr>
      </p:pic>
    </p:spTree>
    <p:extLst>
      <p:ext uri="{BB962C8B-B14F-4D97-AF65-F5344CB8AC3E}">
        <p14:creationId xmlns:p14="http://schemas.microsoft.com/office/powerpoint/2010/main" val="69834972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7CFA89B-DFC0-3544-A813-1123F3255D05}"/>
              </a:ext>
            </a:extLst>
          </p:cNvPr>
          <p:cNvSpPr>
            <a:spLocks noGrp="1"/>
          </p:cNvSpPr>
          <p:nvPr>
            <p:ph type="title"/>
          </p:nvPr>
        </p:nvSpPr>
        <p:spPr/>
        <p:txBody>
          <a:bodyPr>
            <a:normAutofit fontScale="90000"/>
          </a:bodyPr>
          <a:lstStyle/>
          <a:p>
            <a:r>
              <a:rPr lang="en-US" dirty="0"/>
              <a:t>NC now 15% ≈ Colorado pre-legalization </a:t>
            </a:r>
          </a:p>
        </p:txBody>
      </p:sp>
      <p:sp>
        <p:nvSpPr>
          <p:cNvPr id="3" name="Footer Placeholder 2">
            <a:extLst>
              <a:ext uri="{FF2B5EF4-FFF2-40B4-BE49-F238E27FC236}">
                <a16:creationId xmlns:a16="http://schemas.microsoft.com/office/drawing/2014/main" id="{BA6574BE-AAE1-D146-AE9D-7C1A55312588}"/>
              </a:ext>
            </a:extLst>
          </p:cNvPr>
          <p:cNvSpPr>
            <a:spLocks noGrp="1"/>
          </p:cNvSpPr>
          <p:nvPr>
            <p:ph type="ftr" sz="quarter" idx="11"/>
          </p:nvPr>
        </p:nvSpPr>
        <p:spPr/>
        <p:txBody>
          <a:bodyPr/>
          <a:lstStyle/>
          <a:p>
            <a:r>
              <a:rPr lang="en-US"/>
              <a:t>Pat Oglesby  Www.newrevenue.org   </a:t>
            </a:r>
          </a:p>
        </p:txBody>
      </p:sp>
      <p:pic>
        <p:nvPicPr>
          <p:cNvPr id="4" name="Picture 3">
            <a:extLst>
              <a:ext uri="{FF2B5EF4-FFF2-40B4-BE49-F238E27FC236}">
                <a16:creationId xmlns:a16="http://schemas.microsoft.com/office/drawing/2014/main" id="{C39FBCFF-609D-074C-88A6-19AAD9CCEAE6}"/>
              </a:ext>
            </a:extLst>
          </p:cNvPr>
          <p:cNvPicPr>
            <a:picLocks noChangeAspect="1"/>
          </p:cNvPicPr>
          <p:nvPr/>
        </p:nvPicPr>
        <p:blipFill>
          <a:blip r:embed="rId2"/>
          <a:stretch>
            <a:fillRect/>
          </a:stretch>
        </p:blipFill>
        <p:spPr>
          <a:xfrm>
            <a:off x="0" y="1616863"/>
            <a:ext cx="9144000" cy="3624273"/>
          </a:xfrm>
          <a:prstGeom prst="rect">
            <a:avLst/>
          </a:prstGeom>
        </p:spPr>
      </p:pic>
    </p:spTree>
    <p:extLst>
      <p:ext uri="{BB962C8B-B14F-4D97-AF65-F5344CB8AC3E}">
        <p14:creationId xmlns:p14="http://schemas.microsoft.com/office/powerpoint/2010/main" val="350767966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EFC0D72-A546-2242-A5F8-262AC72CF82A}"/>
              </a:ext>
            </a:extLst>
          </p:cNvPr>
          <p:cNvSpPr>
            <a:spLocks noGrp="1"/>
          </p:cNvSpPr>
          <p:nvPr>
            <p:ph type="title"/>
          </p:nvPr>
        </p:nvSpPr>
        <p:spPr/>
        <p:txBody>
          <a:bodyPr>
            <a:normAutofit/>
          </a:bodyPr>
          <a:lstStyle/>
          <a:p>
            <a:r>
              <a:rPr lang="en-US" dirty="0"/>
              <a:t>NC now 15% ≈ WA pre-legalization </a:t>
            </a:r>
          </a:p>
        </p:txBody>
      </p:sp>
      <p:sp>
        <p:nvSpPr>
          <p:cNvPr id="3" name="Footer Placeholder 2">
            <a:extLst>
              <a:ext uri="{FF2B5EF4-FFF2-40B4-BE49-F238E27FC236}">
                <a16:creationId xmlns:a16="http://schemas.microsoft.com/office/drawing/2014/main" id="{A8586DE0-D552-FC43-972D-709F1D70A848}"/>
              </a:ext>
            </a:extLst>
          </p:cNvPr>
          <p:cNvSpPr>
            <a:spLocks noGrp="1"/>
          </p:cNvSpPr>
          <p:nvPr>
            <p:ph type="ftr" sz="quarter" idx="11"/>
          </p:nvPr>
        </p:nvSpPr>
        <p:spPr/>
        <p:txBody>
          <a:bodyPr/>
          <a:lstStyle/>
          <a:p>
            <a:r>
              <a:rPr lang="en-US"/>
              <a:t>Pat Oglesby  Www.newrevenue.org   </a:t>
            </a:r>
          </a:p>
        </p:txBody>
      </p:sp>
      <p:pic>
        <p:nvPicPr>
          <p:cNvPr id="4" name="Picture 3">
            <a:extLst>
              <a:ext uri="{FF2B5EF4-FFF2-40B4-BE49-F238E27FC236}">
                <a16:creationId xmlns:a16="http://schemas.microsoft.com/office/drawing/2014/main" id="{5DF45324-BE3A-1248-92CE-77E4693ADCF5}"/>
              </a:ext>
            </a:extLst>
          </p:cNvPr>
          <p:cNvPicPr>
            <a:picLocks noChangeAspect="1"/>
          </p:cNvPicPr>
          <p:nvPr/>
        </p:nvPicPr>
        <p:blipFill>
          <a:blip r:embed="rId2"/>
          <a:stretch>
            <a:fillRect/>
          </a:stretch>
        </p:blipFill>
        <p:spPr>
          <a:xfrm>
            <a:off x="171450" y="1365250"/>
            <a:ext cx="8801100" cy="4127500"/>
          </a:xfrm>
          <a:prstGeom prst="rect">
            <a:avLst/>
          </a:prstGeom>
        </p:spPr>
      </p:pic>
    </p:spTree>
    <p:extLst>
      <p:ext uri="{BB962C8B-B14F-4D97-AF65-F5344CB8AC3E}">
        <p14:creationId xmlns:p14="http://schemas.microsoft.com/office/powerpoint/2010/main" val="3497131206"/>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F6726FA-2079-D947-AE78-23D8919621B9}"/>
              </a:ext>
            </a:extLst>
          </p:cNvPr>
          <p:cNvSpPr>
            <a:spLocks noGrp="1"/>
          </p:cNvSpPr>
          <p:nvPr>
            <p:ph type="title"/>
          </p:nvPr>
        </p:nvSpPr>
        <p:spPr/>
        <p:txBody>
          <a:bodyPr>
            <a:normAutofit fontScale="90000"/>
          </a:bodyPr>
          <a:lstStyle/>
          <a:p>
            <a:r>
              <a:rPr lang="en-US" dirty="0"/>
              <a:t>Collections depend on enforcement </a:t>
            </a:r>
          </a:p>
        </p:txBody>
      </p:sp>
      <p:sp>
        <p:nvSpPr>
          <p:cNvPr id="3" name="Footer Placeholder 2">
            <a:extLst>
              <a:ext uri="{FF2B5EF4-FFF2-40B4-BE49-F238E27FC236}">
                <a16:creationId xmlns:a16="http://schemas.microsoft.com/office/drawing/2014/main" id="{C0FD10CF-21D8-444F-BD58-DBF304663A94}"/>
              </a:ext>
            </a:extLst>
          </p:cNvPr>
          <p:cNvSpPr>
            <a:spLocks noGrp="1"/>
          </p:cNvSpPr>
          <p:nvPr>
            <p:ph type="ftr" sz="quarter" idx="11"/>
          </p:nvPr>
        </p:nvSpPr>
        <p:spPr/>
        <p:txBody>
          <a:bodyPr/>
          <a:lstStyle/>
          <a:p>
            <a:r>
              <a:rPr lang="en-US"/>
              <a:t>Pat Oglesby  Www.newrevenue.org   </a:t>
            </a:r>
          </a:p>
        </p:txBody>
      </p:sp>
      <p:pic>
        <p:nvPicPr>
          <p:cNvPr id="5" name="Picture 4">
            <a:extLst>
              <a:ext uri="{FF2B5EF4-FFF2-40B4-BE49-F238E27FC236}">
                <a16:creationId xmlns:a16="http://schemas.microsoft.com/office/drawing/2014/main" id="{06E8B7AB-F9FB-694B-9EAD-013A3795AB68}"/>
              </a:ext>
            </a:extLst>
          </p:cNvPr>
          <p:cNvPicPr>
            <a:picLocks noChangeAspect="1"/>
          </p:cNvPicPr>
          <p:nvPr/>
        </p:nvPicPr>
        <p:blipFill>
          <a:blip r:embed="rId2"/>
          <a:stretch>
            <a:fillRect/>
          </a:stretch>
        </p:blipFill>
        <p:spPr>
          <a:xfrm>
            <a:off x="0" y="1279396"/>
            <a:ext cx="9144000" cy="4299208"/>
          </a:xfrm>
          <a:prstGeom prst="rect">
            <a:avLst/>
          </a:prstGeom>
        </p:spPr>
      </p:pic>
    </p:spTree>
    <p:extLst>
      <p:ext uri="{BB962C8B-B14F-4D97-AF65-F5344CB8AC3E}">
        <p14:creationId xmlns:p14="http://schemas.microsoft.com/office/powerpoint/2010/main" val="2593332807"/>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A8E75D-8857-0C46-BD83-C044BD684BC8}"/>
              </a:ext>
            </a:extLst>
          </p:cNvPr>
          <p:cNvSpPr>
            <a:spLocks noGrp="1"/>
          </p:cNvSpPr>
          <p:nvPr>
            <p:ph type="title"/>
          </p:nvPr>
        </p:nvSpPr>
        <p:spPr/>
        <p:txBody>
          <a:bodyPr/>
          <a:lstStyle/>
          <a:p>
            <a:r>
              <a:rPr lang="en-US" dirty="0"/>
              <a:t>Weak enforcement in California </a:t>
            </a:r>
          </a:p>
        </p:txBody>
      </p:sp>
      <p:sp>
        <p:nvSpPr>
          <p:cNvPr id="4" name="Footer Placeholder 3">
            <a:extLst>
              <a:ext uri="{FF2B5EF4-FFF2-40B4-BE49-F238E27FC236}">
                <a16:creationId xmlns:a16="http://schemas.microsoft.com/office/drawing/2014/main" id="{E22DDBFF-04FD-3443-9AEC-EBEFB474049D}"/>
              </a:ext>
            </a:extLst>
          </p:cNvPr>
          <p:cNvSpPr>
            <a:spLocks noGrp="1"/>
          </p:cNvSpPr>
          <p:nvPr>
            <p:ph type="ftr" sz="quarter" idx="11"/>
          </p:nvPr>
        </p:nvSpPr>
        <p:spPr/>
        <p:txBody>
          <a:bodyPr/>
          <a:lstStyle/>
          <a:p>
            <a:r>
              <a:rPr lang="en-US"/>
              <a:t>Pat Oglesby  Www.newrevenue.org   </a:t>
            </a:r>
          </a:p>
        </p:txBody>
      </p:sp>
      <p:pic>
        <p:nvPicPr>
          <p:cNvPr id="8" name="Content Placeholder 7">
            <a:extLst>
              <a:ext uri="{FF2B5EF4-FFF2-40B4-BE49-F238E27FC236}">
                <a16:creationId xmlns:a16="http://schemas.microsoft.com/office/drawing/2014/main" id="{BC4060AD-80AA-D647-B4F7-2E3CA9886157}"/>
              </a:ext>
            </a:extLst>
          </p:cNvPr>
          <p:cNvPicPr>
            <a:picLocks noGrp="1" noChangeAspect="1"/>
          </p:cNvPicPr>
          <p:nvPr>
            <p:ph idx="1"/>
          </p:nvPr>
        </p:nvPicPr>
        <p:blipFill>
          <a:blip r:embed="rId2"/>
          <a:stretch>
            <a:fillRect/>
          </a:stretch>
        </p:blipFill>
        <p:spPr>
          <a:xfrm>
            <a:off x="457200" y="1713596"/>
            <a:ext cx="8229600" cy="1715404"/>
          </a:xfrm>
          <a:prstGeom prst="rect">
            <a:avLst/>
          </a:prstGeom>
        </p:spPr>
      </p:pic>
      <p:sp>
        <p:nvSpPr>
          <p:cNvPr id="9" name="Rectangle 8">
            <a:extLst>
              <a:ext uri="{FF2B5EF4-FFF2-40B4-BE49-F238E27FC236}">
                <a16:creationId xmlns:a16="http://schemas.microsoft.com/office/drawing/2014/main" id="{74271328-5D48-0E4D-B1B7-0E40450FA735}"/>
              </a:ext>
            </a:extLst>
          </p:cNvPr>
          <p:cNvSpPr/>
          <p:nvPr/>
        </p:nvSpPr>
        <p:spPr>
          <a:xfrm>
            <a:off x="2286000" y="5257800"/>
            <a:ext cx="4572000" cy="923330"/>
          </a:xfrm>
          <a:prstGeom prst="rect">
            <a:avLst/>
          </a:prstGeom>
        </p:spPr>
        <p:txBody>
          <a:bodyPr>
            <a:spAutoFit/>
          </a:bodyPr>
          <a:lstStyle/>
          <a:p>
            <a:r>
              <a:rPr lang="en-US" dirty="0">
                <a:hlinkClick r:id="rId3"/>
              </a:rPr>
              <a:t>https://www.politico.com/news/2021/10/23/california-legal-illicit-weed-market-516868</a:t>
            </a:r>
            <a:endParaRPr lang="en-US" dirty="0"/>
          </a:p>
          <a:p>
            <a:endParaRPr lang="en-US" dirty="0"/>
          </a:p>
        </p:txBody>
      </p:sp>
    </p:spTree>
    <p:extLst>
      <p:ext uri="{BB962C8B-B14F-4D97-AF65-F5344CB8AC3E}">
        <p14:creationId xmlns:p14="http://schemas.microsoft.com/office/powerpoint/2010/main" val="1517529979"/>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A9153176-F018-514D-BA47-29FC6BEC03A9}"/>
              </a:ext>
            </a:extLst>
          </p:cNvPr>
          <p:cNvSpPr>
            <a:spLocks noGrp="1"/>
          </p:cNvSpPr>
          <p:nvPr>
            <p:ph type="ctrTitle"/>
          </p:nvPr>
        </p:nvSpPr>
        <p:spPr>
          <a:xfrm>
            <a:off x="533400" y="620027"/>
            <a:ext cx="7772400" cy="1470025"/>
          </a:xfrm>
        </p:spPr>
        <p:txBody>
          <a:bodyPr/>
          <a:lstStyle/>
          <a:p>
            <a:r>
              <a:rPr lang="en-US" dirty="0"/>
              <a:t>California </a:t>
            </a:r>
          </a:p>
        </p:txBody>
      </p:sp>
      <p:sp>
        <p:nvSpPr>
          <p:cNvPr id="5" name="Subtitle 4">
            <a:extLst>
              <a:ext uri="{FF2B5EF4-FFF2-40B4-BE49-F238E27FC236}">
                <a16:creationId xmlns:a16="http://schemas.microsoft.com/office/drawing/2014/main" id="{CAE24306-2437-3844-A30F-88970D2ACD8C}"/>
              </a:ext>
            </a:extLst>
          </p:cNvPr>
          <p:cNvSpPr>
            <a:spLocks noGrp="1"/>
          </p:cNvSpPr>
          <p:nvPr>
            <p:ph type="subTitle" idx="1"/>
          </p:nvPr>
        </p:nvSpPr>
        <p:spPr>
          <a:xfrm>
            <a:off x="1371600" y="1889404"/>
            <a:ext cx="6400800" cy="1752600"/>
          </a:xfrm>
        </p:spPr>
        <p:txBody>
          <a:bodyPr>
            <a:normAutofit/>
          </a:bodyPr>
          <a:lstStyle/>
          <a:p>
            <a:r>
              <a:rPr lang="en-US" dirty="0"/>
              <a:t>“we’ve got the illicit guys who really aren’t facing any enforcement at present”</a:t>
            </a:r>
          </a:p>
        </p:txBody>
      </p:sp>
      <p:sp>
        <p:nvSpPr>
          <p:cNvPr id="3" name="Footer Placeholder 2">
            <a:extLst>
              <a:ext uri="{FF2B5EF4-FFF2-40B4-BE49-F238E27FC236}">
                <a16:creationId xmlns:a16="http://schemas.microsoft.com/office/drawing/2014/main" id="{A248FE8B-CBFC-5F4A-AD64-20082E9E7C01}"/>
              </a:ext>
            </a:extLst>
          </p:cNvPr>
          <p:cNvSpPr>
            <a:spLocks noGrp="1"/>
          </p:cNvSpPr>
          <p:nvPr>
            <p:ph type="ftr" sz="quarter" idx="11"/>
          </p:nvPr>
        </p:nvSpPr>
        <p:spPr/>
        <p:txBody>
          <a:bodyPr/>
          <a:lstStyle/>
          <a:p>
            <a:r>
              <a:rPr lang="en-US"/>
              <a:t>Pat Oglesby  Www.newrevenue.org   </a:t>
            </a:r>
          </a:p>
        </p:txBody>
      </p:sp>
      <p:pic>
        <p:nvPicPr>
          <p:cNvPr id="6" name="Picture 5">
            <a:extLst>
              <a:ext uri="{FF2B5EF4-FFF2-40B4-BE49-F238E27FC236}">
                <a16:creationId xmlns:a16="http://schemas.microsoft.com/office/drawing/2014/main" id="{E0F41190-CB5A-CF49-A449-19E49C2D42CD}"/>
              </a:ext>
            </a:extLst>
          </p:cNvPr>
          <p:cNvPicPr>
            <a:picLocks noChangeAspect="1"/>
          </p:cNvPicPr>
          <p:nvPr/>
        </p:nvPicPr>
        <p:blipFill>
          <a:blip r:embed="rId2"/>
          <a:stretch>
            <a:fillRect/>
          </a:stretch>
        </p:blipFill>
        <p:spPr>
          <a:xfrm>
            <a:off x="4578350" y="4055098"/>
            <a:ext cx="2882900" cy="1498600"/>
          </a:xfrm>
          <a:prstGeom prst="rect">
            <a:avLst/>
          </a:prstGeom>
        </p:spPr>
      </p:pic>
      <p:pic>
        <p:nvPicPr>
          <p:cNvPr id="7" name="Picture 6">
            <a:extLst>
              <a:ext uri="{FF2B5EF4-FFF2-40B4-BE49-F238E27FC236}">
                <a16:creationId xmlns:a16="http://schemas.microsoft.com/office/drawing/2014/main" id="{3EF2B991-0239-2C41-9F5F-99A57BC72BB4}"/>
              </a:ext>
            </a:extLst>
          </p:cNvPr>
          <p:cNvPicPr>
            <a:picLocks noChangeAspect="1"/>
          </p:cNvPicPr>
          <p:nvPr/>
        </p:nvPicPr>
        <p:blipFill>
          <a:blip r:embed="rId3"/>
          <a:stretch>
            <a:fillRect/>
          </a:stretch>
        </p:blipFill>
        <p:spPr>
          <a:xfrm>
            <a:off x="547816" y="3359429"/>
            <a:ext cx="2946400" cy="2768600"/>
          </a:xfrm>
          <a:prstGeom prst="rect">
            <a:avLst/>
          </a:prstGeom>
        </p:spPr>
      </p:pic>
    </p:spTree>
    <p:extLst>
      <p:ext uri="{BB962C8B-B14F-4D97-AF65-F5344CB8AC3E}">
        <p14:creationId xmlns:p14="http://schemas.microsoft.com/office/powerpoint/2010/main" val="2166097003"/>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5C5A13D-1DEB-6946-9CD3-967BB751B0EF}"/>
              </a:ext>
            </a:extLst>
          </p:cNvPr>
          <p:cNvSpPr>
            <a:spLocks noGrp="1"/>
          </p:cNvSpPr>
          <p:nvPr>
            <p:ph type="title"/>
          </p:nvPr>
        </p:nvSpPr>
        <p:spPr/>
        <p:txBody>
          <a:bodyPr/>
          <a:lstStyle/>
          <a:p>
            <a:r>
              <a:rPr lang="en-US" dirty="0"/>
              <a:t>Weak penalties in California </a:t>
            </a:r>
          </a:p>
        </p:txBody>
      </p:sp>
      <p:sp>
        <p:nvSpPr>
          <p:cNvPr id="4" name="Footer Placeholder 3">
            <a:extLst>
              <a:ext uri="{FF2B5EF4-FFF2-40B4-BE49-F238E27FC236}">
                <a16:creationId xmlns:a16="http://schemas.microsoft.com/office/drawing/2014/main" id="{C8BA92E8-F7D7-E24A-8E74-22687CF1F733}"/>
              </a:ext>
            </a:extLst>
          </p:cNvPr>
          <p:cNvSpPr>
            <a:spLocks noGrp="1"/>
          </p:cNvSpPr>
          <p:nvPr>
            <p:ph type="ftr" sz="quarter" idx="11"/>
          </p:nvPr>
        </p:nvSpPr>
        <p:spPr/>
        <p:txBody>
          <a:bodyPr/>
          <a:lstStyle/>
          <a:p>
            <a:r>
              <a:rPr lang="en-US"/>
              <a:t>Pat Oglesby  Www.newrevenue.org   </a:t>
            </a:r>
          </a:p>
        </p:txBody>
      </p:sp>
      <p:pic>
        <p:nvPicPr>
          <p:cNvPr id="5" name="Content Placeholder 4">
            <a:extLst>
              <a:ext uri="{FF2B5EF4-FFF2-40B4-BE49-F238E27FC236}">
                <a16:creationId xmlns:a16="http://schemas.microsoft.com/office/drawing/2014/main" id="{10565921-B5C5-8540-8E4C-D6C4643670C4}"/>
              </a:ext>
            </a:extLst>
          </p:cNvPr>
          <p:cNvPicPr>
            <a:picLocks noGrp="1" noChangeAspect="1"/>
          </p:cNvPicPr>
          <p:nvPr>
            <p:ph idx="1"/>
          </p:nvPr>
        </p:nvPicPr>
        <p:blipFill>
          <a:blip r:embed="rId2"/>
          <a:stretch>
            <a:fillRect/>
          </a:stretch>
        </p:blipFill>
        <p:spPr>
          <a:xfrm>
            <a:off x="420130" y="1848670"/>
            <a:ext cx="8229600" cy="2038324"/>
          </a:xfrm>
          <a:prstGeom prst="rect">
            <a:avLst/>
          </a:prstGeom>
        </p:spPr>
      </p:pic>
      <p:sp>
        <p:nvSpPr>
          <p:cNvPr id="6" name="Rectangle 5">
            <a:extLst>
              <a:ext uri="{FF2B5EF4-FFF2-40B4-BE49-F238E27FC236}">
                <a16:creationId xmlns:a16="http://schemas.microsoft.com/office/drawing/2014/main" id="{2BBAE48D-123A-F74B-905A-4CB9A9F136EB}"/>
              </a:ext>
            </a:extLst>
          </p:cNvPr>
          <p:cNvSpPr/>
          <p:nvPr/>
        </p:nvSpPr>
        <p:spPr>
          <a:xfrm>
            <a:off x="1981200" y="4572000"/>
            <a:ext cx="4572000" cy="646331"/>
          </a:xfrm>
          <a:prstGeom prst="rect">
            <a:avLst/>
          </a:prstGeom>
        </p:spPr>
        <p:txBody>
          <a:bodyPr>
            <a:spAutoFit/>
          </a:bodyPr>
          <a:lstStyle/>
          <a:p>
            <a:r>
              <a:rPr lang="en-US" dirty="0">
                <a:hlinkClick r:id="rId3"/>
              </a:rPr>
              <a:t>https://www.politico.com/news/2021/10/23/california-legal-illicit-weed-market-516868</a:t>
            </a:r>
            <a:endParaRPr lang="en-US" dirty="0"/>
          </a:p>
        </p:txBody>
      </p:sp>
    </p:spTree>
    <p:extLst>
      <p:ext uri="{BB962C8B-B14F-4D97-AF65-F5344CB8AC3E}">
        <p14:creationId xmlns:p14="http://schemas.microsoft.com/office/powerpoint/2010/main" val="3362498682"/>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A96180-C854-E64B-A0C5-E95D952ABD6C}"/>
              </a:ext>
            </a:extLst>
          </p:cNvPr>
          <p:cNvSpPr>
            <a:spLocks noGrp="1"/>
          </p:cNvSpPr>
          <p:nvPr>
            <p:ph type="title"/>
          </p:nvPr>
        </p:nvSpPr>
        <p:spPr/>
        <p:txBody>
          <a:bodyPr/>
          <a:lstStyle/>
          <a:p>
            <a:r>
              <a:rPr lang="en-US" dirty="0"/>
              <a:t>Washington state</a:t>
            </a:r>
          </a:p>
        </p:txBody>
      </p:sp>
      <p:sp>
        <p:nvSpPr>
          <p:cNvPr id="3" name="Footer Placeholder 2">
            <a:extLst>
              <a:ext uri="{FF2B5EF4-FFF2-40B4-BE49-F238E27FC236}">
                <a16:creationId xmlns:a16="http://schemas.microsoft.com/office/drawing/2014/main" id="{DA696CDB-C494-C24F-BBAB-1E68A6B51BF8}"/>
              </a:ext>
            </a:extLst>
          </p:cNvPr>
          <p:cNvSpPr>
            <a:spLocks noGrp="1"/>
          </p:cNvSpPr>
          <p:nvPr>
            <p:ph type="ftr" sz="quarter" idx="11"/>
          </p:nvPr>
        </p:nvSpPr>
        <p:spPr/>
        <p:txBody>
          <a:bodyPr/>
          <a:lstStyle/>
          <a:p>
            <a:r>
              <a:rPr lang="en-US"/>
              <a:t>Pat Oglesby  Www.newrevenue.org   </a:t>
            </a:r>
          </a:p>
        </p:txBody>
      </p:sp>
      <p:pic>
        <p:nvPicPr>
          <p:cNvPr id="4" name="Picture 3">
            <a:extLst>
              <a:ext uri="{FF2B5EF4-FFF2-40B4-BE49-F238E27FC236}">
                <a16:creationId xmlns:a16="http://schemas.microsoft.com/office/drawing/2014/main" id="{E203CCF8-BE6F-FF47-B5AE-5B6FE5906D49}"/>
              </a:ext>
            </a:extLst>
          </p:cNvPr>
          <p:cNvPicPr>
            <a:picLocks noChangeAspect="1"/>
          </p:cNvPicPr>
          <p:nvPr/>
        </p:nvPicPr>
        <p:blipFill>
          <a:blip r:embed="rId2"/>
          <a:stretch>
            <a:fillRect/>
          </a:stretch>
        </p:blipFill>
        <p:spPr>
          <a:xfrm>
            <a:off x="1752600" y="1372394"/>
            <a:ext cx="5410200" cy="1676400"/>
          </a:xfrm>
          <a:prstGeom prst="rect">
            <a:avLst/>
          </a:prstGeom>
        </p:spPr>
      </p:pic>
      <p:sp>
        <p:nvSpPr>
          <p:cNvPr id="5" name="Rectangle 4">
            <a:extLst>
              <a:ext uri="{FF2B5EF4-FFF2-40B4-BE49-F238E27FC236}">
                <a16:creationId xmlns:a16="http://schemas.microsoft.com/office/drawing/2014/main" id="{ACFB0136-A6B9-024B-9448-14B848039E90}"/>
              </a:ext>
            </a:extLst>
          </p:cNvPr>
          <p:cNvSpPr/>
          <p:nvPr/>
        </p:nvSpPr>
        <p:spPr>
          <a:xfrm>
            <a:off x="1752600" y="3429000"/>
            <a:ext cx="5943600" cy="923330"/>
          </a:xfrm>
          <a:prstGeom prst="rect">
            <a:avLst/>
          </a:prstGeom>
        </p:spPr>
        <p:txBody>
          <a:bodyPr wrap="square">
            <a:spAutoFit/>
          </a:bodyPr>
          <a:lstStyle/>
          <a:p>
            <a:r>
              <a:rPr lang="en-US" dirty="0">
                <a:latin typeface="Helvetica" pitchFamily="2" charset="0"/>
              </a:rPr>
              <a:t>”We find three pieces of evidence suggesting there is not widely available black market marijuana</a:t>
            </a:r>
          </a:p>
          <a:p>
            <a:r>
              <a:rPr lang="en-US" dirty="0">
                <a:latin typeface="Helvetica" pitchFamily="2" charset="0"/>
              </a:rPr>
              <a:t>available to consumers.”</a:t>
            </a:r>
            <a:endParaRPr lang="en-US" dirty="0">
              <a:effectLst/>
              <a:latin typeface="Helvetica" pitchFamily="2" charset="0"/>
            </a:endParaRPr>
          </a:p>
        </p:txBody>
      </p:sp>
    </p:spTree>
    <p:extLst>
      <p:ext uri="{BB962C8B-B14F-4D97-AF65-F5344CB8AC3E}">
        <p14:creationId xmlns:p14="http://schemas.microsoft.com/office/powerpoint/2010/main" val="1607447007"/>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65F657C-33AB-6342-BBF7-143B37506486}"/>
              </a:ext>
            </a:extLst>
          </p:cNvPr>
          <p:cNvSpPr>
            <a:spLocks noGrp="1"/>
          </p:cNvSpPr>
          <p:nvPr>
            <p:ph type="title"/>
          </p:nvPr>
        </p:nvSpPr>
        <p:spPr/>
        <p:txBody>
          <a:bodyPr>
            <a:normAutofit fontScale="90000"/>
          </a:bodyPr>
          <a:lstStyle/>
          <a:p>
            <a:r>
              <a:rPr lang="en-US" dirty="0"/>
              <a:t>Jim Morgan, CFO, Washington Liquor and Cannabis Board</a:t>
            </a:r>
          </a:p>
        </p:txBody>
      </p:sp>
      <p:sp>
        <p:nvSpPr>
          <p:cNvPr id="3" name="Content Placeholder 2">
            <a:extLst>
              <a:ext uri="{FF2B5EF4-FFF2-40B4-BE49-F238E27FC236}">
                <a16:creationId xmlns:a16="http://schemas.microsoft.com/office/drawing/2014/main" id="{B8202D44-5792-DA41-8B40-4C820BEE3C0D}"/>
              </a:ext>
            </a:extLst>
          </p:cNvPr>
          <p:cNvSpPr>
            <a:spLocks noGrp="1"/>
          </p:cNvSpPr>
          <p:nvPr>
            <p:ph idx="1"/>
          </p:nvPr>
        </p:nvSpPr>
        <p:spPr/>
        <p:txBody>
          <a:bodyPr>
            <a:normAutofit/>
          </a:bodyPr>
          <a:lstStyle/>
          <a:p>
            <a:pPr marL="0" indent="0">
              <a:buNone/>
            </a:pPr>
            <a:r>
              <a:rPr lang="en-US" dirty="0"/>
              <a:t>About “assertions that the illicit market has been marginalized . . . [a]ppl[y] mainly to the retail market.  . .  . </a:t>
            </a:r>
          </a:p>
          <a:p>
            <a:pPr marL="0" indent="0">
              <a:buNone/>
            </a:pPr>
            <a:endParaRPr lang="en-US" dirty="0"/>
          </a:p>
          <a:p>
            <a:pPr marL="0" indent="0">
              <a:buNone/>
            </a:pPr>
            <a:r>
              <a:rPr lang="en-US" dirty="0"/>
              <a:t>Growers are harder to marginalize.  </a:t>
            </a:r>
          </a:p>
          <a:p>
            <a:endParaRPr lang="en-US" dirty="0"/>
          </a:p>
        </p:txBody>
      </p:sp>
      <p:sp>
        <p:nvSpPr>
          <p:cNvPr id="4" name="Footer Placeholder 3">
            <a:extLst>
              <a:ext uri="{FF2B5EF4-FFF2-40B4-BE49-F238E27FC236}">
                <a16:creationId xmlns:a16="http://schemas.microsoft.com/office/drawing/2014/main" id="{39451620-C57B-7C42-B70E-365786D16766}"/>
              </a:ext>
            </a:extLst>
          </p:cNvPr>
          <p:cNvSpPr>
            <a:spLocks noGrp="1"/>
          </p:cNvSpPr>
          <p:nvPr>
            <p:ph type="ftr" sz="quarter" idx="11"/>
          </p:nvPr>
        </p:nvSpPr>
        <p:spPr/>
        <p:txBody>
          <a:bodyPr/>
          <a:lstStyle/>
          <a:p>
            <a:r>
              <a:rPr lang="en-US"/>
              <a:t>Pat Oglesby  Www.newrevenue.org   </a:t>
            </a:r>
          </a:p>
        </p:txBody>
      </p:sp>
      <p:pic>
        <p:nvPicPr>
          <p:cNvPr id="5" name="Picture 4">
            <a:extLst>
              <a:ext uri="{FF2B5EF4-FFF2-40B4-BE49-F238E27FC236}">
                <a16:creationId xmlns:a16="http://schemas.microsoft.com/office/drawing/2014/main" id="{86301EB1-3556-784E-97E5-BBCDB807D280}"/>
              </a:ext>
            </a:extLst>
          </p:cNvPr>
          <p:cNvPicPr>
            <a:picLocks noChangeAspect="1"/>
          </p:cNvPicPr>
          <p:nvPr/>
        </p:nvPicPr>
        <p:blipFill>
          <a:blip r:embed="rId2"/>
          <a:stretch>
            <a:fillRect/>
          </a:stretch>
        </p:blipFill>
        <p:spPr>
          <a:xfrm>
            <a:off x="1524000" y="5029200"/>
            <a:ext cx="4635500" cy="736600"/>
          </a:xfrm>
          <a:prstGeom prst="rect">
            <a:avLst/>
          </a:prstGeom>
        </p:spPr>
      </p:pic>
    </p:spTree>
    <p:extLst>
      <p:ext uri="{BB962C8B-B14F-4D97-AF65-F5344CB8AC3E}">
        <p14:creationId xmlns:p14="http://schemas.microsoft.com/office/powerpoint/2010/main" val="3460006319"/>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14ACDA2-7293-3D45-BF24-9B05D5574C68}"/>
              </a:ext>
            </a:extLst>
          </p:cNvPr>
          <p:cNvSpPr>
            <a:spLocks noGrp="1"/>
          </p:cNvSpPr>
          <p:nvPr>
            <p:ph type="title"/>
          </p:nvPr>
        </p:nvSpPr>
        <p:spPr/>
        <p:txBody>
          <a:bodyPr>
            <a:normAutofit/>
          </a:bodyPr>
          <a:lstStyle/>
          <a:p>
            <a:r>
              <a:rPr lang="en-US" b="1" dirty="0">
                <a:solidFill>
                  <a:srgbClr val="555555"/>
                </a:solidFill>
                <a:latin typeface="Inherit"/>
              </a:rPr>
              <a:t>How much $</a:t>
            </a:r>
            <a:endParaRPr lang="en-US" dirty="0"/>
          </a:p>
        </p:txBody>
      </p:sp>
      <p:sp>
        <p:nvSpPr>
          <p:cNvPr id="3" name="Footer Placeholder 2">
            <a:extLst>
              <a:ext uri="{FF2B5EF4-FFF2-40B4-BE49-F238E27FC236}">
                <a16:creationId xmlns:a16="http://schemas.microsoft.com/office/drawing/2014/main" id="{E55B9E79-102A-034D-8FB0-57FE1086156D}"/>
              </a:ext>
            </a:extLst>
          </p:cNvPr>
          <p:cNvSpPr>
            <a:spLocks noGrp="1"/>
          </p:cNvSpPr>
          <p:nvPr>
            <p:ph type="ftr" sz="quarter" idx="11"/>
          </p:nvPr>
        </p:nvSpPr>
        <p:spPr/>
        <p:txBody>
          <a:bodyPr/>
          <a:lstStyle/>
          <a:p>
            <a:r>
              <a:rPr lang="en-US"/>
              <a:t>Pat Oglesby  Www.newrevenue.org   </a:t>
            </a:r>
          </a:p>
        </p:txBody>
      </p:sp>
      <p:graphicFrame>
        <p:nvGraphicFramePr>
          <p:cNvPr id="7" name="Table 6">
            <a:extLst>
              <a:ext uri="{FF2B5EF4-FFF2-40B4-BE49-F238E27FC236}">
                <a16:creationId xmlns:a16="http://schemas.microsoft.com/office/drawing/2014/main" id="{60474868-31BC-D747-89CC-B65EEFDD640A}"/>
              </a:ext>
            </a:extLst>
          </p:cNvPr>
          <p:cNvGraphicFramePr>
            <a:graphicFrameLocks noGrp="1"/>
          </p:cNvGraphicFramePr>
          <p:nvPr/>
        </p:nvGraphicFramePr>
        <p:xfrm>
          <a:off x="2133600" y="1417638"/>
          <a:ext cx="4222750" cy="3461383"/>
        </p:xfrm>
        <a:graphic>
          <a:graphicData uri="http://schemas.openxmlformats.org/drawingml/2006/table">
            <a:tbl>
              <a:tblPr>
                <a:tableStyleId>{5C22544A-7EE6-4342-B048-85BDC9FD1C3A}</a:tableStyleId>
              </a:tblPr>
              <a:tblGrid>
                <a:gridCol w="2359330">
                  <a:extLst>
                    <a:ext uri="{9D8B030D-6E8A-4147-A177-3AD203B41FA5}">
                      <a16:colId xmlns:a16="http://schemas.microsoft.com/office/drawing/2014/main" val="3532679067"/>
                    </a:ext>
                  </a:extLst>
                </a:gridCol>
                <a:gridCol w="1863420">
                  <a:extLst>
                    <a:ext uri="{9D8B030D-6E8A-4147-A177-3AD203B41FA5}">
                      <a16:colId xmlns:a16="http://schemas.microsoft.com/office/drawing/2014/main" val="3269562926"/>
                    </a:ext>
                  </a:extLst>
                </a:gridCol>
              </a:tblGrid>
              <a:tr h="578638">
                <a:tc>
                  <a:txBody>
                    <a:bodyPr/>
                    <a:lstStyle/>
                    <a:p>
                      <a:pPr algn="l" fontAlgn="b"/>
                      <a:r>
                        <a:rPr lang="en-US" sz="1700" u="none" strike="noStrike">
                          <a:effectLst/>
                        </a:rPr>
                        <a:t>State</a:t>
                      </a:r>
                      <a:endParaRPr lang="en-US" sz="1700" b="1" i="0" u="none" strike="noStrike">
                        <a:solidFill>
                          <a:srgbClr val="555555"/>
                        </a:solidFill>
                        <a:effectLst/>
                        <a:latin typeface="Inherit"/>
                      </a:endParaRPr>
                    </a:p>
                  </a:txBody>
                  <a:tcPr marL="9525" marR="9525" marT="9525" marB="0" anchor="b"/>
                </a:tc>
                <a:tc>
                  <a:txBody>
                    <a:bodyPr/>
                    <a:lstStyle/>
                    <a:p>
                      <a:pPr algn="l" fontAlgn="b"/>
                      <a:r>
                        <a:rPr lang="en-US" sz="1700" u="none" strike="noStrike" dirty="0">
                          <a:effectLst/>
                        </a:rPr>
                        <a:t>Revenue Per Capita  </a:t>
                      </a:r>
                      <a:r>
                        <a:rPr lang="en-US" sz="1600" dirty="0"/>
                        <a:t>FY 2021</a:t>
                      </a:r>
                      <a:endParaRPr lang="en-US" sz="1700" b="1" i="0" u="none" strike="noStrike" dirty="0">
                        <a:solidFill>
                          <a:srgbClr val="555555"/>
                        </a:solidFill>
                        <a:effectLst/>
                        <a:latin typeface="Inherit"/>
                      </a:endParaRPr>
                    </a:p>
                  </a:txBody>
                  <a:tcPr marL="9525" marR="9525" marT="9525" marB="0" anchor="b"/>
                </a:tc>
                <a:extLst>
                  <a:ext uri="{0D108BD9-81ED-4DB2-BD59-A6C34878D82A}">
                    <a16:rowId xmlns:a16="http://schemas.microsoft.com/office/drawing/2014/main" val="1293082377"/>
                  </a:ext>
                </a:extLst>
              </a:tr>
              <a:tr h="320305">
                <a:tc>
                  <a:txBody>
                    <a:bodyPr/>
                    <a:lstStyle/>
                    <a:p>
                      <a:pPr algn="l" fontAlgn="b"/>
                      <a:r>
                        <a:rPr lang="en-US" sz="1700" u="none" strike="noStrike" dirty="0">
                          <a:effectLst/>
                        </a:rPr>
                        <a:t>Alaska</a:t>
                      </a:r>
                      <a:endParaRPr lang="en-US" sz="1700" b="0" i="0" u="none" strike="noStrike" dirty="0">
                        <a:solidFill>
                          <a:srgbClr val="555555"/>
                        </a:solidFill>
                        <a:effectLst/>
                        <a:latin typeface="Courier New" panose="02070309020205020404" pitchFamily="49" charset="0"/>
                      </a:endParaRPr>
                    </a:p>
                  </a:txBody>
                  <a:tcPr marL="9525" marR="9525" marT="9525" marB="0" anchor="b"/>
                </a:tc>
                <a:tc>
                  <a:txBody>
                    <a:bodyPr/>
                    <a:lstStyle/>
                    <a:p>
                      <a:pPr algn="r" fontAlgn="b"/>
                      <a:r>
                        <a:rPr lang="en-US" sz="1700" u="none" strike="noStrike">
                          <a:effectLst/>
                        </a:rPr>
                        <a:t>$39.71 </a:t>
                      </a:r>
                      <a:endParaRPr lang="en-US" sz="1700" b="0" i="0" u="none" strike="noStrike">
                        <a:solidFill>
                          <a:srgbClr val="555555"/>
                        </a:solidFill>
                        <a:effectLst/>
                        <a:latin typeface="Courier New" panose="02070309020205020404" pitchFamily="49" charset="0"/>
                      </a:endParaRPr>
                    </a:p>
                  </a:txBody>
                  <a:tcPr marL="9525" marR="9525" marT="9525" marB="0" anchor="b"/>
                </a:tc>
                <a:extLst>
                  <a:ext uri="{0D108BD9-81ED-4DB2-BD59-A6C34878D82A}">
                    <a16:rowId xmlns:a16="http://schemas.microsoft.com/office/drawing/2014/main" val="2826923785"/>
                  </a:ext>
                </a:extLst>
              </a:tr>
              <a:tr h="320305">
                <a:tc>
                  <a:txBody>
                    <a:bodyPr/>
                    <a:lstStyle/>
                    <a:p>
                      <a:pPr algn="l" fontAlgn="b"/>
                      <a:r>
                        <a:rPr lang="en-US" sz="1700" u="none" strike="noStrike">
                          <a:effectLst/>
                        </a:rPr>
                        <a:t>California</a:t>
                      </a:r>
                      <a:endParaRPr lang="en-US" sz="1700" b="0" i="0" u="none" strike="noStrike">
                        <a:solidFill>
                          <a:srgbClr val="555555"/>
                        </a:solidFill>
                        <a:effectLst/>
                        <a:latin typeface="Courier New" panose="02070309020205020404" pitchFamily="49" charset="0"/>
                      </a:endParaRPr>
                    </a:p>
                  </a:txBody>
                  <a:tcPr marL="9525" marR="9525" marT="9525" marB="0" anchor="b"/>
                </a:tc>
                <a:tc>
                  <a:txBody>
                    <a:bodyPr/>
                    <a:lstStyle/>
                    <a:p>
                      <a:pPr algn="r" fontAlgn="b"/>
                      <a:r>
                        <a:rPr lang="en-US" sz="1700" u="none" strike="noStrike">
                          <a:effectLst/>
                        </a:rPr>
                        <a:t>$19.17 </a:t>
                      </a:r>
                      <a:endParaRPr lang="en-US" sz="1700" b="0" i="0" u="none" strike="noStrike">
                        <a:solidFill>
                          <a:srgbClr val="555555"/>
                        </a:solidFill>
                        <a:effectLst/>
                        <a:latin typeface="Courier New" panose="02070309020205020404" pitchFamily="49" charset="0"/>
                      </a:endParaRPr>
                    </a:p>
                  </a:txBody>
                  <a:tcPr marL="9525" marR="9525" marT="9525" marB="0" anchor="b"/>
                </a:tc>
                <a:extLst>
                  <a:ext uri="{0D108BD9-81ED-4DB2-BD59-A6C34878D82A}">
                    <a16:rowId xmlns:a16="http://schemas.microsoft.com/office/drawing/2014/main" val="1668535477"/>
                  </a:ext>
                </a:extLst>
              </a:tr>
              <a:tr h="320305">
                <a:tc>
                  <a:txBody>
                    <a:bodyPr/>
                    <a:lstStyle/>
                    <a:p>
                      <a:pPr algn="l" fontAlgn="b"/>
                      <a:r>
                        <a:rPr lang="en-US" sz="1700" u="none" strike="noStrike">
                          <a:effectLst/>
                        </a:rPr>
                        <a:t>Colorado</a:t>
                      </a:r>
                      <a:endParaRPr lang="en-US" sz="1700" b="0" i="0" u="none" strike="noStrike">
                        <a:solidFill>
                          <a:srgbClr val="555555"/>
                        </a:solidFill>
                        <a:effectLst/>
                        <a:latin typeface="Courier New" panose="02070309020205020404" pitchFamily="49" charset="0"/>
                      </a:endParaRPr>
                    </a:p>
                  </a:txBody>
                  <a:tcPr marL="9525" marR="9525" marT="9525" marB="0" anchor="b"/>
                </a:tc>
                <a:tc>
                  <a:txBody>
                    <a:bodyPr/>
                    <a:lstStyle/>
                    <a:p>
                      <a:pPr algn="r" fontAlgn="b"/>
                      <a:r>
                        <a:rPr lang="en-US" sz="1700" u="none" strike="noStrike">
                          <a:effectLst/>
                        </a:rPr>
                        <a:t>$71.30 </a:t>
                      </a:r>
                      <a:endParaRPr lang="en-US" sz="1700" b="0" i="0" u="none" strike="noStrike">
                        <a:solidFill>
                          <a:srgbClr val="555555"/>
                        </a:solidFill>
                        <a:effectLst/>
                        <a:latin typeface="Courier New" panose="02070309020205020404" pitchFamily="49" charset="0"/>
                      </a:endParaRPr>
                    </a:p>
                  </a:txBody>
                  <a:tcPr marL="9525" marR="9525" marT="9525" marB="0" anchor="b"/>
                </a:tc>
                <a:extLst>
                  <a:ext uri="{0D108BD9-81ED-4DB2-BD59-A6C34878D82A}">
                    <a16:rowId xmlns:a16="http://schemas.microsoft.com/office/drawing/2014/main" val="1017915438"/>
                  </a:ext>
                </a:extLst>
              </a:tr>
              <a:tr h="320305">
                <a:tc>
                  <a:txBody>
                    <a:bodyPr/>
                    <a:lstStyle/>
                    <a:p>
                      <a:pPr algn="l" fontAlgn="b"/>
                      <a:r>
                        <a:rPr lang="en-US" sz="1700" u="none" strike="noStrike" dirty="0">
                          <a:effectLst/>
                        </a:rPr>
                        <a:t>Illinois </a:t>
                      </a:r>
                      <a:endParaRPr lang="en-US" sz="1700" b="0" i="0" u="none" strike="noStrike" dirty="0">
                        <a:solidFill>
                          <a:srgbClr val="555555"/>
                        </a:solidFill>
                        <a:effectLst/>
                        <a:latin typeface="Courier New" panose="02070309020205020404" pitchFamily="49" charset="0"/>
                      </a:endParaRPr>
                    </a:p>
                  </a:txBody>
                  <a:tcPr marL="9525" marR="9525" marT="9525" marB="0" anchor="b"/>
                </a:tc>
                <a:tc>
                  <a:txBody>
                    <a:bodyPr/>
                    <a:lstStyle/>
                    <a:p>
                      <a:pPr algn="r" fontAlgn="b"/>
                      <a:r>
                        <a:rPr lang="en-US" sz="1700" u="none" strike="noStrike">
                          <a:effectLst/>
                        </a:rPr>
                        <a:t>$24.91 </a:t>
                      </a:r>
                      <a:endParaRPr lang="en-US" sz="1700" b="0" i="0" u="none" strike="noStrike">
                        <a:solidFill>
                          <a:srgbClr val="555555"/>
                        </a:solidFill>
                        <a:effectLst/>
                        <a:latin typeface="Courier New" panose="02070309020205020404" pitchFamily="49" charset="0"/>
                      </a:endParaRPr>
                    </a:p>
                  </a:txBody>
                  <a:tcPr marL="9525" marR="9525" marT="9525" marB="0" anchor="b"/>
                </a:tc>
                <a:extLst>
                  <a:ext uri="{0D108BD9-81ED-4DB2-BD59-A6C34878D82A}">
                    <a16:rowId xmlns:a16="http://schemas.microsoft.com/office/drawing/2014/main" val="1821489252"/>
                  </a:ext>
                </a:extLst>
              </a:tr>
              <a:tr h="320305">
                <a:tc>
                  <a:txBody>
                    <a:bodyPr/>
                    <a:lstStyle/>
                    <a:p>
                      <a:pPr algn="l" fontAlgn="b"/>
                      <a:r>
                        <a:rPr lang="en-US" sz="1700" u="none" strike="noStrike">
                          <a:effectLst/>
                        </a:rPr>
                        <a:t>Massachusetts</a:t>
                      </a:r>
                      <a:endParaRPr lang="en-US" sz="1700" b="0" i="0" u="none" strike="noStrike">
                        <a:solidFill>
                          <a:srgbClr val="555555"/>
                        </a:solidFill>
                        <a:effectLst/>
                        <a:latin typeface="Courier New" panose="02070309020205020404" pitchFamily="49" charset="0"/>
                      </a:endParaRPr>
                    </a:p>
                  </a:txBody>
                  <a:tcPr marL="9525" marR="9525" marT="9525" marB="0" anchor="b"/>
                </a:tc>
                <a:tc>
                  <a:txBody>
                    <a:bodyPr/>
                    <a:lstStyle/>
                    <a:p>
                      <a:pPr algn="r" fontAlgn="b"/>
                      <a:r>
                        <a:rPr lang="en-US" sz="1700" u="none" strike="noStrike">
                          <a:effectLst/>
                        </a:rPr>
                        <a:t>$15.15 </a:t>
                      </a:r>
                      <a:endParaRPr lang="en-US" sz="1700" b="0" i="0" u="none" strike="noStrike">
                        <a:solidFill>
                          <a:srgbClr val="555555"/>
                        </a:solidFill>
                        <a:effectLst/>
                        <a:latin typeface="Courier New" panose="02070309020205020404" pitchFamily="49" charset="0"/>
                      </a:endParaRPr>
                    </a:p>
                  </a:txBody>
                  <a:tcPr marL="9525" marR="9525" marT="9525" marB="0" anchor="b"/>
                </a:tc>
                <a:extLst>
                  <a:ext uri="{0D108BD9-81ED-4DB2-BD59-A6C34878D82A}">
                    <a16:rowId xmlns:a16="http://schemas.microsoft.com/office/drawing/2014/main" val="4256893078"/>
                  </a:ext>
                </a:extLst>
              </a:tr>
              <a:tr h="320305">
                <a:tc>
                  <a:txBody>
                    <a:bodyPr/>
                    <a:lstStyle/>
                    <a:p>
                      <a:pPr algn="l" fontAlgn="b"/>
                      <a:r>
                        <a:rPr lang="en-US" sz="1700" u="none" strike="noStrike">
                          <a:effectLst/>
                        </a:rPr>
                        <a:t>Michigan </a:t>
                      </a:r>
                      <a:endParaRPr lang="en-US" sz="1700" b="0" i="0" u="none" strike="noStrike">
                        <a:solidFill>
                          <a:srgbClr val="555555"/>
                        </a:solidFill>
                        <a:effectLst/>
                        <a:latin typeface="Courier New" panose="02070309020205020404" pitchFamily="49" charset="0"/>
                      </a:endParaRPr>
                    </a:p>
                  </a:txBody>
                  <a:tcPr marL="9525" marR="9525" marT="9525" marB="0" anchor="b"/>
                </a:tc>
                <a:tc>
                  <a:txBody>
                    <a:bodyPr/>
                    <a:lstStyle/>
                    <a:p>
                      <a:pPr algn="r" fontAlgn="b"/>
                      <a:r>
                        <a:rPr lang="en-US" sz="1700" u="none" strike="noStrike">
                          <a:effectLst/>
                        </a:rPr>
                        <a:t>$7.51 </a:t>
                      </a:r>
                      <a:endParaRPr lang="en-US" sz="1700" b="0" i="0" u="none" strike="noStrike">
                        <a:solidFill>
                          <a:srgbClr val="555555"/>
                        </a:solidFill>
                        <a:effectLst/>
                        <a:latin typeface="Courier New" panose="02070309020205020404" pitchFamily="49" charset="0"/>
                      </a:endParaRPr>
                    </a:p>
                  </a:txBody>
                  <a:tcPr marL="9525" marR="9525" marT="9525" marB="0" anchor="b"/>
                </a:tc>
                <a:extLst>
                  <a:ext uri="{0D108BD9-81ED-4DB2-BD59-A6C34878D82A}">
                    <a16:rowId xmlns:a16="http://schemas.microsoft.com/office/drawing/2014/main" val="524288898"/>
                  </a:ext>
                </a:extLst>
              </a:tr>
              <a:tr h="320305">
                <a:tc>
                  <a:txBody>
                    <a:bodyPr/>
                    <a:lstStyle/>
                    <a:p>
                      <a:pPr algn="l" fontAlgn="b"/>
                      <a:r>
                        <a:rPr lang="en-US" sz="1700" u="none" strike="noStrike">
                          <a:effectLst/>
                        </a:rPr>
                        <a:t>Nevada</a:t>
                      </a:r>
                      <a:endParaRPr lang="en-US" sz="1700" b="0" i="0" u="none" strike="noStrike">
                        <a:solidFill>
                          <a:srgbClr val="555555"/>
                        </a:solidFill>
                        <a:effectLst/>
                        <a:latin typeface="Courier New" panose="02070309020205020404" pitchFamily="49" charset="0"/>
                      </a:endParaRPr>
                    </a:p>
                  </a:txBody>
                  <a:tcPr marL="9525" marR="9525" marT="9525" marB="0" anchor="b"/>
                </a:tc>
                <a:tc>
                  <a:txBody>
                    <a:bodyPr/>
                    <a:lstStyle/>
                    <a:p>
                      <a:pPr algn="r" fontAlgn="b"/>
                      <a:r>
                        <a:rPr lang="en-US" sz="1700" u="none" strike="noStrike">
                          <a:effectLst/>
                        </a:rPr>
                        <a:t>$49.75 </a:t>
                      </a:r>
                      <a:endParaRPr lang="en-US" sz="1700" b="0" i="0" u="none" strike="noStrike">
                        <a:solidFill>
                          <a:srgbClr val="555555"/>
                        </a:solidFill>
                        <a:effectLst/>
                        <a:latin typeface="Courier New" panose="02070309020205020404" pitchFamily="49" charset="0"/>
                      </a:endParaRPr>
                    </a:p>
                  </a:txBody>
                  <a:tcPr marL="9525" marR="9525" marT="9525" marB="0" anchor="b"/>
                </a:tc>
                <a:extLst>
                  <a:ext uri="{0D108BD9-81ED-4DB2-BD59-A6C34878D82A}">
                    <a16:rowId xmlns:a16="http://schemas.microsoft.com/office/drawing/2014/main" val="310016016"/>
                  </a:ext>
                </a:extLst>
              </a:tr>
              <a:tr h="320305">
                <a:tc>
                  <a:txBody>
                    <a:bodyPr/>
                    <a:lstStyle/>
                    <a:p>
                      <a:pPr algn="l" fontAlgn="b"/>
                      <a:r>
                        <a:rPr lang="en-US" sz="1700" u="none" strike="noStrike">
                          <a:effectLst/>
                        </a:rPr>
                        <a:t>Oregon</a:t>
                      </a:r>
                      <a:endParaRPr lang="en-US" sz="1700" b="0" i="0" u="none" strike="noStrike">
                        <a:solidFill>
                          <a:srgbClr val="555555"/>
                        </a:solidFill>
                        <a:effectLst/>
                        <a:latin typeface="Courier New" panose="02070309020205020404" pitchFamily="49" charset="0"/>
                      </a:endParaRPr>
                    </a:p>
                  </a:txBody>
                  <a:tcPr marL="9525" marR="9525" marT="9525" marB="0" anchor="b"/>
                </a:tc>
                <a:tc>
                  <a:txBody>
                    <a:bodyPr/>
                    <a:lstStyle/>
                    <a:p>
                      <a:pPr algn="r" fontAlgn="b"/>
                      <a:r>
                        <a:rPr lang="en-US" sz="1700" u="none" strike="noStrike">
                          <a:effectLst/>
                        </a:rPr>
                        <a:t>$41.52 </a:t>
                      </a:r>
                      <a:endParaRPr lang="en-US" sz="1700" b="0" i="0" u="none" strike="noStrike">
                        <a:solidFill>
                          <a:srgbClr val="555555"/>
                        </a:solidFill>
                        <a:effectLst/>
                        <a:latin typeface="Courier New" panose="02070309020205020404" pitchFamily="49" charset="0"/>
                      </a:endParaRPr>
                    </a:p>
                  </a:txBody>
                  <a:tcPr marL="9525" marR="9525" marT="9525" marB="0" anchor="b"/>
                </a:tc>
                <a:extLst>
                  <a:ext uri="{0D108BD9-81ED-4DB2-BD59-A6C34878D82A}">
                    <a16:rowId xmlns:a16="http://schemas.microsoft.com/office/drawing/2014/main" val="231003751"/>
                  </a:ext>
                </a:extLst>
              </a:tr>
              <a:tr h="320305">
                <a:tc>
                  <a:txBody>
                    <a:bodyPr/>
                    <a:lstStyle/>
                    <a:p>
                      <a:pPr algn="l" fontAlgn="b"/>
                      <a:r>
                        <a:rPr lang="en-US" sz="1700" u="none" strike="noStrike">
                          <a:effectLst/>
                        </a:rPr>
                        <a:t>Washington</a:t>
                      </a:r>
                      <a:endParaRPr lang="en-US" sz="1700" b="0" i="0" u="none" strike="noStrike">
                        <a:solidFill>
                          <a:srgbClr val="555555"/>
                        </a:solidFill>
                        <a:effectLst/>
                        <a:latin typeface="Courier New" panose="02070309020205020404" pitchFamily="49" charset="0"/>
                      </a:endParaRPr>
                    </a:p>
                  </a:txBody>
                  <a:tcPr marL="9525" marR="9525" marT="9525" marB="0" anchor="b"/>
                </a:tc>
                <a:tc>
                  <a:txBody>
                    <a:bodyPr/>
                    <a:lstStyle/>
                    <a:p>
                      <a:pPr algn="r" fontAlgn="b"/>
                      <a:r>
                        <a:rPr lang="en-US" sz="1700" u="none" strike="noStrike" dirty="0">
                          <a:effectLst/>
                        </a:rPr>
                        <a:t>$61.52 </a:t>
                      </a:r>
                      <a:endParaRPr lang="en-US" sz="1700" b="0" i="0" u="none" strike="noStrike" dirty="0">
                        <a:solidFill>
                          <a:srgbClr val="555555"/>
                        </a:solidFill>
                        <a:effectLst/>
                        <a:latin typeface="Courier New" panose="02070309020205020404" pitchFamily="49" charset="0"/>
                      </a:endParaRPr>
                    </a:p>
                  </a:txBody>
                  <a:tcPr marL="9525" marR="9525" marT="9525" marB="0" anchor="b"/>
                </a:tc>
                <a:extLst>
                  <a:ext uri="{0D108BD9-81ED-4DB2-BD59-A6C34878D82A}">
                    <a16:rowId xmlns:a16="http://schemas.microsoft.com/office/drawing/2014/main" val="4195946255"/>
                  </a:ext>
                </a:extLst>
              </a:tr>
            </a:tbl>
          </a:graphicData>
        </a:graphic>
      </p:graphicFrame>
      <p:sp>
        <p:nvSpPr>
          <p:cNvPr id="5" name="Rectangle 4">
            <a:extLst>
              <a:ext uri="{FF2B5EF4-FFF2-40B4-BE49-F238E27FC236}">
                <a16:creationId xmlns:a16="http://schemas.microsoft.com/office/drawing/2014/main" id="{A73D1527-8C3B-E646-B2DE-FE5FF10CB147}"/>
              </a:ext>
            </a:extLst>
          </p:cNvPr>
          <p:cNvSpPr/>
          <p:nvPr/>
        </p:nvSpPr>
        <p:spPr>
          <a:xfrm>
            <a:off x="2286000" y="5785280"/>
            <a:ext cx="4572000" cy="923330"/>
          </a:xfrm>
          <a:prstGeom prst="rect">
            <a:avLst/>
          </a:prstGeom>
        </p:spPr>
        <p:txBody>
          <a:bodyPr>
            <a:spAutoFit/>
          </a:bodyPr>
          <a:lstStyle/>
          <a:p>
            <a:r>
              <a:rPr lang="en-US" dirty="0">
                <a:hlinkClick r:id="rId2"/>
              </a:rPr>
              <a:t>https://taxfoundation.org/states-projected-post-higher-marijuana-revenues-2021/</a:t>
            </a:r>
            <a:endParaRPr lang="en-US" dirty="0"/>
          </a:p>
          <a:p>
            <a:endParaRPr lang="en-US" dirty="0"/>
          </a:p>
        </p:txBody>
      </p:sp>
      <p:sp>
        <p:nvSpPr>
          <p:cNvPr id="9" name="Oval 8">
            <a:extLst>
              <a:ext uri="{FF2B5EF4-FFF2-40B4-BE49-F238E27FC236}">
                <a16:creationId xmlns:a16="http://schemas.microsoft.com/office/drawing/2014/main" id="{D8269A29-657C-D44B-BA01-3FA79AAA5747}"/>
              </a:ext>
            </a:extLst>
          </p:cNvPr>
          <p:cNvSpPr/>
          <p:nvPr/>
        </p:nvSpPr>
        <p:spPr>
          <a:xfrm>
            <a:off x="1828800" y="2103438"/>
            <a:ext cx="4724400" cy="914400"/>
          </a:xfrm>
          <a:prstGeom prst="ellipse">
            <a:avLst/>
          </a:prstGeom>
          <a:no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0" name="Oval 9">
            <a:extLst>
              <a:ext uri="{FF2B5EF4-FFF2-40B4-BE49-F238E27FC236}">
                <a16:creationId xmlns:a16="http://schemas.microsoft.com/office/drawing/2014/main" id="{46293531-A707-0B44-B547-D7245731BE53}"/>
              </a:ext>
            </a:extLst>
          </p:cNvPr>
          <p:cNvSpPr/>
          <p:nvPr/>
        </p:nvSpPr>
        <p:spPr>
          <a:xfrm>
            <a:off x="1828800" y="4572000"/>
            <a:ext cx="5029200" cy="457200"/>
          </a:xfrm>
          <a:prstGeom prst="ellipse">
            <a:avLst/>
          </a:prstGeom>
          <a:no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61232428"/>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9ADEE320-8028-8641-BF21-5C306A512B7C}"/>
              </a:ext>
            </a:extLst>
          </p:cNvPr>
          <p:cNvSpPr>
            <a:spLocks noGrp="1"/>
          </p:cNvSpPr>
          <p:nvPr>
            <p:ph type="ctrTitle"/>
          </p:nvPr>
        </p:nvSpPr>
        <p:spPr>
          <a:xfrm>
            <a:off x="609600" y="4625975"/>
            <a:ext cx="7772400" cy="1470025"/>
          </a:xfrm>
        </p:spPr>
        <p:txBody>
          <a:bodyPr>
            <a:normAutofit/>
          </a:bodyPr>
          <a:lstStyle/>
          <a:p>
            <a:br>
              <a:rPr lang="en-US" sz="1800" dirty="0"/>
            </a:br>
            <a:r>
              <a:rPr lang="en-US" sz="1800" dirty="0"/>
              <a:t> </a:t>
            </a:r>
            <a:br>
              <a:rPr lang="en-US" sz="1800" dirty="0"/>
            </a:br>
            <a:br>
              <a:rPr lang="en-US" sz="1800" dirty="0"/>
            </a:br>
            <a:endParaRPr lang="en-US" sz="1800" dirty="0"/>
          </a:p>
        </p:txBody>
      </p:sp>
      <p:sp>
        <p:nvSpPr>
          <p:cNvPr id="5" name="Subtitle 4">
            <a:extLst>
              <a:ext uri="{FF2B5EF4-FFF2-40B4-BE49-F238E27FC236}">
                <a16:creationId xmlns:a16="http://schemas.microsoft.com/office/drawing/2014/main" id="{5E4F6C4B-17E8-0F41-B326-518DAC4B0F6D}"/>
              </a:ext>
            </a:extLst>
          </p:cNvPr>
          <p:cNvSpPr>
            <a:spLocks noGrp="1"/>
          </p:cNvSpPr>
          <p:nvPr>
            <p:ph type="subTitle" idx="1"/>
          </p:nvPr>
        </p:nvSpPr>
        <p:spPr>
          <a:xfrm>
            <a:off x="914400" y="983139"/>
            <a:ext cx="7162800" cy="3124200"/>
          </a:xfrm>
        </p:spPr>
        <p:txBody>
          <a:bodyPr>
            <a:normAutofit fontScale="70000" lnSpcReduction="20000"/>
          </a:bodyPr>
          <a:lstStyle/>
          <a:p>
            <a:pPr algn="l"/>
            <a:br>
              <a:rPr lang="en-US" dirty="0">
                <a:solidFill>
                  <a:schemeClr val="tx1"/>
                </a:solidFill>
              </a:rPr>
            </a:br>
            <a:r>
              <a:rPr lang="en-US" sz="5700" dirty="0">
                <a:solidFill>
                  <a:schemeClr val="tx1"/>
                </a:solidFill>
              </a:rPr>
              <a:t>”Despite [Washington State] having the highest cannabis taxes in the U.S., the evidence suggests that raising taxes would bring in additional tax revenue.” </a:t>
            </a:r>
          </a:p>
          <a:p>
            <a:endParaRPr lang="en-US" dirty="0"/>
          </a:p>
        </p:txBody>
      </p:sp>
      <p:sp>
        <p:nvSpPr>
          <p:cNvPr id="3" name="Footer Placeholder 2">
            <a:extLst>
              <a:ext uri="{FF2B5EF4-FFF2-40B4-BE49-F238E27FC236}">
                <a16:creationId xmlns:a16="http://schemas.microsoft.com/office/drawing/2014/main" id="{9FD9172A-BD05-F54B-9E80-1FB60EAAF4B3}"/>
              </a:ext>
            </a:extLst>
          </p:cNvPr>
          <p:cNvSpPr>
            <a:spLocks noGrp="1"/>
          </p:cNvSpPr>
          <p:nvPr>
            <p:ph type="ftr" sz="quarter" idx="11"/>
          </p:nvPr>
        </p:nvSpPr>
        <p:spPr/>
        <p:txBody>
          <a:bodyPr/>
          <a:lstStyle/>
          <a:p>
            <a:r>
              <a:rPr lang="en-US"/>
              <a:t>Pat Oglesby  Www.newrevenue.org   </a:t>
            </a:r>
          </a:p>
        </p:txBody>
      </p:sp>
      <p:pic>
        <p:nvPicPr>
          <p:cNvPr id="6" name="Picture 5">
            <a:extLst>
              <a:ext uri="{FF2B5EF4-FFF2-40B4-BE49-F238E27FC236}">
                <a16:creationId xmlns:a16="http://schemas.microsoft.com/office/drawing/2014/main" id="{22476497-B7F9-E344-BE6D-98A83D43C906}"/>
              </a:ext>
            </a:extLst>
          </p:cNvPr>
          <p:cNvPicPr>
            <a:picLocks noChangeAspect="1"/>
          </p:cNvPicPr>
          <p:nvPr/>
        </p:nvPicPr>
        <p:blipFill>
          <a:blip r:embed="rId2"/>
          <a:stretch>
            <a:fillRect/>
          </a:stretch>
        </p:blipFill>
        <p:spPr>
          <a:xfrm>
            <a:off x="685800" y="4521200"/>
            <a:ext cx="7620000" cy="1574800"/>
          </a:xfrm>
          <a:prstGeom prst="rect">
            <a:avLst/>
          </a:prstGeom>
        </p:spPr>
      </p:pic>
      <p:sp>
        <p:nvSpPr>
          <p:cNvPr id="7" name="Rectangle 6">
            <a:extLst>
              <a:ext uri="{FF2B5EF4-FFF2-40B4-BE49-F238E27FC236}">
                <a16:creationId xmlns:a16="http://schemas.microsoft.com/office/drawing/2014/main" id="{E5C6BDFC-C49B-264C-8251-1D601AA174EC}"/>
              </a:ext>
            </a:extLst>
          </p:cNvPr>
          <p:cNvSpPr/>
          <p:nvPr/>
        </p:nvSpPr>
        <p:spPr>
          <a:xfrm>
            <a:off x="2286000" y="238211"/>
            <a:ext cx="4572000" cy="1046440"/>
          </a:xfrm>
          <a:prstGeom prst="rect">
            <a:avLst/>
          </a:prstGeom>
        </p:spPr>
        <p:txBody>
          <a:bodyPr>
            <a:spAutoFit/>
          </a:bodyPr>
          <a:lstStyle/>
          <a:p>
            <a:r>
              <a:rPr lang="en-US" sz="4400" dirty="0"/>
              <a:t>Laffer curve</a:t>
            </a:r>
            <a:br>
              <a:rPr lang="en-US" dirty="0"/>
            </a:br>
            <a:endParaRPr lang="en-US" dirty="0"/>
          </a:p>
        </p:txBody>
      </p:sp>
    </p:spTree>
    <p:extLst>
      <p:ext uri="{BB962C8B-B14F-4D97-AF65-F5344CB8AC3E}">
        <p14:creationId xmlns:p14="http://schemas.microsoft.com/office/powerpoint/2010/main" val="3887041513"/>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F220D72-A37D-C448-B3B1-9FDB4B9160FD}"/>
              </a:ext>
            </a:extLst>
          </p:cNvPr>
          <p:cNvSpPr>
            <a:spLocks noGrp="1"/>
          </p:cNvSpPr>
          <p:nvPr>
            <p:ph type="title"/>
          </p:nvPr>
        </p:nvSpPr>
        <p:spPr/>
        <p:txBody>
          <a:bodyPr/>
          <a:lstStyle/>
          <a:p>
            <a:r>
              <a:rPr lang="en-US" dirty="0"/>
              <a:t>Why single out marijuana?</a:t>
            </a:r>
          </a:p>
        </p:txBody>
      </p:sp>
      <p:sp>
        <p:nvSpPr>
          <p:cNvPr id="3" name="Content Placeholder 2">
            <a:extLst>
              <a:ext uri="{FF2B5EF4-FFF2-40B4-BE49-F238E27FC236}">
                <a16:creationId xmlns:a16="http://schemas.microsoft.com/office/drawing/2014/main" id="{3EA83D70-BBB1-6F46-9325-4FCF2007E4B8}"/>
              </a:ext>
            </a:extLst>
          </p:cNvPr>
          <p:cNvSpPr>
            <a:spLocks noGrp="1"/>
          </p:cNvSpPr>
          <p:nvPr>
            <p:ph idx="1"/>
          </p:nvPr>
        </p:nvSpPr>
        <p:spPr/>
        <p:txBody>
          <a:bodyPr/>
          <a:lstStyle/>
          <a:p>
            <a:r>
              <a:rPr lang="en-US" dirty="0"/>
              <a:t>Practical politics</a:t>
            </a:r>
          </a:p>
          <a:p>
            <a:r>
              <a:rPr lang="en-US" dirty="0"/>
              <a:t>Negatives from use</a:t>
            </a:r>
          </a:p>
        </p:txBody>
      </p:sp>
      <p:sp>
        <p:nvSpPr>
          <p:cNvPr id="4" name="Footer Placeholder 3">
            <a:extLst>
              <a:ext uri="{FF2B5EF4-FFF2-40B4-BE49-F238E27FC236}">
                <a16:creationId xmlns:a16="http://schemas.microsoft.com/office/drawing/2014/main" id="{1C2DA62F-534A-4742-B4BA-4AB8B04BD0AF}"/>
              </a:ext>
            </a:extLst>
          </p:cNvPr>
          <p:cNvSpPr>
            <a:spLocks noGrp="1"/>
          </p:cNvSpPr>
          <p:nvPr>
            <p:ph type="ftr" sz="quarter" idx="11"/>
          </p:nvPr>
        </p:nvSpPr>
        <p:spPr/>
        <p:txBody>
          <a:bodyPr/>
          <a:lstStyle/>
          <a:p>
            <a:r>
              <a:rPr lang="en-US"/>
              <a:t>Pat Oglesby  Www.newrevenue.org   </a:t>
            </a:r>
          </a:p>
        </p:txBody>
      </p:sp>
    </p:spTree>
    <p:extLst>
      <p:ext uri="{BB962C8B-B14F-4D97-AF65-F5344CB8AC3E}">
        <p14:creationId xmlns:p14="http://schemas.microsoft.com/office/powerpoint/2010/main" val="2582902741"/>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Politics: Taxation can be more popular than legalization</a:t>
            </a:r>
          </a:p>
        </p:txBody>
      </p:sp>
      <p:sp>
        <p:nvSpPr>
          <p:cNvPr id="3" name="Content Placeholder 2"/>
          <p:cNvSpPr>
            <a:spLocks noGrp="1"/>
          </p:cNvSpPr>
          <p:nvPr>
            <p:ph idx="1"/>
          </p:nvPr>
        </p:nvSpPr>
        <p:spPr/>
        <p:txBody>
          <a:bodyPr/>
          <a:lstStyle/>
          <a:p>
            <a:r>
              <a:rPr lang="en-US" dirty="0"/>
              <a:t>Pre-2020 legalization initiatives tended to </a:t>
            </a:r>
            <a:r>
              <a:rPr lang="en-US" dirty="0">
                <a:hlinkClick r:id="rId2"/>
              </a:rPr>
              <a:t>max out</a:t>
            </a:r>
            <a:r>
              <a:rPr lang="en-US" dirty="0"/>
              <a:t> at around 57% of the vote.</a:t>
            </a:r>
          </a:p>
          <a:p>
            <a:r>
              <a:rPr lang="en-US" dirty="0"/>
              <a:t>S</a:t>
            </a:r>
            <a:r>
              <a:rPr lang="en-US" i="1" dirty="0"/>
              <a:t>tandalone</a:t>
            </a:r>
            <a:r>
              <a:rPr lang="en-US" dirty="0"/>
              <a:t> cannabis tax initiatives routinely get </a:t>
            </a:r>
            <a:r>
              <a:rPr lang="en-US" dirty="0">
                <a:hlinkClick r:id="rId3"/>
              </a:rPr>
              <a:t>75% to 80%</a:t>
            </a:r>
            <a:r>
              <a:rPr lang="en-US" dirty="0"/>
              <a:t>. </a:t>
            </a:r>
          </a:p>
          <a:p>
            <a:endParaRPr lang="en-US" dirty="0"/>
          </a:p>
          <a:p>
            <a:endParaRPr lang="en-US" dirty="0"/>
          </a:p>
          <a:p>
            <a:endParaRPr lang="en-US" dirty="0"/>
          </a:p>
          <a:p>
            <a:endParaRPr lang="en-US" dirty="0"/>
          </a:p>
        </p:txBody>
      </p:sp>
      <p:sp>
        <p:nvSpPr>
          <p:cNvPr id="4" name="Footer Placeholder 3"/>
          <p:cNvSpPr>
            <a:spLocks noGrp="1"/>
          </p:cNvSpPr>
          <p:nvPr>
            <p:ph type="ftr" sz="quarter" idx="4294967295"/>
          </p:nvPr>
        </p:nvSpPr>
        <p:spPr>
          <a:xfrm>
            <a:off x="3028950" y="6414719"/>
            <a:ext cx="5207946" cy="365125"/>
          </a:xfrm>
          <a:prstGeom prst="rect">
            <a:avLst/>
          </a:prstGeom>
        </p:spPr>
        <p:txBody>
          <a:bodyPr/>
          <a:lstStyle/>
          <a:p>
            <a:r>
              <a:rPr lang="en-US"/>
              <a:t>Pat Oglesby New Revenue</a:t>
            </a:r>
            <a:endParaRPr lang="en-US" dirty="0"/>
          </a:p>
        </p:txBody>
      </p:sp>
      <p:pic>
        <p:nvPicPr>
          <p:cNvPr id="5" name="Picture 4">
            <a:extLst>
              <a:ext uri="{FF2B5EF4-FFF2-40B4-BE49-F238E27FC236}">
                <a16:creationId xmlns:a16="http://schemas.microsoft.com/office/drawing/2014/main" id="{C1151CDE-85DC-FE4C-8383-2EC348A1A994}"/>
              </a:ext>
            </a:extLst>
          </p:cNvPr>
          <p:cNvPicPr>
            <a:picLocks noChangeAspect="1"/>
          </p:cNvPicPr>
          <p:nvPr/>
        </p:nvPicPr>
        <p:blipFill>
          <a:blip r:embed="rId4"/>
          <a:stretch>
            <a:fillRect/>
          </a:stretch>
        </p:blipFill>
        <p:spPr>
          <a:xfrm>
            <a:off x="1524000" y="3962400"/>
            <a:ext cx="5803900" cy="2019300"/>
          </a:xfrm>
          <a:prstGeom prst="rect">
            <a:avLst/>
          </a:prstGeom>
        </p:spPr>
      </p:pic>
    </p:spTree>
    <p:extLst>
      <p:ext uri="{BB962C8B-B14F-4D97-AF65-F5344CB8AC3E}">
        <p14:creationId xmlns:p14="http://schemas.microsoft.com/office/powerpoint/2010/main" val="634582982"/>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49190" y="1111046"/>
            <a:ext cx="8229600" cy="1782762"/>
          </a:xfrm>
        </p:spPr>
        <p:txBody>
          <a:bodyPr>
            <a:normAutofit fontScale="90000"/>
          </a:bodyPr>
          <a:lstStyle/>
          <a:p>
            <a:r>
              <a:rPr lang="en-US" dirty="0"/>
              <a:t>Affinity for taxes, top to bottom:</a:t>
            </a:r>
            <a:br>
              <a:rPr lang="en-US" dirty="0"/>
            </a:br>
            <a:br>
              <a:rPr lang="en-US" dirty="0"/>
            </a:br>
            <a:br>
              <a:rPr lang="en-US" dirty="0"/>
            </a:br>
            <a:br>
              <a:rPr lang="en-US" dirty="0"/>
            </a:br>
            <a:endParaRPr lang="en-US" dirty="0"/>
          </a:p>
        </p:txBody>
      </p:sp>
      <p:sp>
        <p:nvSpPr>
          <p:cNvPr id="3" name="TextBox 2"/>
          <p:cNvSpPr txBox="1"/>
          <p:nvPr/>
        </p:nvSpPr>
        <p:spPr>
          <a:xfrm>
            <a:off x="806390" y="2002427"/>
            <a:ext cx="7772400" cy="923330"/>
          </a:xfrm>
          <a:prstGeom prst="rect">
            <a:avLst/>
          </a:prstGeom>
          <a:noFill/>
        </p:spPr>
        <p:txBody>
          <a:bodyPr wrap="square" rtlCol="0">
            <a:spAutoFit/>
          </a:bodyPr>
          <a:lstStyle/>
          <a:p>
            <a:r>
              <a:rPr lang="en-US" dirty="0"/>
              <a:t> </a:t>
            </a:r>
          </a:p>
          <a:p>
            <a:pPr marL="342900" indent="-342900"/>
            <a:endParaRPr lang="en-US" dirty="0"/>
          </a:p>
          <a:p>
            <a:pPr marL="342900" indent="-342900">
              <a:buAutoNum type="arabicPeriod"/>
            </a:pPr>
            <a:endParaRPr lang="en-US" dirty="0"/>
          </a:p>
        </p:txBody>
      </p:sp>
      <p:sp>
        <p:nvSpPr>
          <p:cNvPr id="5" name="Footer Placeholder 4"/>
          <p:cNvSpPr>
            <a:spLocks noGrp="1"/>
          </p:cNvSpPr>
          <p:nvPr>
            <p:ph type="ftr" sz="quarter" idx="4294967295"/>
          </p:nvPr>
        </p:nvSpPr>
        <p:spPr>
          <a:xfrm>
            <a:off x="3124200" y="6356352"/>
            <a:ext cx="2895600" cy="365125"/>
          </a:xfrm>
          <a:prstGeom prst="rect">
            <a:avLst/>
          </a:prstGeom>
        </p:spPr>
        <p:txBody>
          <a:bodyPr/>
          <a:lstStyle/>
          <a:p>
            <a:r>
              <a:rPr lang="en-US"/>
              <a:t>Pat Oglesby New Revenue</a:t>
            </a:r>
          </a:p>
        </p:txBody>
      </p:sp>
      <p:sp>
        <p:nvSpPr>
          <p:cNvPr id="6" name="Rectangle 5"/>
          <p:cNvSpPr/>
          <p:nvPr/>
        </p:nvSpPr>
        <p:spPr>
          <a:xfrm>
            <a:off x="1676400" y="1340707"/>
            <a:ext cx="6477000" cy="5201424"/>
          </a:xfrm>
          <a:prstGeom prst="rect">
            <a:avLst/>
          </a:prstGeom>
        </p:spPr>
        <p:txBody>
          <a:bodyPr wrap="square">
            <a:spAutoFit/>
          </a:bodyPr>
          <a:lstStyle/>
          <a:p>
            <a:r>
              <a:rPr lang="en-US" sz="2800" dirty="0"/>
              <a:t>Spending advocates</a:t>
            </a:r>
          </a:p>
          <a:p>
            <a:r>
              <a:rPr lang="en-US" sz="2800" dirty="0"/>
              <a:t>Frustrated prohibitionists</a:t>
            </a:r>
          </a:p>
          <a:p>
            <a:r>
              <a:rPr lang="en-US" sz="2800" dirty="0"/>
              <a:t>Non-consuming citizens </a:t>
            </a:r>
          </a:p>
          <a:p>
            <a:endParaRPr lang="en-US" sz="2800" dirty="0"/>
          </a:p>
          <a:p>
            <a:r>
              <a:rPr lang="en-US" sz="2800" dirty="0"/>
              <a:t>Recreational consumers</a:t>
            </a:r>
          </a:p>
          <a:p>
            <a:endParaRPr lang="en-US" sz="2800" dirty="0"/>
          </a:p>
          <a:p>
            <a:r>
              <a:rPr lang="en-US" sz="2800" dirty="0"/>
              <a:t>Legal sellers</a:t>
            </a:r>
          </a:p>
          <a:p>
            <a:r>
              <a:rPr lang="en-US" sz="2800" dirty="0"/>
              <a:t>Libertarians</a:t>
            </a:r>
          </a:p>
          <a:p>
            <a:r>
              <a:rPr lang="en-US" sz="2800" dirty="0"/>
              <a:t>Medical marijuana consumers</a:t>
            </a:r>
          </a:p>
          <a:p>
            <a:r>
              <a:rPr lang="en-US" sz="4000" dirty="0"/>
              <a:t> </a:t>
            </a:r>
          </a:p>
          <a:p>
            <a:r>
              <a:rPr lang="en-US" sz="4000" dirty="0"/>
              <a:t>	</a:t>
            </a:r>
          </a:p>
        </p:txBody>
      </p:sp>
    </p:spTree>
    <p:extLst>
      <p:ext uri="{BB962C8B-B14F-4D97-AF65-F5344CB8AC3E}">
        <p14:creationId xmlns:p14="http://schemas.microsoft.com/office/powerpoint/2010/main" val="1820020588"/>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685800"/>
            <a:ext cx="7772400" cy="1752600"/>
          </a:xfrm>
        </p:spPr>
        <p:txBody>
          <a:bodyPr>
            <a:normAutofit fontScale="90000"/>
          </a:bodyPr>
          <a:lstStyle/>
          <a:p>
            <a:r>
              <a:rPr lang="en-US" sz="5300" dirty="0"/>
              <a:t>Possible </a:t>
            </a:r>
            <a:r>
              <a:rPr lang="en-US" sz="5300" b="1" dirty="0"/>
              <a:t>negatives</a:t>
            </a:r>
            <a:r>
              <a:rPr lang="en-US" sz="5300" dirty="0"/>
              <a:t> from use </a:t>
            </a:r>
            <a:br>
              <a:rPr lang="en-US" dirty="0"/>
            </a:br>
            <a:br>
              <a:rPr lang="en-US" dirty="0"/>
            </a:br>
            <a:endParaRPr lang="en-US" dirty="0"/>
          </a:p>
        </p:txBody>
      </p:sp>
      <p:sp>
        <p:nvSpPr>
          <p:cNvPr id="4" name="Subtitle 3"/>
          <p:cNvSpPr>
            <a:spLocks noGrp="1"/>
          </p:cNvSpPr>
          <p:nvPr>
            <p:ph type="subTitle" idx="1"/>
          </p:nvPr>
        </p:nvSpPr>
        <p:spPr>
          <a:xfrm>
            <a:off x="1295400" y="1578576"/>
            <a:ext cx="6400800" cy="2895600"/>
          </a:xfrm>
        </p:spPr>
        <p:txBody>
          <a:bodyPr>
            <a:normAutofit fontScale="77500" lnSpcReduction="20000"/>
          </a:bodyPr>
          <a:lstStyle/>
          <a:p>
            <a:pPr algn="l"/>
            <a:r>
              <a:rPr lang="en-US" sz="4000" dirty="0">
                <a:solidFill>
                  <a:schemeClr val="tx1"/>
                </a:solidFill>
                <a:latin typeface="+mj-lt"/>
                <a:ea typeface="+mj-ea"/>
                <a:cs typeface="+mj-cs"/>
              </a:rPr>
              <a:t>-- Youth use</a:t>
            </a:r>
          </a:p>
          <a:p>
            <a:pPr algn="l"/>
            <a:r>
              <a:rPr lang="en-US" sz="4000" dirty="0">
                <a:solidFill>
                  <a:schemeClr val="tx1"/>
                </a:solidFill>
              </a:rPr>
              <a:t>-- Substance Use Disorder</a:t>
            </a:r>
          </a:p>
          <a:p>
            <a:pPr algn="l"/>
            <a:r>
              <a:rPr lang="en-US" sz="4000" dirty="0">
                <a:solidFill>
                  <a:schemeClr val="tx1"/>
                </a:solidFill>
                <a:latin typeface="+mj-lt"/>
                <a:ea typeface="+mj-ea"/>
                <a:cs typeface="+mj-cs"/>
              </a:rPr>
              <a:t>-- DUI </a:t>
            </a:r>
          </a:p>
          <a:p>
            <a:pPr algn="l"/>
            <a:endParaRPr lang="en-US" sz="4000" dirty="0">
              <a:solidFill>
                <a:schemeClr val="tx1"/>
              </a:solidFill>
              <a:latin typeface="+mj-lt"/>
              <a:ea typeface="+mj-ea"/>
              <a:cs typeface="+mj-cs"/>
            </a:endParaRPr>
          </a:p>
          <a:p>
            <a:pPr algn="l"/>
            <a:r>
              <a:rPr lang="en-US" sz="4000" b="1" dirty="0">
                <a:solidFill>
                  <a:schemeClr val="tx1"/>
                </a:solidFill>
                <a:latin typeface="+mj-lt"/>
                <a:ea typeface="+mj-ea"/>
                <a:cs typeface="+mj-cs"/>
              </a:rPr>
              <a:t>-- Society -- Jerry Brown </a:t>
            </a:r>
          </a:p>
          <a:p>
            <a:pPr algn="l"/>
            <a:r>
              <a:rPr lang="en-US" sz="4000" b="1" dirty="0">
                <a:solidFill>
                  <a:schemeClr val="tx1"/>
                </a:solidFill>
                <a:latin typeface="+mj-lt"/>
                <a:ea typeface="+mj-ea"/>
                <a:cs typeface="+mj-cs"/>
              </a:rPr>
              <a:t>-- Internalities</a:t>
            </a:r>
          </a:p>
          <a:p>
            <a:pPr algn="l"/>
            <a:endParaRPr lang="en-US" sz="4000" dirty="0">
              <a:solidFill>
                <a:schemeClr val="tx1"/>
              </a:solidFill>
              <a:latin typeface="+mj-lt"/>
              <a:ea typeface="+mj-ea"/>
              <a:cs typeface="+mj-cs"/>
            </a:endParaRPr>
          </a:p>
          <a:p>
            <a:pPr algn="l"/>
            <a:endParaRPr lang="en-US" dirty="0"/>
          </a:p>
        </p:txBody>
      </p:sp>
    </p:spTree>
    <p:extLst>
      <p:ext uri="{BB962C8B-B14F-4D97-AF65-F5344CB8AC3E}">
        <p14:creationId xmlns:p14="http://schemas.microsoft.com/office/powerpoint/2010/main" val="3603537053"/>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oter Placeholder 3"/>
          <p:cNvSpPr>
            <a:spLocks noGrp="1"/>
          </p:cNvSpPr>
          <p:nvPr>
            <p:ph type="ftr" sz="quarter" idx="11"/>
          </p:nvPr>
        </p:nvSpPr>
        <p:spPr>
          <a:prstGeom prst="rect">
            <a:avLst/>
          </a:prstGeom>
        </p:spPr>
        <p:txBody>
          <a:bodyPr/>
          <a:lstStyle/>
          <a:p>
            <a:r>
              <a:rPr lang="en-US"/>
              <a:t>Pat Oglesby New Revenue</a:t>
            </a:r>
            <a:endParaRPr lang="en-US" dirty="0"/>
          </a:p>
        </p:txBody>
      </p:sp>
      <p:sp>
        <p:nvSpPr>
          <p:cNvPr id="3" name="Content Placeholder 2"/>
          <p:cNvSpPr>
            <a:spLocks noGrp="1"/>
          </p:cNvSpPr>
          <p:nvPr>
            <p:ph idx="4294967295"/>
          </p:nvPr>
        </p:nvSpPr>
        <p:spPr>
          <a:xfrm>
            <a:off x="381000" y="914400"/>
            <a:ext cx="8229600" cy="4525963"/>
          </a:xfrm>
        </p:spPr>
        <p:txBody>
          <a:bodyPr/>
          <a:lstStyle/>
          <a:p>
            <a:r>
              <a:rPr lang="en-US" dirty="0"/>
              <a:t>“how many people can get stoned and still have a great state or a great nation?”  -- California Governor 1975-83 &amp; 2011-19.</a:t>
            </a:r>
          </a:p>
          <a:p>
            <a:endParaRPr lang="en-US" dirty="0"/>
          </a:p>
        </p:txBody>
      </p:sp>
      <p:pic>
        <p:nvPicPr>
          <p:cNvPr id="6" name="Picture 5"/>
          <p:cNvPicPr>
            <a:picLocks noChangeAspect="1"/>
          </p:cNvPicPr>
          <p:nvPr/>
        </p:nvPicPr>
        <p:blipFill>
          <a:blip r:embed="rId2"/>
          <a:stretch>
            <a:fillRect/>
          </a:stretch>
        </p:blipFill>
        <p:spPr>
          <a:xfrm>
            <a:off x="3432529" y="2936246"/>
            <a:ext cx="2514600" cy="3162300"/>
          </a:xfrm>
          <a:prstGeom prst="rect">
            <a:avLst/>
          </a:prstGeom>
        </p:spPr>
      </p:pic>
    </p:spTree>
    <p:extLst>
      <p:ext uri="{BB962C8B-B14F-4D97-AF65-F5344CB8AC3E}">
        <p14:creationId xmlns:p14="http://schemas.microsoft.com/office/powerpoint/2010/main" val="1307362860"/>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Internalities?</a:t>
            </a:r>
          </a:p>
        </p:txBody>
      </p:sp>
      <p:sp>
        <p:nvSpPr>
          <p:cNvPr id="3" name="Content Placeholder 2"/>
          <p:cNvSpPr>
            <a:spLocks noGrp="1"/>
          </p:cNvSpPr>
          <p:nvPr>
            <p:ph idx="1"/>
          </p:nvPr>
        </p:nvSpPr>
        <p:spPr/>
        <p:txBody>
          <a:bodyPr/>
          <a:lstStyle/>
          <a:p>
            <a:pPr lvl="1">
              <a:buNone/>
            </a:pPr>
            <a:r>
              <a:rPr lang="en-US" sz="3200" dirty="0"/>
              <a:t>-- Allegation: it makes you</a:t>
            </a:r>
          </a:p>
          <a:p>
            <a:pPr lvl="1">
              <a:buNone/>
            </a:pPr>
            <a:r>
              <a:rPr lang="en-US" sz="3200" dirty="0"/>
              <a:t> “lazy . .  . and stupid.” </a:t>
            </a:r>
          </a:p>
          <a:p>
            <a:pPr lvl="1">
              <a:buNone/>
            </a:pPr>
            <a:r>
              <a:rPr lang="en-US" sz="1600" dirty="0">
                <a:hlinkClick r:id="rId2"/>
              </a:rPr>
              <a:t>https://ahp.expoplanner.com/index.cfm?do=expomap.sess&amp;event_id=1&amp;session_id=236</a:t>
            </a:r>
            <a:endParaRPr lang="en-US" sz="1600" dirty="0"/>
          </a:p>
          <a:p>
            <a:pPr lvl="1">
              <a:buNone/>
            </a:pPr>
            <a:endParaRPr lang="en-US" sz="3200" dirty="0"/>
          </a:p>
        </p:txBody>
      </p:sp>
      <p:sp>
        <p:nvSpPr>
          <p:cNvPr id="4" name="Footer Placeholder 3"/>
          <p:cNvSpPr>
            <a:spLocks noGrp="1"/>
          </p:cNvSpPr>
          <p:nvPr>
            <p:ph type="ftr" sz="quarter" idx="4294967295"/>
          </p:nvPr>
        </p:nvSpPr>
        <p:spPr>
          <a:xfrm>
            <a:off x="3028950" y="6414719"/>
            <a:ext cx="5207946" cy="365125"/>
          </a:xfrm>
          <a:prstGeom prst="rect">
            <a:avLst/>
          </a:prstGeom>
        </p:spPr>
        <p:txBody>
          <a:bodyPr/>
          <a:lstStyle/>
          <a:p>
            <a:r>
              <a:rPr lang="en-US"/>
              <a:t>Pat Oglesby New Revenue</a:t>
            </a:r>
            <a:endParaRPr lang="en-US" dirty="0"/>
          </a:p>
        </p:txBody>
      </p:sp>
      <p:pic>
        <p:nvPicPr>
          <p:cNvPr id="5" name="Picture 4"/>
          <p:cNvPicPr>
            <a:picLocks noChangeAspect="1"/>
          </p:cNvPicPr>
          <p:nvPr/>
        </p:nvPicPr>
        <p:blipFill>
          <a:blip r:embed="rId3"/>
          <a:stretch>
            <a:fillRect/>
          </a:stretch>
        </p:blipFill>
        <p:spPr>
          <a:xfrm>
            <a:off x="4343400" y="3270082"/>
            <a:ext cx="4311650" cy="2997368"/>
          </a:xfrm>
          <a:prstGeom prst="rect">
            <a:avLst/>
          </a:prstGeom>
        </p:spPr>
      </p:pic>
    </p:spTree>
    <p:extLst>
      <p:ext uri="{BB962C8B-B14F-4D97-AF65-F5344CB8AC3E}">
        <p14:creationId xmlns:p14="http://schemas.microsoft.com/office/powerpoint/2010/main" val="1804705101"/>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oter Placeholder 3">
            <a:extLst>
              <a:ext uri="{FF2B5EF4-FFF2-40B4-BE49-F238E27FC236}">
                <a16:creationId xmlns:a16="http://schemas.microsoft.com/office/drawing/2014/main" id="{40B35E56-CFE5-0B43-A1CD-B2F4BE11D57B}"/>
              </a:ext>
            </a:extLst>
          </p:cNvPr>
          <p:cNvSpPr>
            <a:spLocks noGrp="1"/>
          </p:cNvSpPr>
          <p:nvPr>
            <p:ph type="ftr" sz="quarter" idx="11"/>
          </p:nvPr>
        </p:nvSpPr>
        <p:spPr/>
        <p:txBody>
          <a:bodyPr/>
          <a:lstStyle/>
          <a:p>
            <a:r>
              <a:rPr lang="en-US"/>
              <a:t>Pat Oglesby  Www.newrevenue.org   </a:t>
            </a:r>
          </a:p>
        </p:txBody>
      </p:sp>
      <p:sp>
        <p:nvSpPr>
          <p:cNvPr id="2" name="Title 1">
            <a:extLst>
              <a:ext uri="{FF2B5EF4-FFF2-40B4-BE49-F238E27FC236}">
                <a16:creationId xmlns:a16="http://schemas.microsoft.com/office/drawing/2014/main" id="{BE55C665-0376-C64E-9A44-AF783C46D6AF}"/>
              </a:ext>
            </a:extLst>
          </p:cNvPr>
          <p:cNvSpPr>
            <a:spLocks noGrp="1"/>
          </p:cNvSpPr>
          <p:nvPr>
            <p:ph type="title" idx="4294967295"/>
          </p:nvPr>
        </p:nvSpPr>
        <p:spPr>
          <a:xfrm>
            <a:off x="457200" y="838200"/>
            <a:ext cx="8229600" cy="1143000"/>
          </a:xfrm>
        </p:spPr>
        <p:txBody>
          <a:bodyPr>
            <a:normAutofit fontScale="90000"/>
          </a:bodyPr>
          <a:lstStyle/>
          <a:p>
            <a:r>
              <a:rPr lang="en-US" dirty="0"/>
              <a:t>So what if “negative internalities” hurt the user?</a:t>
            </a:r>
          </a:p>
        </p:txBody>
      </p:sp>
    </p:spTree>
    <p:extLst>
      <p:ext uri="{BB962C8B-B14F-4D97-AF65-F5344CB8AC3E}">
        <p14:creationId xmlns:p14="http://schemas.microsoft.com/office/powerpoint/2010/main" val="3318360899"/>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Internalities – harm to user </a:t>
            </a:r>
          </a:p>
        </p:txBody>
      </p:sp>
      <p:sp>
        <p:nvSpPr>
          <p:cNvPr id="3" name="Content Placeholder 2"/>
          <p:cNvSpPr>
            <a:spLocks noGrp="1"/>
          </p:cNvSpPr>
          <p:nvPr>
            <p:ph idx="1"/>
          </p:nvPr>
        </p:nvSpPr>
        <p:spPr/>
        <p:txBody>
          <a:bodyPr/>
          <a:lstStyle/>
          <a:p>
            <a:r>
              <a:rPr lang="en-US" dirty="0"/>
              <a:t>Is paternalism OK?</a:t>
            </a:r>
          </a:p>
          <a:p>
            <a:endParaRPr lang="en-US" dirty="0"/>
          </a:p>
          <a:p>
            <a:endParaRPr lang="en-US" dirty="0"/>
          </a:p>
          <a:p>
            <a:endParaRPr lang="en-US" dirty="0"/>
          </a:p>
          <a:p>
            <a:r>
              <a:rPr lang="en-US" dirty="0"/>
              <a:t>Do users understand </a:t>
            </a:r>
            <a:r>
              <a:rPr lang="en-US" b="1" dirty="0"/>
              <a:t>future </a:t>
            </a:r>
            <a:r>
              <a:rPr lang="en-US" dirty="0"/>
              <a:t>danger?</a:t>
            </a:r>
          </a:p>
          <a:p>
            <a:r>
              <a:rPr lang="en-US" dirty="0"/>
              <a:t>What about positive internalities, like fun?  (Kill-joy tax policy?)</a:t>
            </a:r>
          </a:p>
          <a:p>
            <a:endParaRPr lang="en-US" dirty="0"/>
          </a:p>
          <a:p>
            <a:endParaRPr lang="en-US" dirty="0"/>
          </a:p>
          <a:p>
            <a:endParaRPr lang="en-US" dirty="0"/>
          </a:p>
          <a:p>
            <a:endParaRPr lang="en-US" dirty="0"/>
          </a:p>
          <a:p>
            <a:endParaRPr lang="en-US" dirty="0"/>
          </a:p>
        </p:txBody>
      </p:sp>
      <p:sp>
        <p:nvSpPr>
          <p:cNvPr id="4" name="Footer Placeholder 3"/>
          <p:cNvSpPr>
            <a:spLocks noGrp="1"/>
          </p:cNvSpPr>
          <p:nvPr>
            <p:ph type="ftr" sz="quarter" idx="4294967295"/>
          </p:nvPr>
        </p:nvSpPr>
        <p:spPr>
          <a:xfrm>
            <a:off x="3028950" y="6414719"/>
            <a:ext cx="5207946" cy="365125"/>
          </a:xfrm>
          <a:prstGeom prst="rect">
            <a:avLst/>
          </a:prstGeom>
        </p:spPr>
        <p:txBody>
          <a:bodyPr/>
          <a:lstStyle/>
          <a:p>
            <a:r>
              <a:rPr lang="en-US"/>
              <a:t>Pat Oglesby New Revenue</a:t>
            </a:r>
            <a:endParaRPr lang="en-US" dirty="0"/>
          </a:p>
        </p:txBody>
      </p:sp>
      <p:pic>
        <p:nvPicPr>
          <p:cNvPr id="5" name="Picture 4"/>
          <p:cNvPicPr>
            <a:picLocks noChangeAspect="1"/>
          </p:cNvPicPr>
          <p:nvPr/>
        </p:nvPicPr>
        <p:blipFill>
          <a:blip r:embed="rId2"/>
          <a:stretch>
            <a:fillRect/>
          </a:stretch>
        </p:blipFill>
        <p:spPr>
          <a:xfrm>
            <a:off x="5105400" y="1600200"/>
            <a:ext cx="2802995" cy="2181536"/>
          </a:xfrm>
          <a:prstGeom prst="rect">
            <a:avLst/>
          </a:prstGeom>
        </p:spPr>
      </p:pic>
    </p:spTree>
    <p:extLst>
      <p:ext uri="{BB962C8B-B14F-4D97-AF65-F5344CB8AC3E}">
        <p14:creationId xmlns:p14="http://schemas.microsoft.com/office/powerpoint/2010/main" val="1970296641"/>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69736" y="2"/>
            <a:ext cx="7886700" cy="1374873"/>
          </a:xfrm>
        </p:spPr>
        <p:txBody>
          <a:bodyPr>
            <a:normAutofit fontScale="90000"/>
          </a:bodyPr>
          <a:lstStyle/>
          <a:p>
            <a:br>
              <a:rPr lang="en-US"/>
            </a:br>
            <a:r>
              <a:rPr lang="en-US"/>
              <a:t>Non-revenue goals </a:t>
            </a:r>
            <a:r>
              <a:rPr lang="en-US" dirty="0"/>
              <a:t>of revenue tools:</a:t>
            </a:r>
          </a:p>
        </p:txBody>
      </p:sp>
      <p:sp>
        <p:nvSpPr>
          <p:cNvPr id="4" name="Footer Placeholder 3"/>
          <p:cNvSpPr>
            <a:spLocks noGrp="1"/>
          </p:cNvSpPr>
          <p:nvPr>
            <p:ph type="ftr" sz="quarter" idx="4294967295"/>
          </p:nvPr>
        </p:nvSpPr>
        <p:spPr>
          <a:xfrm>
            <a:off x="2207846" y="6126165"/>
            <a:ext cx="3352800" cy="365125"/>
          </a:xfrm>
          <a:prstGeom prst="rect">
            <a:avLst/>
          </a:prstGeom>
        </p:spPr>
        <p:txBody>
          <a:bodyPr lIns="121917" tIns="60958" rIns="121917" bIns="60958"/>
          <a:lstStyle/>
          <a:p>
            <a:r>
              <a:rPr lang="en-US"/>
              <a:t>Pat Oglesby New Revenue</a:t>
            </a:r>
            <a:endParaRPr lang="en-US" dirty="0"/>
          </a:p>
        </p:txBody>
      </p:sp>
      <p:sp>
        <p:nvSpPr>
          <p:cNvPr id="3" name="Content Placeholder 2"/>
          <p:cNvSpPr>
            <a:spLocks noGrp="1"/>
          </p:cNvSpPr>
          <p:nvPr>
            <p:ph idx="4294967295"/>
          </p:nvPr>
        </p:nvSpPr>
        <p:spPr>
          <a:xfrm>
            <a:off x="909695" y="1246663"/>
            <a:ext cx="7162800" cy="4525963"/>
          </a:xfrm>
        </p:spPr>
        <p:txBody>
          <a:bodyPr>
            <a:normAutofit/>
          </a:bodyPr>
          <a:lstStyle/>
          <a:p>
            <a:pPr>
              <a:buNone/>
            </a:pPr>
            <a:endParaRPr lang="en-US" sz="3600" dirty="0"/>
          </a:p>
          <a:p>
            <a:r>
              <a:rPr lang="en-US" sz="3600" dirty="0"/>
              <a:t>Price – keep it up (or down)</a:t>
            </a:r>
          </a:p>
          <a:p>
            <a:r>
              <a:rPr lang="en-US" sz="3600" dirty="0"/>
              <a:t>Products – favor safer ones</a:t>
            </a:r>
          </a:p>
          <a:p>
            <a:r>
              <a:rPr lang="en-US" sz="3600" dirty="0"/>
              <a:t>Promotion – keep it down</a:t>
            </a:r>
          </a:p>
          <a:p>
            <a:r>
              <a:rPr lang="en-US" sz="3600" dirty="0"/>
              <a:t>BUT marginalize illegal market</a:t>
            </a:r>
          </a:p>
          <a:p>
            <a:r>
              <a:rPr lang="en-US" sz="3600" dirty="0"/>
              <a:t>BUT protect patients (and poor people)</a:t>
            </a:r>
          </a:p>
          <a:p>
            <a:endParaRPr lang="en-US" dirty="0"/>
          </a:p>
        </p:txBody>
      </p:sp>
    </p:spTree>
    <p:extLst>
      <p:ext uri="{BB962C8B-B14F-4D97-AF65-F5344CB8AC3E}">
        <p14:creationId xmlns:p14="http://schemas.microsoft.com/office/powerpoint/2010/main" val="1304961704"/>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49190" y="1111046"/>
            <a:ext cx="8229600" cy="1782762"/>
          </a:xfrm>
        </p:spPr>
        <p:txBody>
          <a:bodyPr>
            <a:normAutofit fontScale="90000"/>
          </a:bodyPr>
          <a:lstStyle/>
          <a:p>
            <a:r>
              <a:rPr lang="en-US" dirty="0"/>
              <a:t>What tax burden is right?</a:t>
            </a:r>
            <a:br>
              <a:rPr lang="en-US" dirty="0"/>
            </a:br>
            <a:br>
              <a:rPr lang="en-US" dirty="0"/>
            </a:br>
            <a:br>
              <a:rPr lang="en-US" dirty="0"/>
            </a:br>
            <a:br>
              <a:rPr lang="en-US" dirty="0"/>
            </a:br>
            <a:endParaRPr lang="en-US" dirty="0"/>
          </a:p>
        </p:txBody>
      </p:sp>
      <p:sp>
        <p:nvSpPr>
          <p:cNvPr id="3" name="TextBox 2"/>
          <p:cNvSpPr txBox="1"/>
          <p:nvPr/>
        </p:nvSpPr>
        <p:spPr>
          <a:xfrm>
            <a:off x="806390" y="2002427"/>
            <a:ext cx="7772400" cy="923330"/>
          </a:xfrm>
          <a:prstGeom prst="rect">
            <a:avLst/>
          </a:prstGeom>
          <a:noFill/>
        </p:spPr>
        <p:txBody>
          <a:bodyPr wrap="square" rtlCol="0">
            <a:spAutoFit/>
          </a:bodyPr>
          <a:lstStyle/>
          <a:p>
            <a:r>
              <a:rPr lang="en-US" dirty="0"/>
              <a:t> </a:t>
            </a:r>
          </a:p>
          <a:p>
            <a:pPr marL="342900" indent="-342900"/>
            <a:endParaRPr lang="en-US" dirty="0"/>
          </a:p>
          <a:p>
            <a:pPr marL="342900" indent="-342900">
              <a:buAutoNum type="arabicPeriod"/>
            </a:pPr>
            <a:endParaRPr lang="en-US" dirty="0"/>
          </a:p>
        </p:txBody>
      </p:sp>
      <p:sp>
        <p:nvSpPr>
          <p:cNvPr id="5" name="Footer Placeholder 4"/>
          <p:cNvSpPr>
            <a:spLocks noGrp="1"/>
          </p:cNvSpPr>
          <p:nvPr>
            <p:ph type="ftr" sz="quarter" idx="4294967295"/>
          </p:nvPr>
        </p:nvSpPr>
        <p:spPr>
          <a:xfrm>
            <a:off x="3124200" y="6356352"/>
            <a:ext cx="2895600" cy="365125"/>
          </a:xfrm>
          <a:prstGeom prst="rect">
            <a:avLst/>
          </a:prstGeom>
        </p:spPr>
        <p:txBody>
          <a:bodyPr/>
          <a:lstStyle/>
          <a:p>
            <a:r>
              <a:rPr lang="en-US"/>
              <a:t>Pat Oglesby New Revenue</a:t>
            </a:r>
          </a:p>
        </p:txBody>
      </p:sp>
      <p:sp>
        <p:nvSpPr>
          <p:cNvPr id="6" name="Rectangle 5"/>
          <p:cNvSpPr/>
          <p:nvPr/>
        </p:nvSpPr>
        <p:spPr>
          <a:xfrm>
            <a:off x="806390" y="1340707"/>
            <a:ext cx="7772400" cy="3170099"/>
          </a:xfrm>
          <a:prstGeom prst="rect">
            <a:avLst/>
          </a:prstGeom>
        </p:spPr>
        <p:txBody>
          <a:bodyPr wrap="square">
            <a:spAutoFit/>
          </a:bodyPr>
          <a:lstStyle/>
          <a:p>
            <a:r>
              <a:rPr lang="en-US" sz="4000" dirty="0"/>
              <a:t>Subsidize (negative tax)</a:t>
            </a:r>
          </a:p>
          <a:p>
            <a:r>
              <a:rPr lang="en-US" sz="4000" dirty="0"/>
              <a:t>Exempt (no tax)</a:t>
            </a:r>
          </a:p>
          <a:p>
            <a:r>
              <a:rPr lang="en-US" sz="4000" dirty="0"/>
              <a:t>General sales tax only (like shoes)</a:t>
            </a:r>
          </a:p>
          <a:p>
            <a:r>
              <a:rPr lang="en-US" sz="4000" dirty="0"/>
              <a:t>Offset harm or negatives</a:t>
            </a:r>
          </a:p>
          <a:p>
            <a:r>
              <a:rPr lang="en-US" sz="4000" dirty="0"/>
              <a:t>Maximize revenue 	</a:t>
            </a:r>
          </a:p>
        </p:txBody>
      </p:sp>
    </p:spTree>
    <p:extLst>
      <p:ext uri="{BB962C8B-B14F-4D97-AF65-F5344CB8AC3E}">
        <p14:creationId xmlns:p14="http://schemas.microsoft.com/office/powerpoint/2010/main" val="516280361"/>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oter Placeholder 3">
            <a:extLst>
              <a:ext uri="{FF2B5EF4-FFF2-40B4-BE49-F238E27FC236}">
                <a16:creationId xmlns:a16="http://schemas.microsoft.com/office/drawing/2014/main" id="{0FE357A4-6011-ED4C-97C9-1832A238FD94}"/>
              </a:ext>
            </a:extLst>
          </p:cNvPr>
          <p:cNvSpPr>
            <a:spLocks noGrp="1"/>
          </p:cNvSpPr>
          <p:nvPr>
            <p:ph type="ftr" sz="quarter" idx="11"/>
          </p:nvPr>
        </p:nvSpPr>
        <p:spPr/>
        <p:txBody>
          <a:bodyPr/>
          <a:lstStyle/>
          <a:p>
            <a:r>
              <a:rPr lang="en-US"/>
              <a:t>Pat Oglesby  Www.newrevenue.org   </a:t>
            </a:r>
          </a:p>
        </p:txBody>
      </p:sp>
      <p:sp>
        <p:nvSpPr>
          <p:cNvPr id="2" name="Title 1">
            <a:extLst>
              <a:ext uri="{FF2B5EF4-FFF2-40B4-BE49-F238E27FC236}">
                <a16:creationId xmlns:a16="http://schemas.microsoft.com/office/drawing/2014/main" id="{587589BB-F1EF-0046-B218-1E7B1E32FAB2}"/>
              </a:ext>
            </a:extLst>
          </p:cNvPr>
          <p:cNvSpPr>
            <a:spLocks noGrp="1"/>
          </p:cNvSpPr>
          <p:nvPr>
            <p:ph type="title" idx="4294967295"/>
          </p:nvPr>
        </p:nvSpPr>
        <p:spPr>
          <a:xfrm>
            <a:off x="76200" y="838200"/>
            <a:ext cx="8229600" cy="1143000"/>
          </a:xfrm>
        </p:spPr>
        <p:txBody>
          <a:bodyPr>
            <a:normAutofit fontScale="90000"/>
          </a:bodyPr>
          <a:lstStyle/>
          <a:p>
            <a:r>
              <a:rPr lang="en-US" dirty="0"/>
              <a:t>How do we categorize products for taxes?</a:t>
            </a:r>
          </a:p>
        </p:txBody>
      </p:sp>
    </p:spTree>
    <p:extLst>
      <p:ext uri="{BB962C8B-B14F-4D97-AF65-F5344CB8AC3E}">
        <p14:creationId xmlns:p14="http://schemas.microsoft.com/office/powerpoint/2010/main" val="565228787"/>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p:txBody>
          <a:bodyPr>
            <a:normAutofit fontScale="90000"/>
          </a:bodyPr>
          <a:lstStyle/>
          <a:p>
            <a:r>
              <a:rPr lang="en-US" dirty="0"/>
              <a:t>Raw plant material: Bud (flower)  and Trim (leaves)</a:t>
            </a:r>
          </a:p>
        </p:txBody>
      </p:sp>
      <p:sp>
        <p:nvSpPr>
          <p:cNvPr id="4" name="Footer Placeholder 3"/>
          <p:cNvSpPr>
            <a:spLocks noGrp="1"/>
          </p:cNvSpPr>
          <p:nvPr>
            <p:ph type="ftr" sz="quarter" idx="11"/>
          </p:nvPr>
        </p:nvSpPr>
        <p:spPr/>
        <p:txBody>
          <a:bodyPr/>
          <a:lstStyle/>
          <a:p>
            <a:r>
              <a:rPr lang="en-US"/>
              <a:t>Pat Oglesby  Www.newrevenue.org   </a:t>
            </a:r>
            <a:endParaRPr lang="en-US" dirty="0"/>
          </a:p>
        </p:txBody>
      </p:sp>
      <p:pic>
        <p:nvPicPr>
          <p:cNvPr id="5" name="Picture 4"/>
          <p:cNvPicPr>
            <a:picLocks noChangeAspect="1"/>
          </p:cNvPicPr>
          <p:nvPr/>
        </p:nvPicPr>
        <p:blipFill>
          <a:blip r:embed="rId2"/>
          <a:stretch>
            <a:fillRect/>
          </a:stretch>
        </p:blipFill>
        <p:spPr>
          <a:xfrm>
            <a:off x="1612900" y="1809750"/>
            <a:ext cx="5918200" cy="4546600"/>
          </a:xfrm>
          <a:prstGeom prst="rect">
            <a:avLst/>
          </a:prstGeom>
        </p:spPr>
      </p:pic>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r>
              <a:rPr lang="en-US" sz="2000"/>
              <a:t>Pat Oglesby  Www.newrevenue.org   </a:t>
            </a:r>
            <a:endParaRPr lang="en-US" sz="2000" dirty="0"/>
          </a:p>
        </p:txBody>
      </p:sp>
      <p:pic>
        <p:nvPicPr>
          <p:cNvPr id="4" name="Picture 3"/>
          <p:cNvPicPr>
            <a:picLocks noChangeAspect="1"/>
          </p:cNvPicPr>
          <p:nvPr/>
        </p:nvPicPr>
        <p:blipFill>
          <a:blip r:embed="rId2"/>
          <a:stretch>
            <a:fillRect/>
          </a:stretch>
        </p:blipFill>
        <p:spPr>
          <a:xfrm>
            <a:off x="97986" y="412750"/>
            <a:ext cx="8915400" cy="5943600"/>
          </a:xfrm>
          <a:prstGeom prst="rect">
            <a:avLst/>
          </a:prstGeom>
        </p:spPr>
      </p:pic>
      <p:pic>
        <p:nvPicPr>
          <p:cNvPr id="27" name="Picture 26"/>
          <p:cNvPicPr>
            <a:picLocks noChangeAspect="1"/>
          </p:cNvPicPr>
          <p:nvPr/>
        </p:nvPicPr>
        <p:blipFill>
          <a:blip r:embed="rId3"/>
          <a:stretch>
            <a:fillRect/>
          </a:stretch>
        </p:blipFill>
        <p:spPr>
          <a:xfrm>
            <a:off x="5851279" y="3674533"/>
            <a:ext cx="3162107" cy="2556934"/>
          </a:xfrm>
          <a:prstGeom prst="rect">
            <a:avLst/>
          </a:prstGeom>
        </p:spPr>
      </p:pic>
      <p:sp>
        <p:nvSpPr>
          <p:cNvPr id="5" name="TextBox 4"/>
          <p:cNvSpPr txBox="1"/>
          <p:nvPr/>
        </p:nvSpPr>
        <p:spPr>
          <a:xfrm>
            <a:off x="6324600" y="4038600"/>
            <a:ext cx="2438400" cy="1938992"/>
          </a:xfrm>
          <a:prstGeom prst="rect">
            <a:avLst/>
          </a:prstGeom>
          <a:noFill/>
        </p:spPr>
        <p:txBody>
          <a:bodyPr wrap="square" rtlCol="0">
            <a:spAutoFit/>
          </a:bodyPr>
          <a:lstStyle/>
          <a:p>
            <a:r>
              <a:rPr lang="en-US" sz="2400" dirty="0"/>
              <a:t>All but cannabis flower go through a concentrated or  homogeneous stage.</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914400"/>
            <a:ext cx="7772400" cy="1752600"/>
          </a:xfrm>
        </p:spPr>
        <p:txBody>
          <a:bodyPr>
            <a:normAutofit fontScale="90000"/>
          </a:bodyPr>
          <a:lstStyle/>
          <a:p>
            <a:r>
              <a:rPr lang="en-US" dirty="0"/>
              <a:t>545 compounds +</a:t>
            </a:r>
            <a:br>
              <a:rPr lang="en-US" dirty="0"/>
            </a:br>
            <a:br>
              <a:rPr lang="en-US" dirty="0"/>
            </a:br>
            <a:r>
              <a:rPr lang="en-US" dirty="0"/>
              <a:t> </a:t>
            </a:r>
            <a:br>
              <a:rPr lang="en-US" dirty="0"/>
            </a:br>
            <a:br>
              <a:rPr lang="en-US" dirty="0"/>
            </a:br>
            <a:endParaRPr lang="en-US" dirty="0"/>
          </a:p>
        </p:txBody>
      </p:sp>
      <p:sp>
        <p:nvSpPr>
          <p:cNvPr id="4" name="Subtitle 3"/>
          <p:cNvSpPr>
            <a:spLocks noGrp="1"/>
          </p:cNvSpPr>
          <p:nvPr>
            <p:ph type="subTitle" idx="1"/>
          </p:nvPr>
        </p:nvSpPr>
        <p:spPr>
          <a:xfrm>
            <a:off x="1066800" y="1295400"/>
            <a:ext cx="7086600" cy="2895600"/>
          </a:xfrm>
        </p:spPr>
        <p:txBody>
          <a:bodyPr>
            <a:normAutofit fontScale="77500" lnSpcReduction="20000"/>
          </a:bodyPr>
          <a:lstStyle/>
          <a:p>
            <a:pPr algn="l"/>
            <a:r>
              <a:rPr lang="en-US" sz="4000" dirty="0">
                <a:solidFill>
                  <a:schemeClr val="tx1"/>
                </a:solidFill>
                <a:latin typeface="+mj-lt"/>
                <a:ea typeface="+mj-ea"/>
                <a:cs typeface="+mj-cs"/>
              </a:rPr>
              <a:t>-- THC -- intoxicant</a:t>
            </a:r>
          </a:p>
          <a:p>
            <a:pPr algn="l"/>
            <a:r>
              <a:rPr lang="en-US" sz="4000" dirty="0">
                <a:solidFill>
                  <a:schemeClr val="tx1"/>
                </a:solidFill>
                <a:latin typeface="+mj-lt"/>
                <a:ea typeface="+mj-ea"/>
                <a:cs typeface="+mj-cs"/>
              </a:rPr>
              <a:t>-- CBD – over-the-counter potion</a:t>
            </a:r>
          </a:p>
          <a:p>
            <a:pPr algn="l"/>
            <a:r>
              <a:rPr lang="en-US" sz="4000" dirty="0">
                <a:solidFill>
                  <a:schemeClr val="tx1"/>
                </a:solidFill>
                <a:latin typeface="+mj-lt"/>
                <a:ea typeface="+mj-ea"/>
                <a:cs typeface="+mj-cs"/>
              </a:rPr>
              <a:t>-- ≥ 543 others</a:t>
            </a:r>
          </a:p>
          <a:p>
            <a:pPr algn="l"/>
            <a:endParaRPr lang="en-US" sz="4000" dirty="0">
              <a:solidFill>
                <a:schemeClr val="tx1"/>
              </a:solidFill>
              <a:latin typeface="+mj-lt"/>
              <a:ea typeface="+mj-ea"/>
              <a:cs typeface="+mj-cs"/>
            </a:endParaRPr>
          </a:p>
          <a:p>
            <a:pPr algn="l"/>
            <a:r>
              <a:rPr lang="en-US" sz="4000" dirty="0">
                <a:solidFill>
                  <a:schemeClr val="tx1"/>
                </a:solidFill>
                <a:latin typeface="+mj-lt"/>
                <a:ea typeface="+mj-ea"/>
                <a:cs typeface="+mj-cs"/>
              </a:rPr>
              <a:t>-- AND new engineered intoxicants (delta-8; “CBD-derived THC”; THC-O)</a:t>
            </a:r>
          </a:p>
          <a:p>
            <a:pPr algn="l"/>
            <a:endParaRPr lang="en-US" sz="4000" dirty="0">
              <a:solidFill>
                <a:schemeClr val="tx1"/>
              </a:solidFill>
              <a:latin typeface="+mj-lt"/>
              <a:ea typeface="+mj-ea"/>
              <a:cs typeface="+mj-cs"/>
            </a:endParaRPr>
          </a:p>
          <a:p>
            <a:pPr algn="l"/>
            <a:endParaRPr lang="en-US" sz="4000" dirty="0">
              <a:solidFill>
                <a:schemeClr val="tx1"/>
              </a:solidFill>
              <a:latin typeface="+mj-lt"/>
              <a:ea typeface="+mj-ea"/>
              <a:cs typeface="+mj-cs"/>
            </a:endParaRPr>
          </a:p>
          <a:p>
            <a:pPr algn="l"/>
            <a:endParaRPr lang="en-US" dirty="0"/>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7F1AB95-B254-4840-AE2C-25E7378402B7}"/>
              </a:ext>
            </a:extLst>
          </p:cNvPr>
          <p:cNvSpPr>
            <a:spLocks noGrp="1"/>
          </p:cNvSpPr>
          <p:nvPr>
            <p:ph type="ctrTitle"/>
          </p:nvPr>
        </p:nvSpPr>
        <p:spPr>
          <a:xfrm>
            <a:off x="381000" y="609600"/>
            <a:ext cx="7772400" cy="1470025"/>
          </a:xfrm>
        </p:spPr>
        <p:txBody>
          <a:bodyPr>
            <a:noAutofit/>
          </a:bodyPr>
          <a:lstStyle/>
          <a:p>
            <a:r>
              <a:rPr lang="en-US" sz="8800" dirty="0"/>
              <a:t>The Tax Base</a:t>
            </a:r>
          </a:p>
        </p:txBody>
      </p:sp>
      <p:sp>
        <p:nvSpPr>
          <p:cNvPr id="5" name="Subtitle 4">
            <a:extLst>
              <a:ext uri="{FF2B5EF4-FFF2-40B4-BE49-F238E27FC236}">
                <a16:creationId xmlns:a16="http://schemas.microsoft.com/office/drawing/2014/main" id="{56C27222-793A-B04B-96B9-EF69E0E64DDB}"/>
              </a:ext>
            </a:extLst>
          </p:cNvPr>
          <p:cNvSpPr>
            <a:spLocks noGrp="1"/>
          </p:cNvSpPr>
          <p:nvPr>
            <p:ph type="subTitle" idx="1"/>
          </p:nvPr>
        </p:nvSpPr>
        <p:spPr>
          <a:xfrm>
            <a:off x="1066800" y="2209800"/>
            <a:ext cx="6400800" cy="1752600"/>
          </a:xfrm>
        </p:spPr>
        <p:txBody>
          <a:bodyPr>
            <a:normAutofit/>
          </a:bodyPr>
          <a:lstStyle/>
          <a:p>
            <a:pPr algn="l"/>
            <a:r>
              <a:rPr lang="en-US" sz="4000" dirty="0">
                <a:solidFill>
                  <a:schemeClr val="tx1"/>
                </a:solidFill>
              </a:rPr>
              <a:t>Excise</a:t>
            </a:r>
          </a:p>
          <a:p>
            <a:pPr algn="l"/>
            <a:r>
              <a:rPr lang="en-US" sz="4000" dirty="0">
                <a:solidFill>
                  <a:schemeClr val="tx1"/>
                </a:solidFill>
              </a:rPr>
              <a:t>Income</a:t>
            </a:r>
          </a:p>
        </p:txBody>
      </p:sp>
      <p:sp>
        <p:nvSpPr>
          <p:cNvPr id="4" name="Footer Placeholder 3">
            <a:extLst>
              <a:ext uri="{FF2B5EF4-FFF2-40B4-BE49-F238E27FC236}">
                <a16:creationId xmlns:a16="http://schemas.microsoft.com/office/drawing/2014/main" id="{8E3ACB75-0526-A44D-8B99-FD07918FAC95}"/>
              </a:ext>
            </a:extLst>
          </p:cNvPr>
          <p:cNvSpPr>
            <a:spLocks noGrp="1"/>
          </p:cNvSpPr>
          <p:nvPr>
            <p:ph type="ftr" sz="quarter" idx="11"/>
          </p:nvPr>
        </p:nvSpPr>
        <p:spPr/>
        <p:txBody>
          <a:bodyPr/>
          <a:lstStyle/>
          <a:p>
            <a:r>
              <a:rPr lang="en-US"/>
              <a:t>Pat Oglesby  Www.newrevenue.org   </a:t>
            </a:r>
          </a:p>
        </p:txBody>
      </p:sp>
    </p:spTree>
    <p:extLst>
      <p:ext uri="{BB962C8B-B14F-4D97-AF65-F5344CB8AC3E}">
        <p14:creationId xmlns:p14="http://schemas.microsoft.com/office/powerpoint/2010/main" val="4241960793"/>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oter Placeholder 3">
            <a:extLst>
              <a:ext uri="{FF2B5EF4-FFF2-40B4-BE49-F238E27FC236}">
                <a16:creationId xmlns:a16="http://schemas.microsoft.com/office/drawing/2014/main" id="{8E3ACB75-0526-A44D-8B99-FD07918FAC95}"/>
              </a:ext>
            </a:extLst>
          </p:cNvPr>
          <p:cNvSpPr>
            <a:spLocks noGrp="1"/>
          </p:cNvSpPr>
          <p:nvPr>
            <p:ph type="ftr" sz="quarter" idx="11"/>
          </p:nvPr>
        </p:nvSpPr>
        <p:spPr/>
        <p:txBody>
          <a:bodyPr/>
          <a:lstStyle/>
          <a:p>
            <a:r>
              <a:rPr lang="en-US"/>
              <a:t>Pat Oglesby  Www.newrevenue.org   </a:t>
            </a:r>
          </a:p>
        </p:txBody>
      </p:sp>
      <p:sp>
        <p:nvSpPr>
          <p:cNvPr id="2" name="Title 1">
            <a:extLst>
              <a:ext uri="{FF2B5EF4-FFF2-40B4-BE49-F238E27FC236}">
                <a16:creationId xmlns:a16="http://schemas.microsoft.com/office/drawing/2014/main" id="{07F1AB95-B254-4840-AE2C-25E7378402B7}"/>
              </a:ext>
            </a:extLst>
          </p:cNvPr>
          <p:cNvSpPr>
            <a:spLocks noGrp="1"/>
          </p:cNvSpPr>
          <p:nvPr>
            <p:ph type="title" idx="4294967295"/>
          </p:nvPr>
        </p:nvSpPr>
        <p:spPr>
          <a:xfrm>
            <a:off x="228600" y="540187"/>
            <a:ext cx="8229600" cy="1143000"/>
          </a:xfrm>
        </p:spPr>
        <p:txBody>
          <a:bodyPr>
            <a:noAutofit/>
          </a:bodyPr>
          <a:lstStyle/>
          <a:p>
            <a:r>
              <a:rPr lang="en-US" dirty="0"/>
              <a:t>The Tax Base</a:t>
            </a:r>
          </a:p>
        </p:txBody>
      </p:sp>
      <p:pic>
        <p:nvPicPr>
          <p:cNvPr id="5" name="Picture 4">
            <a:extLst>
              <a:ext uri="{FF2B5EF4-FFF2-40B4-BE49-F238E27FC236}">
                <a16:creationId xmlns:a16="http://schemas.microsoft.com/office/drawing/2014/main" id="{BE127C95-CB0E-054E-9ED2-909245A10D12}"/>
              </a:ext>
            </a:extLst>
          </p:cNvPr>
          <p:cNvPicPr>
            <a:picLocks noChangeAspect="1"/>
          </p:cNvPicPr>
          <p:nvPr/>
        </p:nvPicPr>
        <p:blipFill>
          <a:blip r:embed="rId2"/>
          <a:stretch>
            <a:fillRect/>
          </a:stretch>
        </p:blipFill>
        <p:spPr>
          <a:xfrm>
            <a:off x="5397500" y="2145469"/>
            <a:ext cx="1451885" cy="1696781"/>
          </a:xfrm>
          <a:prstGeom prst="rect">
            <a:avLst/>
          </a:prstGeom>
        </p:spPr>
      </p:pic>
      <p:sp>
        <p:nvSpPr>
          <p:cNvPr id="7" name="Rectangle 6">
            <a:extLst>
              <a:ext uri="{FF2B5EF4-FFF2-40B4-BE49-F238E27FC236}">
                <a16:creationId xmlns:a16="http://schemas.microsoft.com/office/drawing/2014/main" id="{88F221FE-81DE-5A4C-B5BF-40BA383F7362}"/>
              </a:ext>
            </a:extLst>
          </p:cNvPr>
          <p:cNvSpPr/>
          <p:nvPr/>
        </p:nvSpPr>
        <p:spPr>
          <a:xfrm>
            <a:off x="1066800" y="1981200"/>
            <a:ext cx="5791200" cy="2677656"/>
          </a:xfrm>
          <a:prstGeom prst="rect">
            <a:avLst/>
          </a:prstGeom>
        </p:spPr>
        <p:txBody>
          <a:bodyPr wrap="square">
            <a:spAutoFit/>
          </a:bodyPr>
          <a:lstStyle/>
          <a:p>
            <a:pPr lvl="1"/>
            <a:r>
              <a:rPr lang="en-US" sz="2800" dirty="0"/>
              <a:t>Excise: Price or quantity?</a:t>
            </a:r>
          </a:p>
          <a:p>
            <a:pPr lvl="1"/>
            <a:endParaRPr lang="en-US" sz="2800" dirty="0"/>
          </a:p>
          <a:p>
            <a:pPr lvl="1"/>
            <a:endParaRPr lang="en-US" sz="2800" dirty="0"/>
          </a:p>
          <a:p>
            <a:pPr lvl="1"/>
            <a:endParaRPr lang="en-US" sz="2800" dirty="0"/>
          </a:p>
          <a:p>
            <a:pPr lvl="1"/>
            <a:endParaRPr lang="en-US" sz="2800" dirty="0"/>
          </a:p>
          <a:p>
            <a:pPr lvl="1"/>
            <a:r>
              <a:rPr lang="en-US" sz="2800" dirty="0"/>
              <a:t>Income:  Selling Expense Tax (280E)</a:t>
            </a:r>
          </a:p>
        </p:txBody>
      </p:sp>
      <p:pic>
        <p:nvPicPr>
          <p:cNvPr id="8" name="Picture 7">
            <a:extLst>
              <a:ext uri="{FF2B5EF4-FFF2-40B4-BE49-F238E27FC236}">
                <a16:creationId xmlns:a16="http://schemas.microsoft.com/office/drawing/2014/main" id="{2FB25C29-D5E9-A248-ADE5-7F7D7E99300D}"/>
              </a:ext>
            </a:extLst>
          </p:cNvPr>
          <p:cNvPicPr>
            <a:picLocks noChangeAspect="1"/>
          </p:cNvPicPr>
          <p:nvPr/>
        </p:nvPicPr>
        <p:blipFill>
          <a:blip r:embed="rId3"/>
          <a:stretch>
            <a:fillRect/>
          </a:stretch>
        </p:blipFill>
        <p:spPr>
          <a:xfrm>
            <a:off x="3712198" y="4843522"/>
            <a:ext cx="4025900" cy="1752600"/>
          </a:xfrm>
          <a:prstGeom prst="rect">
            <a:avLst/>
          </a:prstGeom>
        </p:spPr>
      </p:pic>
      <p:pic>
        <p:nvPicPr>
          <p:cNvPr id="9" name="Picture 8">
            <a:extLst>
              <a:ext uri="{FF2B5EF4-FFF2-40B4-BE49-F238E27FC236}">
                <a16:creationId xmlns:a16="http://schemas.microsoft.com/office/drawing/2014/main" id="{DEB8C37C-40C3-8044-9E1E-B7B245A8C7AD}"/>
              </a:ext>
            </a:extLst>
          </p:cNvPr>
          <p:cNvPicPr>
            <a:picLocks noChangeAspect="1"/>
          </p:cNvPicPr>
          <p:nvPr/>
        </p:nvPicPr>
        <p:blipFill>
          <a:blip r:embed="rId4"/>
          <a:stretch>
            <a:fillRect/>
          </a:stretch>
        </p:blipFill>
        <p:spPr>
          <a:xfrm>
            <a:off x="1892300" y="2561418"/>
            <a:ext cx="2679700" cy="1117600"/>
          </a:xfrm>
          <a:prstGeom prst="rect">
            <a:avLst/>
          </a:prstGeom>
        </p:spPr>
      </p:pic>
    </p:spTree>
    <p:extLst>
      <p:ext uri="{BB962C8B-B14F-4D97-AF65-F5344CB8AC3E}">
        <p14:creationId xmlns:p14="http://schemas.microsoft.com/office/powerpoint/2010/main" val="3488441661"/>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5FF073D-B54A-4C18-BB47-3C9C481F6245}"/>
              </a:ext>
            </a:extLst>
          </p:cNvPr>
          <p:cNvSpPr>
            <a:spLocks noGrp="1"/>
          </p:cNvSpPr>
          <p:nvPr>
            <p:ph type="title"/>
          </p:nvPr>
        </p:nvSpPr>
        <p:spPr/>
        <p:txBody>
          <a:bodyPr>
            <a:normAutofit/>
          </a:bodyPr>
          <a:lstStyle/>
          <a:p>
            <a:r>
              <a:rPr lang="en-US" dirty="0"/>
              <a:t>WHAT to tax?</a:t>
            </a:r>
          </a:p>
        </p:txBody>
      </p:sp>
      <p:sp>
        <p:nvSpPr>
          <p:cNvPr id="3" name="Content Placeholder 2">
            <a:extLst>
              <a:ext uri="{FF2B5EF4-FFF2-40B4-BE49-F238E27FC236}">
                <a16:creationId xmlns:a16="http://schemas.microsoft.com/office/drawing/2014/main" id="{4F391C57-7FE3-48E6-B9A7-142FE669DDD1}"/>
              </a:ext>
            </a:extLst>
          </p:cNvPr>
          <p:cNvSpPr>
            <a:spLocks noGrp="1"/>
          </p:cNvSpPr>
          <p:nvPr>
            <p:ph idx="1"/>
          </p:nvPr>
        </p:nvSpPr>
        <p:spPr>
          <a:xfrm>
            <a:off x="885569" y="2137299"/>
            <a:ext cx="7537721" cy="4370436"/>
          </a:xfrm>
        </p:spPr>
        <p:txBody>
          <a:bodyPr>
            <a:normAutofit/>
          </a:bodyPr>
          <a:lstStyle/>
          <a:p>
            <a:pPr marL="1200150" lvl="1" indent="-742950">
              <a:buAutoNum type="arabicPeriod"/>
            </a:pPr>
            <a:endParaRPr lang="en-US" sz="3600" dirty="0"/>
          </a:p>
          <a:p>
            <a:pPr marL="1200150" lvl="1" indent="-742950">
              <a:buNone/>
            </a:pPr>
            <a:endParaRPr lang="en-US" sz="3600" dirty="0"/>
          </a:p>
          <a:p>
            <a:pPr marL="1200150" lvl="1" indent="-742950">
              <a:buAutoNum type="arabicPeriod" startAt="3"/>
            </a:pPr>
            <a:endParaRPr lang="en-US" sz="3600" dirty="0"/>
          </a:p>
          <a:p>
            <a:pPr marL="1200150" lvl="1" indent="-742950">
              <a:buAutoNum type="arabicPeriod" startAt="3"/>
            </a:pPr>
            <a:endParaRPr lang="en-US" sz="3600" dirty="0"/>
          </a:p>
          <a:p>
            <a:pPr marL="1200150" lvl="1" indent="-742950">
              <a:buAutoNum type="arabicPeriod" startAt="3"/>
            </a:pPr>
            <a:endParaRPr lang="en-US" sz="3600" dirty="0"/>
          </a:p>
          <a:p>
            <a:pPr marL="1200150" lvl="1" indent="-742950">
              <a:buAutoNum type="arabicPeriod" startAt="3"/>
            </a:pPr>
            <a:endParaRPr lang="en-US" sz="3600" dirty="0"/>
          </a:p>
          <a:p>
            <a:endParaRPr lang="en-US" dirty="0"/>
          </a:p>
          <a:p>
            <a:endParaRPr lang="en-US" dirty="0"/>
          </a:p>
        </p:txBody>
      </p:sp>
      <p:sp>
        <p:nvSpPr>
          <p:cNvPr id="5" name="Footer Placeholder 4">
            <a:extLst>
              <a:ext uri="{FF2B5EF4-FFF2-40B4-BE49-F238E27FC236}">
                <a16:creationId xmlns:a16="http://schemas.microsoft.com/office/drawing/2014/main" id="{1731743B-8AD6-4739-B203-595076C79E56}"/>
              </a:ext>
            </a:extLst>
          </p:cNvPr>
          <p:cNvSpPr>
            <a:spLocks noGrp="1"/>
          </p:cNvSpPr>
          <p:nvPr>
            <p:ph type="ftr" sz="quarter" idx="4294967295"/>
          </p:nvPr>
        </p:nvSpPr>
        <p:spPr>
          <a:xfrm>
            <a:off x="3028950" y="6414719"/>
            <a:ext cx="5207946" cy="365125"/>
          </a:xfrm>
          <a:prstGeom prst="rect">
            <a:avLst/>
          </a:prstGeom>
        </p:spPr>
        <p:txBody>
          <a:bodyPr/>
          <a:lstStyle/>
          <a:p>
            <a:r>
              <a:rPr lang="en-US"/>
              <a:t>Pat Oglesby New Revenue</a:t>
            </a:r>
            <a:endParaRPr lang="en-US" dirty="0"/>
          </a:p>
        </p:txBody>
      </p:sp>
      <p:sp>
        <p:nvSpPr>
          <p:cNvPr id="7" name="Rectangle 6"/>
          <p:cNvSpPr/>
          <p:nvPr/>
        </p:nvSpPr>
        <p:spPr>
          <a:xfrm flipH="1" flipV="1">
            <a:off x="11277599" y="4306164"/>
            <a:ext cx="328529" cy="3416320"/>
          </a:xfrm>
          <a:prstGeom prst="rect">
            <a:avLst/>
          </a:prstGeom>
        </p:spPr>
        <p:txBody>
          <a:bodyPr wrap="square">
            <a:spAutoFit/>
          </a:bodyPr>
          <a:lstStyle/>
          <a:p>
            <a:pPr marL="1200150" lvl="1" indent="-742950">
              <a:buNone/>
            </a:pPr>
            <a:r>
              <a:rPr lang="en-US" sz="3600" dirty="0"/>
              <a:t>$</a:t>
            </a:r>
          </a:p>
          <a:p>
            <a:pPr marL="1200150" lvl="1" indent="-742950">
              <a:buNone/>
            </a:pPr>
            <a:r>
              <a:rPr lang="en-US" sz="3600" dirty="0"/>
              <a:t>Exe</a:t>
            </a:r>
          </a:p>
        </p:txBody>
      </p:sp>
      <p:sp>
        <p:nvSpPr>
          <p:cNvPr id="9" name="Rectangle 8"/>
          <p:cNvSpPr/>
          <p:nvPr/>
        </p:nvSpPr>
        <p:spPr>
          <a:xfrm>
            <a:off x="885569" y="1417638"/>
            <a:ext cx="5911632" cy="4216539"/>
          </a:xfrm>
          <a:prstGeom prst="rect">
            <a:avLst/>
          </a:prstGeom>
        </p:spPr>
        <p:txBody>
          <a:bodyPr wrap="square">
            <a:spAutoFit/>
          </a:bodyPr>
          <a:lstStyle/>
          <a:p>
            <a:pPr marL="1200150" lvl="1" indent="-742950"/>
            <a:r>
              <a:rPr lang="en-US" sz="3600" dirty="0"/>
              <a:t>Excise:</a:t>
            </a:r>
          </a:p>
          <a:p>
            <a:pPr marL="1657350" lvl="2" indent="-742950"/>
            <a:r>
              <a:rPr lang="en-US" sz="2800" dirty="0"/>
              <a:t>Price – “Ad valorem” %?</a:t>
            </a:r>
          </a:p>
          <a:p>
            <a:pPr marL="1657350" lvl="2" indent="-742950"/>
            <a:r>
              <a:rPr lang="en-US" sz="2800" dirty="0"/>
              <a:t>Quantity-based taxes</a:t>
            </a:r>
          </a:p>
          <a:p>
            <a:pPr marL="2114550" lvl="3" indent="-742950"/>
            <a:r>
              <a:rPr lang="en-US" sz="2800" dirty="0"/>
              <a:t>Weight of plant parts?</a:t>
            </a:r>
          </a:p>
          <a:p>
            <a:pPr marL="2114550" lvl="3" indent="-742950"/>
            <a:r>
              <a:rPr lang="en-US" sz="2800" dirty="0"/>
              <a:t>THC?</a:t>
            </a:r>
          </a:p>
          <a:p>
            <a:pPr lvl="3"/>
            <a:r>
              <a:rPr lang="en-US" sz="2800" dirty="0"/>
              <a:t>Square feet of canopy? </a:t>
            </a:r>
          </a:p>
          <a:p>
            <a:pPr lvl="3"/>
            <a:r>
              <a:rPr lang="en-US" sz="2800" dirty="0"/>
              <a:t>Electricity used?</a:t>
            </a:r>
          </a:p>
          <a:p>
            <a:pPr marL="1200150" lvl="1" indent="-742950">
              <a:buNone/>
            </a:pPr>
            <a:r>
              <a:rPr lang="en-US" sz="3600" dirty="0"/>
              <a:t>Income:  </a:t>
            </a:r>
          </a:p>
          <a:p>
            <a:pPr lvl="1"/>
            <a:r>
              <a:rPr lang="en-US" sz="2800" dirty="0"/>
              <a:t>	Selling expenses (280E)</a:t>
            </a:r>
          </a:p>
        </p:txBody>
      </p:sp>
    </p:spTree>
    <p:extLst>
      <p:ext uri="{BB962C8B-B14F-4D97-AF65-F5344CB8AC3E}">
        <p14:creationId xmlns:p14="http://schemas.microsoft.com/office/powerpoint/2010/main" val="2519908504"/>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Taxing by price	</a:t>
            </a:r>
          </a:p>
        </p:txBody>
      </p:sp>
      <p:sp>
        <p:nvSpPr>
          <p:cNvPr id="3" name="Content Placeholder 2"/>
          <p:cNvSpPr>
            <a:spLocks noGrp="1"/>
          </p:cNvSpPr>
          <p:nvPr>
            <p:ph idx="1"/>
          </p:nvPr>
        </p:nvSpPr>
        <p:spPr/>
        <p:txBody>
          <a:bodyPr>
            <a:normAutofit/>
          </a:bodyPr>
          <a:lstStyle/>
          <a:p>
            <a:r>
              <a:rPr lang="en-US" i="1" dirty="0"/>
              <a:t>E.g</a:t>
            </a:r>
            <a:r>
              <a:rPr lang="en-US" dirty="0"/>
              <a:t>., 37% of retail price (WA)</a:t>
            </a:r>
          </a:p>
          <a:p>
            <a:r>
              <a:rPr lang="en-US" dirty="0"/>
              <a:t>Easy to start</a:t>
            </a:r>
          </a:p>
          <a:p>
            <a:r>
              <a:rPr lang="en-US" dirty="0"/>
              <a:t>May piggyback on retail sales tax</a:t>
            </a:r>
          </a:p>
          <a:p>
            <a:pPr marL="0" indent="0">
              <a:buNone/>
            </a:pPr>
            <a:endParaRPr lang="en-US" dirty="0"/>
          </a:p>
          <a:p>
            <a:endParaRPr lang="en-US" dirty="0"/>
          </a:p>
          <a:p>
            <a:endParaRPr lang="en-US" dirty="0"/>
          </a:p>
          <a:p>
            <a:endParaRPr lang="en-US" dirty="0"/>
          </a:p>
        </p:txBody>
      </p:sp>
      <p:sp>
        <p:nvSpPr>
          <p:cNvPr id="4" name="Footer Placeholder 3"/>
          <p:cNvSpPr>
            <a:spLocks noGrp="1"/>
          </p:cNvSpPr>
          <p:nvPr>
            <p:ph type="ftr" sz="quarter" idx="4294967295"/>
          </p:nvPr>
        </p:nvSpPr>
        <p:spPr>
          <a:xfrm>
            <a:off x="3028950" y="6414719"/>
            <a:ext cx="5207946" cy="365125"/>
          </a:xfrm>
          <a:prstGeom prst="rect">
            <a:avLst/>
          </a:prstGeom>
        </p:spPr>
        <p:txBody>
          <a:bodyPr/>
          <a:lstStyle/>
          <a:p>
            <a:r>
              <a:rPr lang="en-US"/>
              <a:t>Pat Oglesby New Revenue</a:t>
            </a:r>
            <a:endParaRPr lang="en-US" dirty="0"/>
          </a:p>
        </p:txBody>
      </p:sp>
      <p:pic>
        <p:nvPicPr>
          <p:cNvPr id="5" name="Picture 4">
            <a:extLst>
              <a:ext uri="{FF2B5EF4-FFF2-40B4-BE49-F238E27FC236}">
                <a16:creationId xmlns:a16="http://schemas.microsoft.com/office/drawing/2014/main" id="{6A040323-5C52-E44F-9536-41EEC0AE114E}"/>
              </a:ext>
            </a:extLst>
          </p:cNvPr>
          <p:cNvPicPr>
            <a:picLocks noChangeAspect="1"/>
          </p:cNvPicPr>
          <p:nvPr/>
        </p:nvPicPr>
        <p:blipFill>
          <a:blip r:embed="rId2"/>
          <a:stretch>
            <a:fillRect/>
          </a:stretch>
        </p:blipFill>
        <p:spPr>
          <a:xfrm>
            <a:off x="2209800" y="4140199"/>
            <a:ext cx="4114800" cy="1716125"/>
          </a:xfrm>
          <a:prstGeom prst="rect">
            <a:avLst/>
          </a:prstGeom>
        </p:spPr>
      </p:pic>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670719"/>
            <a:ext cx="8229600" cy="792162"/>
          </a:xfrm>
        </p:spPr>
        <p:txBody>
          <a:bodyPr>
            <a:normAutofit fontScale="90000"/>
          </a:bodyPr>
          <a:lstStyle/>
          <a:p>
            <a:r>
              <a:rPr lang="en-US" dirty="0"/>
              <a:t>Price (Ad valorem) Base: </a:t>
            </a:r>
            <a:r>
              <a:rPr lang="en-US" b="1" dirty="0"/>
              <a:t>Problems</a:t>
            </a:r>
            <a:r>
              <a:rPr lang="en-US" dirty="0"/>
              <a:t>		</a:t>
            </a:r>
          </a:p>
        </p:txBody>
      </p:sp>
      <p:sp>
        <p:nvSpPr>
          <p:cNvPr id="5" name="Subtitle 4"/>
          <p:cNvSpPr>
            <a:spLocks noGrp="1"/>
          </p:cNvSpPr>
          <p:nvPr>
            <p:ph idx="1"/>
          </p:nvPr>
        </p:nvSpPr>
        <p:spPr/>
        <p:txBody>
          <a:bodyPr>
            <a:normAutofit/>
          </a:bodyPr>
          <a:lstStyle/>
          <a:p>
            <a:r>
              <a:rPr lang="en-US" sz="4400" dirty="0"/>
              <a:t>Relationship &amp; quantity discounts</a:t>
            </a:r>
          </a:p>
          <a:p>
            <a:r>
              <a:rPr lang="en-US" sz="4400" dirty="0"/>
              <a:t>Free pot with pipe (bundling)</a:t>
            </a:r>
          </a:p>
          <a:p>
            <a:r>
              <a:rPr lang="en-US" sz="4400" dirty="0"/>
              <a:t>Predictable price collapse </a:t>
            </a:r>
          </a:p>
          <a:p>
            <a:endParaRPr lang="en-US" sz="4400" dirty="0">
              <a:solidFill>
                <a:schemeClr val="tx1"/>
              </a:solidFill>
              <a:latin typeface="+mj-lt"/>
              <a:ea typeface="+mj-ea"/>
              <a:cs typeface="+mj-cs"/>
            </a:endParaRPr>
          </a:p>
          <a:p>
            <a:endParaRPr lang="en-US" sz="4400" dirty="0">
              <a:solidFill>
                <a:schemeClr val="tx1"/>
              </a:solidFill>
              <a:latin typeface="+mj-lt"/>
              <a:ea typeface="+mj-ea"/>
              <a:cs typeface="+mj-cs"/>
            </a:endParaRPr>
          </a:p>
        </p:txBody>
      </p:sp>
      <p:sp>
        <p:nvSpPr>
          <p:cNvPr id="3" name="Footer Placeholder 2"/>
          <p:cNvSpPr>
            <a:spLocks noGrp="1"/>
          </p:cNvSpPr>
          <p:nvPr>
            <p:ph type="ftr" sz="quarter" idx="4294967295"/>
          </p:nvPr>
        </p:nvSpPr>
        <p:spPr>
          <a:xfrm>
            <a:off x="3124200" y="6356352"/>
            <a:ext cx="2895600" cy="365125"/>
          </a:xfrm>
          <a:prstGeom prst="rect">
            <a:avLst/>
          </a:prstGeom>
        </p:spPr>
        <p:txBody>
          <a:bodyPr/>
          <a:lstStyle/>
          <a:p>
            <a:r>
              <a:rPr lang="en-US"/>
              <a:t>Pat Oglesby New Revenue</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oter Placeholder 3"/>
          <p:cNvSpPr>
            <a:spLocks noGrp="1"/>
          </p:cNvSpPr>
          <p:nvPr>
            <p:ph type="ftr" sz="quarter" idx="4294967295"/>
          </p:nvPr>
        </p:nvSpPr>
        <p:spPr>
          <a:xfrm>
            <a:off x="3028950" y="6414719"/>
            <a:ext cx="5207946" cy="365125"/>
          </a:xfrm>
          <a:prstGeom prst="rect">
            <a:avLst/>
          </a:prstGeom>
        </p:spPr>
        <p:txBody>
          <a:bodyPr/>
          <a:lstStyle/>
          <a:p>
            <a:r>
              <a:rPr lang="en-US"/>
              <a:t>Pat Oglesby New Revenue</a:t>
            </a:r>
            <a:endParaRPr lang="en-US" dirty="0"/>
          </a:p>
        </p:txBody>
      </p:sp>
      <p:pic>
        <p:nvPicPr>
          <p:cNvPr id="5" name="Content Placeholder 4"/>
          <p:cNvPicPr>
            <a:picLocks noGrp="1"/>
          </p:cNvPicPr>
          <p:nvPr>
            <p:ph idx="1"/>
          </p:nvPr>
        </p:nvPicPr>
        <p:blipFill>
          <a:blip r:embed="rId2">
            <a:extLst>
              <a:ext uri="{28A0092B-C50C-407E-A947-70E740481C1C}">
                <a14:useLocalDpi xmlns:a14="http://schemas.microsoft.com/office/drawing/2010/main" val="0"/>
              </a:ext>
            </a:extLst>
          </a:blip>
          <a:srcRect l="-35996" r="-35996"/>
          <a:stretch>
            <a:fillRect/>
          </a:stretch>
        </p:blipFill>
        <p:spPr bwMode="auto">
          <a:xfrm>
            <a:off x="-1286298" y="526733"/>
            <a:ext cx="11360654" cy="5876249"/>
          </a:xfrm>
          <a:prstGeom prst="rect">
            <a:avLst/>
          </a:prstGeom>
          <a:noFill/>
        </p:spPr>
      </p:pic>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endParaRPr lang="en-US" dirty="0"/>
          </a:p>
        </p:txBody>
      </p:sp>
      <p:sp>
        <p:nvSpPr>
          <p:cNvPr id="4" name="Footer Placeholder 3"/>
          <p:cNvSpPr>
            <a:spLocks noGrp="1"/>
          </p:cNvSpPr>
          <p:nvPr>
            <p:ph type="ftr" sz="quarter" idx="4294967295"/>
          </p:nvPr>
        </p:nvSpPr>
        <p:spPr>
          <a:xfrm>
            <a:off x="3124200" y="6356352"/>
            <a:ext cx="2895600" cy="365125"/>
          </a:xfrm>
          <a:prstGeom prst="rect">
            <a:avLst/>
          </a:prstGeom>
        </p:spPr>
        <p:txBody>
          <a:bodyPr/>
          <a:lstStyle/>
          <a:p>
            <a:r>
              <a:rPr lang="en-US"/>
              <a:t>Pat Oglesby New Revenue</a:t>
            </a:r>
          </a:p>
        </p:txBody>
      </p:sp>
      <p:pic>
        <p:nvPicPr>
          <p:cNvPr id="5" name="Picture 4"/>
          <p:cNvPicPr>
            <a:picLocks noChangeAspect="1"/>
          </p:cNvPicPr>
          <p:nvPr/>
        </p:nvPicPr>
        <p:blipFill>
          <a:blip r:embed="rId2"/>
          <a:stretch>
            <a:fillRect/>
          </a:stretch>
        </p:blipFill>
        <p:spPr>
          <a:xfrm>
            <a:off x="361950" y="780262"/>
            <a:ext cx="8420100" cy="5245100"/>
          </a:xfrm>
          <a:prstGeom prst="rect">
            <a:avLst/>
          </a:prstGeom>
        </p:spPr>
      </p:pic>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Taxing by price</a:t>
            </a:r>
          </a:p>
        </p:txBody>
      </p:sp>
      <p:sp>
        <p:nvSpPr>
          <p:cNvPr id="3" name="Content Placeholder 2"/>
          <p:cNvSpPr>
            <a:spLocks noGrp="1"/>
          </p:cNvSpPr>
          <p:nvPr>
            <p:ph idx="1"/>
          </p:nvPr>
        </p:nvSpPr>
        <p:spPr/>
        <p:txBody>
          <a:bodyPr/>
          <a:lstStyle/>
          <a:p>
            <a:pPr>
              <a:buNone/>
            </a:pPr>
            <a:r>
              <a:rPr lang="en-US" dirty="0"/>
              <a:t>Correlation with potency?</a:t>
            </a:r>
          </a:p>
          <a:p>
            <a:pPr fontAlgn="base">
              <a:buNone/>
            </a:pPr>
            <a:r>
              <a:rPr lang="en-US" dirty="0"/>
              <a:t>Doubling potency from 10 to 20 percent increases the price by much less than 2X.</a:t>
            </a:r>
          </a:p>
          <a:p>
            <a:pPr fontAlgn="base">
              <a:buNone/>
            </a:pPr>
            <a:r>
              <a:rPr lang="en-US" dirty="0"/>
              <a:t>-- Drs. Ben Hansen, Keaton Miller, &amp; Caroline Weber:</a:t>
            </a:r>
          </a:p>
          <a:p>
            <a:pPr fontAlgn="base">
              <a:buNone/>
            </a:pPr>
            <a:endParaRPr lang="en-US" dirty="0"/>
          </a:p>
          <a:p>
            <a:pPr fontAlgn="base">
              <a:buNone/>
            </a:pPr>
            <a:r>
              <a:rPr lang="en-US" dirty="0"/>
              <a:t> </a:t>
            </a:r>
          </a:p>
          <a:p>
            <a:pPr>
              <a:buNone/>
            </a:pPr>
            <a:r>
              <a:rPr lang="en-US" dirty="0"/>
              <a:t> </a:t>
            </a:r>
          </a:p>
          <a:p>
            <a:pPr>
              <a:buNone/>
            </a:pPr>
            <a:endParaRPr lang="en-US" dirty="0"/>
          </a:p>
        </p:txBody>
      </p:sp>
      <p:sp>
        <p:nvSpPr>
          <p:cNvPr id="4" name="Footer Placeholder 3"/>
          <p:cNvSpPr>
            <a:spLocks noGrp="1"/>
          </p:cNvSpPr>
          <p:nvPr>
            <p:ph type="ftr" sz="quarter" idx="4294967295"/>
          </p:nvPr>
        </p:nvSpPr>
        <p:spPr>
          <a:xfrm>
            <a:off x="3028950" y="6414719"/>
            <a:ext cx="5207946" cy="365125"/>
          </a:xfrm>
          <a:prstGeom prst="rect">
            <a:avLst/>
          </a:prstGeom>
        </p:spPr>
        <p:txBody>
          <a:bodyPr/>
          <a:lstStyle/>
          <a:p>
            <a:r>
              <a:rPr lang="en-US"/>
              <a:t>Pat Oglesby New Revenue</a:t>
            </a:r>
            <a:endParaRPr lang="en-US" dirty="0"/>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p:cNvSpPr>
            <a:spLocks noGrp="1"/>
          </p:cNvSpPr>
          <p:nvPr>
            <p:ph type="ftr" sz="quarter" idx="11"/>
          </p:nvPr>
        </p:nvSpPr>
        <p:spPr/>
        <p:txBody>
          <a:bodyPr/>
          <a:lstStyle/>
          <a:p>
            <a:r>
              <a:rPr lang="en-US"/>
              <a:t>Pat Oglesby New Revenue</a:t>
            </a:r>
          </a:p>
        </p:txBody>
      </p:sp>
      <p:pic>
        <p:nvPicPr>
          <p:cNvPr id="3" name="Picture 2"/>
          <p:cNvPicPr>
            <a:picLocks noChangeAspect="1"/>
          </p:cNvPicPr>
          <p:nvPr/>
        </p:nvPicPr>
        <p:blipFill>
          <a:blip r:embed="rId2"/>
          <a:stretch>
            <a:fillRect/>
          </a:stretch>
        </p:blipFill>
        <p:spPr>
          <a:xfrm>
            <a:off x="1890713" y="6350"/>
            <a:ext cx="5362575" cy="6845300"/>
          </a:xfrm>
          <a:prstGeom prst="rect">
            <a:avLst/>
          </a:prstGeom>
        </p:spPr>
      </p:pic>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p:cNvSpPr>
            <a:spLocks noGrp="1"/>
          </p:cNvSpPr>
          <p:nvPr>
            <p:ph type="ftr" sz="quarter" idx="11"/>
          </p:nvPr>
        </p:nvSpPr>
        <p:spPr/>
        <p:txBody>
          <a:bodyPr/>
          <a:lstStyle/>
          <a:p>
            <a:r>
              <a:rPr lang="en-US"/>
              <a:t>Pat Oglesby New Revenue</a:t>
            </a:r>
          </a:p>
        </p:txBody>
      </p:sp>
      <p:pic>
        <p:nvPicPr>
          <p:cNvPr id="4" name="Picture 3"/>
          <p:cNvPicPr>
            <a:picLocks noChangeAspect="1"/>
          </p:cNvPicPr>
          <p:nvPr/>
        </p:nvPicPr>
        <p:blipFill>
          <a:blip r:embed="rId2"/>
          <a:stretch>
            <a:fillRect/>
          </a:stretch>
        </p:blipFill>
        <p:spPr>
          <a:xfrm>
            <a:off x="1447800" y="38100"/>
            <a:ext cx="6248400" cy="6781800"/>
          </a:xfrm>
          <a:prstGeom prst="rect">
            <a:avLst/>
          </a:prstGeom>
        </p:spPr>
      </p:pic>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a:t>But see . . </a:t>
            </a:r>
          </a:p>
        </p:txBody>
      </p:sp>
      <p:sp>
        <p:nvSpPr>
          <p:cNvPr id="2" name="Footer Placeholder 1"/>
          <p:cNvSpPr>
            <a:spLocks noGrp="1"/>
          </p:cNvSpPr>
          <p:nvPr>
            <p:ph type="ftr" sz="quarter" idx="11"/>
          </p:nvPr>
        </p:nvSpPr>
        <p:spPr/>
        <p:txBody>
          <a:bodyPr/>
          <a:lstStyle/>
          <a:p>
            <a:r>
              <a:rPr lang="en-US"/>
              <a:t>Pat Oglesby  Www.newrevenue.org   </a:t>
            </a:r>
          </a:p>
        </p:txBody>
      </p:sp>
      <p:pic>
        <p:nvPicPr>
          <p:cNvPr id="3" name="Picture 2"/>
          <p:cNvPicPr/>
          <p:nvPr/>
        </p:nvPicPr>
        <p:blipFill>
          <a:blip r:embed="rId2"/>
          <a:srcRect/>
          <a:stretch>
            <a:fillRect/>
          </a:stretch>
        </p:blipFill>
        <p:spPr bwMode="auto">
          <a:xfrm>
            <a:off x="457200" y="1143000"/>
            <a:ext cx="8229600" cy="5213350"/>
          </a:xfrm>
          <a:prstGeom prst="rect">
            <a:avLst/>
          </a:prstGeom>
          <a:noFill/>
          <a:ln w="9525">
            <a:noFill/>
            <a:miter lim="800000"/>
            <a:headEnd/>
            <a:tailEnd/>
          </a:ln>
        </p:spPr>
      </p:pic>
      <p:sp>
        <p:nvSpPr>
          <p:cNvPr id="5" name="Rectangle 4"/>
          <p:cNvSpPr/>
          <p:nvPr/>
        </p:nvSpPr>
        <p:spPr>
          <a:xfrm>
            <a:off x="3124200" y="5710019"/>
            <a:ext cx="4572000" cy="923330"/>
          </a:xfrm>
          <a:prstGeom prst="rect">
            <a:avLst/>
          </a:prstGeom>
        </p:spPr>
        <p:txBody>
          <a:bodyPr>
            <a:spAutoFit/>
          </a:bodyPr>
          <a:lstStyle/>
          <a:p>
            <a:r>
              <a:rPr lang="en-US" dirty="0">
                <a:hlinkClick r:id="rId3"/>
              </a:rPr>
              <a:t>https://fivethirtyeight.com/features/americas-pot-labs-have-a-thc-problem/</a:t>
            </a:r>
            <a:endParaRPr lang="en-US" dirty="0"/>
          </a:p>
          <a:p>
            <a:endParaRPr lang="en-US" dirty="0"/>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609600"/>
            <a:ext cx="8229600" cy="1143000"/>
          </a:xfrm>
        </p:spPr>
        <p:txBody>
          <a:bodyPr>
            <a:normAutofit fontScale="90000"/>
          </a:bodyPr>
          <a:lstStyle/>
          <a:p>
            <a:pPr algn="l"/>
            <a:br>
              <a:rPr lang="en-US" dirty="0"/>
            </a:br>
            <a:br>
              <a:rPr lang="en-US" dirty="0"/>
            </a:br>
            <a:br>
              <a:rPr lang="en-US" dirty="0"/>
            </a:br>
            <a:br>
              <a:rPr lang="en-US" dirty="0"/>
            </a:br>
            <a:br>
              <a:rPr lang="en-US" dirty="0"/>
            </a:br>
            <a:br>
              <a:rPr lang="en-US" dirty="0"/>
            </a:br>
            <a:br>
              <a:rPr lang="en-US" dirty="0"/>
            </a:br>
            <a:br>
              <a:rPr lang="en-US" dirty="0"/>
            </a:br>
            <a:br>
              <a:rPr lang="en-US" dirty="0"/>
            </a:br>
            <a:br>
              <a:rPr lang="en-US" dirty="0"/>
            </a:br>
            <a:r>
              <a:rPr lang="en-US" dirty="0"/>
              <a:t>Ad valorem (price) base PRE-RETAIL doesn’t work</a:t>
            </a:r>
            <a:br>
              <a:rPr lang="en-US" dirty="0"/>
            </a:br>
            <a:r>
              <a:rPr lang="en-US" dirty="0"/>
              <a:t> </a:t>
            </a:r>
            <a:br>
              <a:rPr lang="en-US" dirty="0"/>
            </a:br>
            <a:r>
              <a:rPr lang="en-US" dirty="0"/>
              <a:t>	-- Vertical integration requires conversion of producer tax to weight-based (CO, NV) because there’s no ACTUAL pre-retail price</a:t>
            </a:r>
            <a:br>
              <a:rPr lang="en-US" dirty="0"/>
            </a:br>
            <a:r>
              <a:rPr lang="en-US" dirty="0"/>
              <a:t>		</a:t>
            </a:r>
            <a:br>
              <a:rPr lang="en-US" dirty="0"/>
            </a:br>
            <a:br>
              <a:rPr lang="en-US" dirty="0"/>
            </a:br>
            <a:endParaRPr lang="en-US" dirty="0"/>
          </a:p>
        </p:txBody>
      </p:sp>
      <p:sp>
        <p:nvSpPr>
          <p:cNvPr id="3" name="Footer Placeholder 2"/>
          <p:cNvSpPr>
            <a:spLocks noGrp="1"/>
          </p:cNvSpPr>
          <p:nvPr>
            <p:ph type="ftr" sz="quarter" idx="11"/>
          </p:nvPr>
        </p:nvSpPr>
        <p:spPr/>
        <p:txBody>
          <a:bodyPr/>
          <a:lstStyle/>
          <a:p>
            <a:r>
              <a:rPr lang="en-US"/>
              <a:t>Pat Oglesby  Www.newrevenue.org   </a:t>
            </a: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Nevada – 15% conversion</a:t>
            </a:r>
          </a:p>
        </p:txBody>
      </p:sp>
      <p:sp>
        <p:nvSpPr>
          <p:cNvPr id="3" name="Footer Placeholder 2"/>
          <p:cNvSpPr>
            <a:spLocks noGrp="1"/>
          </p:cNvSpPr>
          <p:nvPr>
            <p:ph type="ftr" sz="quarter" idx="11"/>
          </p:nvPr>
        </p:nvSpPr>
        <p:spPr/>
        <p:txBody>
          <a:bodyPr/>
          <a:lstStyle/>
          <a:p>
            <a:r>
              <a:rPr lang="en-US"/>
              <a:t>Pat Oglesby  Www.newrevenue.org   </a:t>
            </a:r>
          </a:p>
        </p:txBody>
      </p:sp>
      <p:pic>
        <p:nvPicPr>
          <p:cNvPr id="4" name="Picture 3"/>
          <p:cNvPicPr/>
          <p:nvPr/>
        </p:nvPicPr>
        <p:blipFill>
          <a:blip r:embed="rId2"/>
          <a:srcRect/>
          <a:stretch>
            <a:fillRect/>
          </a:stretch>
        </p:blipFill>
        <p:spPr bwMode="auto">
          <a:xfrm>
            <a:off x="457200" y="1417638"/>
            <a:ext cx="8229600" cy="4602162"/>
          </a:xfrm>
          <a:prstGeom prst="rect">
            <a:avLst/>
          </a:prstGeom>
          <a:noFill/>
          <a:ln w="9525">
            <a:noFill/>
            <a:miter lim="800000"/>
            <a:headEnd/>
            <a:tailEnd/>
          </a:ln>
        </p:spPr>
      </p:pic>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Nevada – rates at a different time</a:t>
            </a:r>
          </a:p>
        </p:txBody>
      </p:sp>
      <p:sp>
        <p:nvSpPr>
          <p:cNvPr id="3" name="Content Placeholder 2"/>
          <p:cNvSpPr>
            <a:spLocks noGrp="1"/>
          </p:cNvSpPr>
          <p:nvPr>
            <p:ph idx="1"/>
          </p:nvPr>
        </p:nvSpPr>
        <p:spPr/>
        <p:txBody>
          <a:bodyPr>
            <a:normAutofit lnSpcReduction="10000"/>
          </a:bodyPr>
          <a:lstStyle/>
          <a:p>
            <a:r>
              <a:rPr lang="en-US" dirty="0"/>
              <a:t>Flower — 75 cents a gram</a:t>
            </a:r>
            <a:br>
              <a:rPr lang="en-US" dirty="0"/>
            </a:br>
            <a:r>
              <a:rPr lang="en-US" dirty="0"/>
              <a:t>Trim — 20 cents a gram</a:t>
            </a:r>
            <a:br>
              <a:rPr lang="en-US" dirty="0"/>
            </a:br>
            <a:r>
              <a:rPr lang="en-US" b="1" dirty="0"/>
              <a:t>Small bud </a:t>
            </a:r>
            <a:r>
              <a:rPr lang="en-US" dirty="0"/>
              <a:t>— 50 cents a gram</a:t>
            </a:r>
            <a:br>
              <a:rPr lang="en-US" dirty="0"/>
            </a:br>
            <a:r>
              <a:rPr lang="en-US" b="1" dirty="0"/>
              <a:t>Wet whole plant </a:t>
            </a:r>
            <a:r>
              <a:rPr lang="en-US" dirty="0"/>
              <a:t>— 7 cents a gram.</a:t>
            </a:r>
            <a:br>
              <a:rPr lang="en-US" dirty="0"/>
            </a:br>
            <a:r>
              <a:rPr lang="en-US" dirty="0"/>
              <a:t>NV taxes by the unit</a:t>
            </a:r>
            <a:br>
              <a:rPr lang="en-US" dirty="0"/>
            </a:br>
            <a:r>
              <a:rPr lang="en-US" dirty="0"/>
              <a:t>immature plants ($15)</a:t>
            </a:r>
            <a:br>
              <a:rPr lang="en-US" dirty="0"/>
            </a:br>
            <a:r>
              <a:rPr lang="en-US" dirty="0"/>
              <a:t>seeds (($0.90)</a:t>
            </a:r>
            <a:br>
              <a:rPr lang="en-US" dirty="0"/>
            </a:br>
            <a:r>
              <a:rPr lang="en-US" dirty="0"/>
              <a:t>pre-rolls ($0.75)</a:t>
            </a:r>
          </a:p>
          <a:p>
            <a:r>
              <a:rPr lang="en-US" dirty="0"/>
              <a:t> </a:t>
            </a:r>
            <a:r>
              <a:rPr lang="en-US" sz="1059" u="sng" dirty="0">
                <a:hlinkClick r:id="rId2"/>
              </a:rPr>
              <a:t>https://tax.nv.gov/uploadedFiles/taxnvgov/Content/Forms/Retail-Marijuana-Fair-Market-Value-Jan-1-2018.pdf</a:t>
            </a:r>
            <a:r>
              <a:rPr lang="en-US" sz="1059" dirty="0"/>
              <a:t> </a:t>
            </a:r>
          </a:p>
          <a:p>
            <a:endParaRPr lang="en-US" dirty="0"/>
          </a:p>
          <a:p>
            <a:endParaRPr lang="en-US" dirty="0"/>
          </a:p>
        </p:txBody>
      </p:sp>
      <p:sp>
        <p:nvSpPr>
          <p:cNvPr id="4" name="Footer Placeholder 3"/>
          <p:cNvSpPr>
            <a:spLocks noGrp="1"/>
          </p:cNvSpPr>
          <p:nvPr>
            <p:ph type="ftr" sz="quarter" idx="11"/>
          </p:nvPr>
        </p:nvSpPr>
        <p:spPr/>
        <p:txBody>
          <a:bodyPr/>
          <a:lstStyle/>
          <a:p>
            <a:r>
              <a:rPr lang="en-US"/>
              <a:t>Pat Oglesby www.newrevenue.org  </a:t>
            </a: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914400" y="381000"/>
            <a:ext cx="7772400" cy="1470025"/>
          </a:xfrm>
        </p:spPr>
        <p:txBody>
          <a:bodyPr>
            <a:normAutofit/>
          </a:bodyPr>
          <a:lstStyle/>
          <a:p>
            <a:r>
              <a:rPr lang="en-US" dirty="0"/>
              <a:t>Will the federal government tax by price?</a:t>
            </a:r>
          </a:p>
        </p:txBody>
      </p:sp>
      <p:sp>
        <p:nvSpPr>
          <p:cNvPr id="5" name="Subtitle 4"/>
          <p:cNvSpPr>
            <a:spLocks noGrp="1"/>
          </p:cNvSpPr>
          <p:nvPr>
            <p:ph type="subTitle" idx="1"/>
          </p:nvPr>
        </p:nvSpPr>
        <p:spPr>
          <a:xfrm>
            <a:off x="1371600" y="2286000"/>
            <a:ext cx="6400800" cy="1752600"/>
          </a:xfrm>
        </p:spPr>
        <p:txBody>
          <a:bodyPr/>
          <a:lstStyle/>
          <a:p>
            <a:pPr algn="l"/>
            <a:r>
              <a:rPr lang="en-US" dirty="0">
                <a:solidFill>
                  <a:schemeClr val="tx1"/>
                </a:solidFill>
              </a:rPr>
              <a:t>If not, states experimenting with other bases can pave the way for federal legalization.</a:t>
            </a:r>
          </a:p>
        </p:txBody>
      </p:sp>
      <p:sp>
        <p:nvSpPr>
          <p:cNvPr id="3" name="Footer Placeholder 2"/>
          <p:cNvSpPr>
            <a:spLocks noGrp="1"/>
          </p:cNvSpPr>
          <p:nvPr>
            <p:ph type="ftr" sz="quarter" idx="11"/>
          </p:nvPr>
        </p:nvSpPr>
        <p:spPr/>
        <p:txBody>
          <a:bodyPr/>
          <a:lstStyle/>
          <a:p>
            <a:r>
              <a:rPr lang="en-US"/>
              <a:t>Pat Oglesby  Www.newrevenue.org   </a:t>
            </a:r>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CE914AE-AA9A-4688-B6BA-9F7029600EF0}"/>
              </a:ext>
            </a:extLst>
          </p:cNvPr>
          <p:cNvSpPr>
            <a:spLocks noGrp="1"/>
          </p:cNvSpPr>
          <p:nvPr>
            <p:ph type="title"/>
          </p:nvPr>
        </p:nvSpPr>
        <p:spPr>
          <a:xfrm>
            <a:off x="285750" y="274638"/>
            <a:ext cx="8229600" cy="1143000"/>
          </a:xfrm>
        </p:spPr>
        <p:txBody>
          <a:bodyPr>
            <a:normAutofit fontScale="90000"/>
          </a:bodyPr>
          <a:lstStyle/>
          <a:p>
            <a:r>
              <a:rPr lang="en-US" b="1" dirty="0"/>
              <a:t>Except for cannabis, state excise taxes include a quantity-based component </a:t>
            </a:r>
          </a:p>
        </p:txBody>
      </p:sp>
      <p:sp>
        <p:nvSpPr>
          <p:cNvPr id="3" name="Content Placeholder 2">
            <a:extLst>
              <a:ext uri="{FF2B5EF4-FFF2-40B4-BE49-F238E27FC236}">
                <a16:creationId xmlns:a16="http://schemas.microsoft.com/office/drawing/2014/main" id="{3869503D-1AC9-45D9-9BD3-924208467364}"/>
              </a:ext>
            </a:extLst>
          </p:cNvPr>
          <p:cNvSpPr>
            <a:spLocks noGrp="1"/>
          </p:cNvSpPr>
          <p:nvPr>
            <p:ph idx="1"/>
          </p:nvPr>
        </p:nvSpPr>
        <p:spPr>
          <a:xfrm>
            <a:off x="628650" y="1863725"/>
            <a:ext cx="7886700" cy="4351338"/>
          </a:xfrm>
        </p:spPr>
        <p:txBody>
          <a:bodyPr>
            <a:normAutofit fontScale="62500" lnSpcReduction="20000"/>
          </a:bodyPr>
          <a:lstStyle/>
          <a:p>
            <a:pPr lvl="1"/>
            <a:r>
              <a:rPr lang="en-US" dirty="0"/>
              <a:t>50 out of 50 states tax cigarettes per pack</a:t>
            </a:r>
          </a:p>
          <a:p>
            <a:pPr lvl="1"/>
            <a:endParaRPr lang="en-US" dirty="0"/>
          </a:p>
          <a:p>
            <a:pPr lvl="1"/>
            <a:r>
              <a:rPr lang="en-US" dirty="0"/>
              <a:t>50 out of 50 states tax motor fuel per gallon</a:t>
            </a:r>
          </a:p>
          <a:p>
            <a:pPr lvl="1"/>
            <a:endParaRPr lang="en-US" dirty="0"/>
          </a:p>
          <a:p>
            <a:pPr lvl="1"/>
            <a:r>
              <a:rPr lang="en-US" dirty="0"/>
              <a:t>50 out of 50 states tax beer per gallon</a:t>
            </a:r>
          </a:p>
          <a:p>
            <a:pPr lvl="1"/>
            <a:endParaRPr lang="en-US" dirty="0"/>
          </a:p>
          <a:p>
            <a:pPr lvl="1"/>
            <a:r>
              <a:rPr lang="en-US" dirty="0"/>
              <a:t>47 out of 47 states tax wine per gallon</a:t>
            </a:r>
          </a:p>
          <a:p>
            <a:pPr lvl="2"/>
            <a:r>
              <a:rPr lang="en-US" dirty="0"/>
              <a:t>Three states sell wine through state stores instead of taxing private sales</a:t>
            </a:r>
          </a:p>
          <a:p>
            <a:pPr lvl="1"/>
            <a:endParaRPr lang="en-US" dirty="0"/>
          </a:p>
          <a:p>
            <a:pPr lvl="1"/>
            <a:r>
              <a:rPr lang="en-US" dirty="0"/>
              <a:t>33 out of 33 states tax liquor per gallon</a:t>
            </a:r>
          </a:p>
          <a:p>
            <a:pPr lvl="2"/>
            <a:r>
              <a:rPr lang="en-US" dirty="0"/>
              <a:t>17 states sell through state stores instead of taxing private sales</a:t>
            </a:r>
          </a:p>
          <a:p>
            <a:pPr lvl="2"/>
            <a:endParaRPr lang="en-US" dirty="0"/>
          </a:p>
          <a:p>
            <a:pPr lvl="1"/>
            <a:r>
              <a:rPr lang="en-US" dirty="0"/>
              <a:t>Sometimes these states add price-based taxes on top of their quantity-based taxes. But quantity-based tax rates form the foundation of their excise tax systems.  -- Institute on Taxation and Economic Policy </a:t>
            </a:r>
          </a:p>
          <a:p>
            <a:pPr lvl="1"/>
            <a:endParaRPr lang="en-US" dirty="0"/>
          </a:p>
          <a:p>
            <a:pPr lvl="1"/>
            <a:endParaRPr lang="en-US" dirty="0"/>
          </a:p>
          <a:p>
            <a:pPr lvl="1"/>
            <a:endParaRPr lang="en-US" dirty="0"/>
          </a:p>
        </p:txBody>
      </p:sp>
      <p:sp>
        <p:nvSpPr>
          <p:cNvPr id="4" name="Footer Placeholder 3"/>
          <p:cNvSpPr>
            <a:spLocks noGrp="1"/>
          </p:cNvSpPr>
          <p:nvPr>
            <p:ph type="ftr" sz="quarter" idx="11"/>
          </p:nvPr>
        </p:nvSpPr>
        <p:spPr/>
        <p:txBody>
          <a:bodyPr/>
          <a:lstStyle/>
          <a:p>
            <a:r>
              <a:rPr lang="en-US"/>
              <a:t>Pat Oglesby  Www.newrevenue.org   </a:t>
            </a:r>
          </a:p>
        </p:txBody>
      </p:sp>
    </p:spTree>
    <p:extLst>
      <p:ext uri="{BB962C8B-B14F-4D97-AF65-F5344CB8AC3E}">
        <p14:creationId xmlns:p14="http://schemas.microsoft.com/office/powerpoint/2010/main" val="3191267487"/>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4294967295"/>
          </p:nvPr>
        </p:nvSpPr>
        <p:spPr>
          <a:xfrm>
            <a:off x="685800" y="609600"/>
            <a:ext cx="8229600" cy="4525963"/>
          </a:xfrm>
        </p:spPr>
        <p:txBody>
          <a:bodyPr>
            <a:normAutofit/>
          </a:bodyPr>
          <a:lstStyle/>
          <a:p>
            <a:endParaRPr lang="en-US" dirty="0"/>
          </a:p>
          <a:p>
            <a:pPr>
              <a:buNone/>
            </a:pPr>
            <a:r>
              <a:rPr lang="en-US" dirty="0"/>
              <a:t>Quantity bases for cannabis -- weight</a:t>
            </a:r>
          </a:p>
          <a:p>
            <a:pPr>
              <a:buNone/>
            </a:pPr>
            <a:r>
              <a:rPr lang="en-US" sz="3200" dirty="0"/>
              <a:t>	1. </a:t>
            </a:r>
            <a:r>
              <a:rPr lang="en-US" dirty="0"/>
              <a:t>Raw plant material:</a:t>
            </a:r>
          </a:p>
          <a:p>
            <a:pPr>
              <a:buNone/>
            </a:pPr>
            <a:r>
              <a:rPr lang="en-US" dirty="0"/>
              <a:t>			Product categories or sampled THC</a:t>
            </a:r>
          </a:p>
          <a:p>
            <a:pPr>
              <a:buNone/>
            </a:pPr>
            <a:r>
              <a:rPr lang="en-US" dirty="0"/>
              <a:t>	2. </a:t>
            </a:r>
            <a:r>
              <a:rPr lang="en-US" sz="3200" dirty="0"/>
              <a:t>	</a:t>
            </a:r>
            <a:r>
              <a:rPr lang="en-US" dirty="0"/>
              <a:t>Concentrates:  Sampled THC</a:t>
            </a:r>
          </a:p>
          <a:p>
            <a:pPr>
              <a:buNone/>
            </a:pPr>
            <a:r>
              <a:rPr lang="en-US" sz="3200" dirty="0"/>
              <a:t>		</a:t>
            </a:r>
          </a:p>
        </p:txBody>
      </p:sp>
      <p:sp>
        <p:nvSpPr>
          <p:cNvPr id="4" name="Footer Placeholder 3"/>
          <p:cNvSpPr>
            <a:spLocks noGrp="1"/>
          </p:cNvSpPr>
          <p:nvPr>
            <p:ph type="ftr" sz="quarter" idx="11"/>
          </p:nvPr>
        </p:nvSpPr>
        <p:spPr/>
        <p:txBody>
          <a:bodyPr/>
          <a:lstStyle/>
          <a:p>
            <a:r>
              <a:rPr lang="en-US"/>
              <a:t>Pat Oglesby  Www.newrevenue.org   </a:t>
            </a:r>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p:txBody>
          <a:bodyPr>
            <a:normAutofit fontScale="90000"/>
          </a:bodyPr>
          <a:lstStyle/>
          <a:p>
            <a:r>
              <a:rPr lang="en-US" dirty="0"/>
              <a:t>Alaska: Bud (flower) – $50/pound</a:t>
            </a:r>
            <a:br>
              <a:rPr lang="en-US" dirty="0"/>
            </a:br>
            <a:r>
              <a:rPr lang="en-US" dirty="0"/>
              <a:t> vs. Trim (leaves) -- $15/pound</a:t>
            </a:r>
          </a:p>
        </p:txBody>
      </p:sp>
      <p:sp>
        <p:nvSpPr>
          <p:cNvPr id="4" name="Footer Placeholder 3"/>
          <p:cNvSpPr>
            <a:spLocks noGrp="1"/>
          </p:cNvSpPr>
          <p:nvPr>
            <p:ph type="ftr" sz="quarter" idx="11"/>
          </p:nvPr>
        </p:nvSpPr>
        <p:spPr/>
        <p:txBody>
          <a:bodyPr/>
          <a:lstStyle/>
          <a:p>
            <a:r>
              <a:rPr lang="en-US"/>
              <a:t>Pat Oglesby  Www.newrevenue.org   </a:t>
            </a:r>
            <a:endParaRPr lang="en-US" dirty="0"/>
          </a:p>
        </p:txBody>
      </p:sp>
      <p:pic>
        <p:nvPicPr>
          <p:cNvPr id="5" name="Picture 4"/>
          <p:cNvPicPr>
            <a:picLocks noChangeAspect="1"/>
          </p:cNvPicPr>
          <p:nvPr/>
        </p:nvPicPr>
        <p:blipFill>
          <a:blip r:embed="rId2"/>
          <a:stretch>
            <a:fillRect/>
          </a:stretch>
        </p:blipFill>
        <p:spPr>
          <a:xfrm>
            <a:off x="1612900" y="1809750"/>
            <a:ext cx="5918200" cy="4546600"/>
          </a:xfrm>
          <a:prstGeom prst="rect">
            <a:avLst/>
          </a:prstGeom>
        </p:spPr>
      </p:pic>
    </p:spTree>
    <p:extLst>
      <p:ext uri="{BB962C8B-B14F-4D97-AF65-F5344CB8AC3E}">
        <p14:creationId xmlns:p14="http://schemas.microsoft.com/office/powerpoint/2010/main" val="2528006461"/>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a:extLst>
              <a:ext uri="{FF2B5EF4-FFF2-40B4-BE49-F238E27FC236}">
                <a16:creationId xmlns:a16="http://schemas.microsoft.com/office/drawing/2014/main" id="{3A3B8D81-940C-8F4B-BA78-98EA9B33B2B5}"/>
              </a:ext>
            </a:extLst>
          </p:cNvPr>
          <p:cNvSpPr>
            <a:spLocks noGrp="1"/>
          </p:cNvSpPr>
          <p:nvPr>
            <p:ph type="ftr" sz="quarter" idx="11"/>
          </p:nvPr>
        </p:nvSpPr>
        <p:spPr/>
        <p:txBody>
          <a:bodyPr/>
          <a:lstStyle/>
          <a:p>
            <a:r>
              <a:rPr lang="en-US"/>
              <a:t>Pat Oglesby  Www.newrevenue.org   </a:t>
            </a:r>
          </a:p>
        </p:txBody>
      </p:sp>
      <p:pic>
        <p:nvPicPr>
          <p:cNvPr id="3" name="Picture 2">
            <a:extLst>
              <a:ext uri="{FF2B5EF4-FFF2-40B4-BE49-F238E27FC236}">
                <a16:creationId xmlns:a16="http://schemas.microsoft.com/office/drawing/2014/main" id="{19481943-F8C5-F748-9F00-BFBFE2883D4F}"/>
              </a:ext>
            </a:extLst>
          </p:cNvPr>
          <p:cNvPicPr>
            <a:picLocks noChangeAspect="1"/>
          </p:cNvPicPr>
          <p:nvPr/>
        </p:nvPicPr>
        <p:blipFill>
          <a:blip r:embed="rId2"/>
          <a:stretch>
            <a:fillRect/>
          </a:stretch>
        </p:blipFill>
        <p:spPr>
          <a:xfrm>
            <a:off x="778565" y="1447800"/>
            <a:ext cx="6701735" cy="2857500"/>
          </a:xfrm>
          <a:prstGeom prst="rect">
            <a:avLst/>
          </a:prstGeom>
        </p:spPr>
      </p:pic>
    </p:spTree>
    <p:extLst>
      <p:ext uri="{BB962C8B-B14F-4D97-AF65-F5344CB8AC3E}">
        <p14:creationId xmlns:p14="http://schemas.microsoft.com/office/powerpoint/2010/main" val="2845457298"/>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4294967295"/>
          </p:nvPr>
        </p:nvSpPr>
        <p:spPr>
          <a:xfrm>
            <a:off x="533400" y="304800"/>
            <a:ext cx="8229600" cy="4525963"/>
          </a:xfrm>
        </p:spPr>
        <p:txBody>
          <a:bodyPr>
            <a:normAutofit/>
          </a:bodyPr>
          <a:lstStyle/>
          <a:p>
            <a:pPr>
              <a:buNone/>
            </a:pPr>
            <a:r>
              <a:rPr lang="en-US" sz="4000" dirty="0"/>
              <a:t>Raw plant matter taxable articles 2020</a:t>
            </a:r>
          </a:p>
        </p:txBody>
      </p:sp>
      <p:sp>
        <p:nvSpPr>
          <p:cNvPr id="4" name="Footer Placeholder 3"/>
          <p:cNvSpPr>
            <a:spLocks noGrp="1"/>
          </p:cNvSpPr>
          <p:nvPr>
            <p:ph type="ftr" sz="quarter" idx="11"/>
          </p:nvPr>
        </p:nvSpPr>
        <p:spPr/>
        <p:txBody>
          <a:bodyPr/>
          <a:lstStyle/>
          <a:p>
            <a:r>
              <a:rPr lang="en-US"/>
              <a:t>Pat Oglesby  Www.newrevenue.org   </a:t>
            </a:r>
          </a:p>
        </p:txBody>
      </p:sp>
      <p:graphicFrame>
        <p:nvGraphicFramePr>
          <p:cNvPr id="135170" name="Object 2"/>
          <p:cNvGraphicFramePr>
            <a:graphicFrameLocks noChangeAspect="1"/>
          </p:cNvGraphicFramePr>
          <p:nvPr/>
        </p:nvGraphicFramePr>
        <p:xfrm>
          <a:off x="990600" y="1066800"/>
          <a:ext cx="7772400" cy="5415492"/>
        </p:xfrm>
        <a:graphic>
          <a:graphicData uri="http://schemas.openxmlformats.org/presentationml/2006/ole">
            <mc:AlternateContent xmlns:mc="http://schemas.openxmlformats.org/markup-compatibility/2006">
              <mc:Choice xmlns:v="urn:schemas-microsoft-com:vml" Requires="v">
                <p:oleObj spid="_x0000_s135282" name="Document" r:id="rId3" imgW="5486400" imgH="3822700" progId="Word.Document.12">
                  <p:link updateAutomatic="1"/>
                </p:oleObj>
              </mc:Choice>
              <mc:Fallback>
                <p:oleObj name="Document" r:id="rId3" imgW="5486400" imgH="3822700" progId="Word.Document.12">
                  <p:link updateAutomatic="1"/>
                  <p:pic>
                    <p:nvPicPr>
                      <p:cNvPr id="0"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990600" y="1066800"/>
                        <a:ext cx="7772400" cy="541549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oleObj>
              </mc:Fallback>
            </mc:AlternateContent>
          </a:graphicData>
        </a:graphic>
      </p:graphicFrame>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477962"/>
          </a:xfrm>
        </p:spPr>
        <p:txBody>
          <a:bodyPr>
            <a:normAutofit/>
          </a:bodyPr>
          <a:lstStyle/>
          <a:p>
            <a:r>
              <a:rPr lang="en-US" sz="2000" dirty="0"/>
              <a:t>https://www.ncbi.nlm.nih.gov/pmc/articles/PMC3736954/</a:t>
            </a:r>
            <a:br>
              <a:rPr lang="en-US" sz="2000" dirty="0"/>
            </a:br>
            <a:r>
              <a:rPr lang="en-US" sz="2000" dirty="0"/>
              <a:t>(THC is the target; Cannabidiol = CBD is not)</a:t>
            </a:r>
            <a:br>
              <a:rPr lang="en-US" dirty="0"/>
            </a:br>
            <a:endParaRPr lang="en-US" dirty="0"/>
          </a:p>
        </p:txBody>
      </p:sp>
      <p:sp>
        <p:nvSpPr>
          <p:cNvPr id="3" name="Content Placeholder 2"/>
          <p:cNvSpPr>
            <a:spLocks noGrp="1"/>
          </p:cNvSpPr>
          <p:nvPr>
            <p:ph idx="1"/>
          </p:nvPr>
        </p:nvSpPr>
        <p:spPr/>
        <p:txBody>
          <a:bodyPr/>
          <a:lstStyle/>
          <a:p>
            <a:endParaRPr lang="en-US" dirty="0"/>
          </a:p>
        </p:txBody>
      </p:sp>
      <p:pic>
        <p:nvPicPr>
          <p:cNvPr id="4" name="Picture 3"/>
          <p:cNvPicPr>
            <a:picLocks noChangeAspect="1"/>
          </p:cNvPicPr>
          <p:nvPr/>
        </p:nvPicPr>
        <p:blipFill>
          <a:blip r:embed="rId3"/>
          <a:stretch>
            <a:fillRect/>
          </a:stretch>
        </p:blipFill>
        <p:spPr>
          <a:xfrm>
            <a:off x="0" y="1066800"/>
            <a:ext cx="9232900" cy="4578350"/>
          </a:xfrm>
          <a:prstGeom prst="rect">
            <a:avLst/>
          </a:prstGeom>
        </p:spPr>
      </p:pic>
      <p:sp>
        <p:nvSpPr>
          <p:cNvPr id="5" name="Footer Placeholder 4"/>
          <p:cNvSpPr>
            <a:spLocks noGrp="1"/>
          </p:cNvSpPr>
          <p:nvPr>
            <p:ph type="ftr" sz="quarter" idx="11"/>
          </p:nvPr>
        </p:nvSpPr>
        <p:spPr/>
        <p:txBody>
          <a:bodyPr/>
          <a:lstStyle/>
          <a:p>
            <a:r>
              <a:rPr lang="en-US"/>
              <a:t>Pat Oglesby  Www.newrevenue.org   </a:t>
            </a:r>
          </a:p>
        </p:txBody>
      </p:sp>
    </p:spTree>
    <p:extLst>
      <p:ext uri="{BB962C8B-B14F-4D97-AF65-F5344CB8AC3E}">
        <p14:creationId xmlns:p14="http://schemas.microsoft.com/office/powerpoint/2010/main" val="2656087217"/>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419100"/>
            <a:ext cx="8229600" cy="3429000"/>
          </a:xfrm>
        </p:spPr>
        <p:txBody>
          <a:bodyPr>
            <a:normAutofit fontScale="90000"/>
          </a:bodyPr>
          <a:lstStyle/>
          <a:p>
            <a:br>
              <a:rPr lang="en-US" dirty="0"/>
            </a:br>
            <a:br>
              <a:rPr lang="en-US" dirty="0"/>
            </a:br>
            <a:br>
              <a:rPr lang="en-US" dirty="0"/>
            </a:br>
            <a:br>
              <a:rPr lang="en-US" dirty="0"/>
            </a:br>
            <a:br>
              <a:rPr lang="en-US" dirty="0"/>
            </a:br>
            <a:br>
              <a:rPr lang="en-US" dirty="0"/>
            </a:br>
            <a:br>
              <a:rPr lang="en-US" dirty="0"/>
            </a:br>
            <a:r>
              <a:rPr lang="en-US" dirty="0"/>
              <a:t>The “entourage effect”:</a:t>
            </a:r>
            <a:br>
              <a:rPr lang="en-US" dirty="0"/>
            </a:br>
            <a:br>
              <a:rPr lang="en-US" dirty="0"/>
            </a:br>
            <a:r>
              <a:rPr lang="en-US" dirty="0"/>
              <a:t> “one molecule [THC] is unlikely to match the .  . . potential of [whole] Cannabis” </a:t>
            </a:r>
            <a:br>
              <a:rPr lang="en-US" dirty="0"/>
            </a:br>
            <a:br>
              <a:rPr lang="en-US" dirty="0"/>
            </a:br>
            <a:r>
              <a:rPr lang="en-US" dirty="0"/>
              <a:t>“The plant does it better.”</a:t>
            </a:r>
            <a:br>
              <a:rPr lang="en-US" dirty="0"/>
            </a:br>
            <a:r>
              <a:rPr lang="en-US" sz="2222" dirty="0"/>
              <a:t>https://www.ncbi.nlm.nih.gov/pmc/articles/PMC6334252/</a:t>
            </a:r>
            <a:br>
              <a:rPr lang="en-US" sz="1778" dirty="0"/>
            </a:br>
            <a:br>
              <a:rPr lang="en-US" dirty="0"/>
            </a:br>
            <a:br>
              <a:rPr lang="en-US" dirty="0"/>
            </a:br>
            <a:br>
              <a:rPr lang="en-US" dirty="0"/>
            </a:br>
            <a:r>
              <a:rPr lang="en-US" dirty="0"/>
              <a:t> </a:t>
            </a:r>
            <a:br>
              <a:rPr lang="en-US" dirty="0"/>
            </a:br>
            <a:endParaRPr lang="en-US" dirty="0"/>
          </a:p>
        </p:txBody>
      </p:sp>
      <p:sp>
        <p:nvSpPr>
          <p:cNvPr id="3" name="Footer Placeholder 2"/>
          <p:cNvSpPr>
            <a:spLocks noGrp="1"/>
          </p:cNvSpPr>
          <p:nvPr>
            <p:ph type="ftr" sz="quarter" idx="11"/>
          </p:nvPr>
        </p:nvSpPr>
        <p:spPr/>
        <p:txBody>
          <a:bodyPr/>
          <a:lstStyle/>
          <a:p>
            <a:r>
              <a:rPr lang="en-US"/>
              <a:t>Pat Oglesby  Www.newrevenue.org   </a:t>
            </a:r>
          </a:p>
        </p:txBody>
      </p:sp>
    </p:spTree>
    <p:extLst>
      <p:ext uri="{BB962C8B-B14F-4D97-AF65-F5344CB8AC3E}">
        <p14:creationId xmlns:p14="http://schemas.microsoft.com/office/powerpoint/2010/main" val="3128572374"/>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3"/>
          <a:stretch>
            <a:fillRect/>
          </a:stretch>
        </p:blipFill>
        <p:spPr>
          <a:xfrm>
            <a:off x="381000" y="1987550"/>
            <a:ext cx="3200400" cy="2273300"/>
          </a:xfrm>
          <a:prstGeom prst="rect">
            <a:avLst/>
          </a:prstGeom>
        </p:spPr>
      </p:pic>
      <p:graphicFrame>
        <p:nvGraphicFramePr>
          <p:cNvPr id="45058" name="Object 2"/>
          <p:cNvGraphicFramePr>
            <a:graphicFrameLocks noChangeAspect="1"/>
          </p:cNvGraphicFramePr>
          <p:nvPr/>
        </p:nvGraphicFramePr>
        <p:xfrm>
          <a:off x="0" y="457200"/>
          <a:ext cx="9311425" cy="1530350"/>
        </p:xfrm>
        <a:graphic>
          <a:graphicData uri="http://schemas.openxmlformats.org/presentationml/2006/ole">
            <mc:AlternateContent xmlns:mc="http://schemas.openxmlformats.org/markup-compatibility/2006">
              <mc:Choice xmlns:v="urn:schemas-microsoft-com:vml" Requires="v">
                <p:oleObj spid="_x0000_s467988" name="Document" r:id="rId4" imgW="5486400" imgH="901700" progId="Word.Document.12">
                  <p:link updateAutomatic="1"/>
                </p:oleObj>
              </mc:Choice>
              <mc:Fallback>
                <p:oleObj name="Document" r:id="rId4" imgW="5486400" imgH="901700" progId="Word.Document.12">
                  <p:link updateAutomatic="1"/>
                  <p:pic>
                    <p:nvPicPr>
                      <p:cNvPr id="45058" name="Object 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0" y="457200"/>
                        <a:ext cx="9311425" cy="15303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oleObj>
              </mc:Fallback>
            </mc:AlternateContent>
          </a:graphicData>
        </a:graphic>
      </p:graphicFrame>
      <p:sp>
        <p:nvSpPr>
          <p:cNvPr id="5" name="Rectangle 4"/>
          <p:cNvSpPr/>
          <p:nvPr/>
        </p:nvSpPr>
        <p:spPr>
          <a:xfrm>
            <a:off x="3962400" y="2275691"/>
            <a:ext cx="4572000" cy="3970318"/>
          </a:xfrm>
          <a:prstGeom prst="rect">
            <a:avLst/>
          </a:prstGeom>
        </p:spPr>
        <p:txBody>
          <a:bodyPr>
            <a:spAutoFit/>
          </a:bodyPr>
          <a:lstStyle/>
          <a:p>
            <a:r>
              <a:rPr lang="en-US" sz="3600" dirty="0"/>
              <a:t>"We’ve all been lured toward high percentages of THC"</a:t>
            </a:r>
          </a:p>
          <a:p>
            <a:r>
              <a:rPr lang="en-US" sz="3600" dirty="0"/>
              <a:t>but "optimized highs" involve </a:t>
            </a:r>
            <a:r>
              <a:rPr lang="en-US" sz="3600" dirty="0" err="1"/>
              <a:t>terpenes</a:t>
            </a:r>
            <a:r>
              <a:rPr lang="en-US" sz="3600" dirty="0"/>
              <a:t>. </a:t>
            </a:r>
          </a:p>
          <a:p>
            <a:endParaRPr lang="en-US" dirty="0"/>
          </a:p>
          <a:p>
            <a:r>
              <a:rPr lang="en-US" dirty="0">
                <a:hlinkClick r:id="rId6"/>
              </a:rPr>
              <a:t>https://www.leafly.com/news/science-tech/beyond-thc-asserting-benefits-effects-terpenes</a:t>
            </a:r>
            <a:endParaRPr lang="en-US" dirty="0"/>
          </a:p>
          <a:p>
            <a:endParaRPr lang="en-US" dirty="0"/>
          </a:p>
        </p:txBody>
      </p:sp>
      <p:sp>
        <p:nvSpPr>
          <p:cNvPr id="6" name="Footer Placeholder 5"/>
          <p:cNvSpPr>
            <a:spLocks noGrp="1"/>
          </p:cNvSpPr>
          <p:nvPr>
            <p:ph type="ftr" sz="quarter" idx="11"/>
          </p:nvPr>
        </p:nvSpPr>
        <p:spPr/>
        <p:txBody>
          <a:bodyPr/>
          <a:lstStyle/>
          <a:p>
            <a:r>
              <a:rPr lang="en-US"/>
              <a:t>Pat Oglesby  Www.newrevenue.org   </a:t>
            </a:r>
          </a:p>
        </p:txBody>
      </p:sp>
    </p:spTree>
    <p:extLst>
      <p:ext uri="{BB962C8B-B14F-4D97-AF65-F5344CB8AC3E}">
        <p14:creationId xmlns:p14="http://schemas.microsoft.com/office/powerpoint/2010/main" val="1518584799"/>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01378" name="Object 2"/>
          <p:cNvGraphicFramePr>
            <a:graphicFrameLocks noChangeAspect="1"/>
          </p:cNvGraphicFramePr>
          <p:nvPr/>
        </p:nvGraphicFramePr>
        <p:xfrm>
          <a:off x="685800" y="1243012"/>
          <a:ext cx="7772400" cy="3633787"/>
        </p:xfrm>
        <a:graphic>
          <a:graphicData uri="http://schemas.openxmlformats.org/presentationml/2006/ole">
            <mc:AlternateContent xmlns:mc="http://schemas.openxmlformats.org/markup-compatibility/2006">
              <mc:Choice xmlns:v="urn:schemas-microsoft-com:vml" Requires="v">
                <p:oleObj spid="_x0000_s469012" name="Document" r:id="rId3" imgW="5486400" imgH="1663700" progId="Word.Document.12">
                  <p:link updateAutomatic="1"/>
                </p:oleObj>
              </mc:Choice>
              <mc:Fallback>
                <p:oleObj name="Document" r:id="rId3" imgW="5486400" imgH="1663700" progId="Word.Document.12">
                  <p:link updateAutomatic="1"/>
                  <p:pic>
                    <p:nvPicPr>
                      <p:cNvPr id="101378" name="Object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85800" y="1243012"/>
                        <a:ext cx="7772400" cy="363378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oleObj>
              </mc:Fallback>
            </mc:AlternateContent>
          </a:graphicData>
        </a:graphic>
      </p:graphicFrame>
      <p:sp>
        <p:nvSpPr>
          <p:cNvPr id="6" name="Footer Placeholder 5"/>
          <p:cNvSpPr>
            <a:spLocks noGrp="1"/>
          </p:cNvSpPr>
          <p:nvPr>
            <p:ph type="ftr" sz="quarter" idx="11"/>
          </p:nvPr>
        </p:nvSpPr>
        <p:spPr/>
        <p:txBody>
          <a:bodyPr/>
          <a:lstStyle/>
          <a:p>
            <a:r>
              <a:rPr lang="en-US"/>
              <a:t>Pat Oglesby  Www.newrevenue.org   </a:t>
            </a:r>
          </a:p>
        </p:txBody>
      </p:sp>
    </p:spTree>
    <p:extLst>
      <p:ext uri="{BB962C8B-B14F-4D97-AF65-F5344CB8AC3E}">
        <p14:creationId xmlns:p14="http://schemas.microsoft.com/office/powerpoint/2010/main" val="1961712663"/>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r>
              <a:rPr lang="en-US"/>
              <a:t>Pat Oglesby  Www.newrevenue.org   </a:t>
            </a:r>
          </a:p>
        </p:txBody>
      </p:sp>
      <p:pic>
        <p:nvPicPr>
          <p:cNvPr id="4" name="Picture 3"/>
          <p:cNvPicPr>
            <a:picLocks noChangeAspect="1"/>
          </p:cNvPicPr>
          <p:nvPr/>
        </p:nvPicPr>
        <p:blipFill>
          <a:blip r:embed="rId2"/>
          <a:stretch>
            <a:fillRect/>
          </a:stretch>
        </p:blipFill>
        <p:spPr>
          <a:xfrm>
            <a:off x="1447800" y="838200"/>
            <a:ext cx="6756692" cy="4419600"/>
          </a:xfrm>
          <a:prstGeom prst="rect">
            <a:avLst/>
          </a:prstGeom>
        </p:spPr>
      </p:pic>
    </p:spTree>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Potency – Taxing THC	</a:t>
            </a:r>
          </a:p>
        </p:txBody>
      </p:sp>
      <p:sp>
        <p:nvSpPr>
          <p:cNvPr id="3" name="Content Placeholder 2"/>
          <p:cNvSpPr>
            <a:spLocks noGrp="1"/>
          </p:cNvSpPr>
          <p:nvPr>
            <p:ph idx="1"/>
          </p:nvPr>
        </p:nvSpPr>
        <p:spPr/>
        <p:txBody>
          <a:bodyPr/>
          <a:lstStyle/>
          <a:p>
            <a:pPr marL="0" indent="0">
              <a:buNone/>
            </a:pPr>
            <a:r>
              <a:rPr lang="en-US" dirty="0"/>
              <a:t>	</a:t>
            </a:r>
          </a:p>
          <a:p>
            <a:r>
              <a:rPr lang="en-US" dirty="0"/>
              <a:t>Sampling and measurement	</a:t>
            </a:r>
          </a:p>
          <a:p>
            <a:pPr lvl="1"/>
            <a:r>
              <a:rPr lang="en-US" dirty="0"/>
              <a:t>Flower (raw plant matter) -- Hard</a:t>
            </a:r>
          </a:p>
          <a:p>
            <a:pPr lvl="1"/>
            <a:r>
              <a:rPr lang="en-US" dirty="0"/>
              <a:t>Concentrates -- Easy</a:t>
            </a:r>
          </a:p>
        </p:txBody>
      </p:sp>
      <p:sp>
        <p:nvSpPr>
          <p:cNvPr id="5" name="Footer Placeholder 4"/>
          <p:cNvSpPr>
            <a:spLocks noGrp="1"/>
          </p:cNvSpPr>
          <p:nvPr>
            <p:ph type="ftr" sz="quarter" idx="11"/>
          </p:nvPr>
        </p:nvSpPr>
        <p:spPr/>
        <p:txBody>
          <a:bodyPr/>
          <a:lstStyle/>
          <a:p>
            <a:r>
              <a:rPr lang="en-US"/>
              <a:t>Pat Oglesby  Www.newrevenue.org   </a:t>
            </a:r>
          </a:p>
        </p:txBody>
      </p:sp>
    </p:spTree>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br>
              <a:rPr lang="en-US" dirty="0"/>
            </a:br>
            <a:br>
              <a:rPr lang="en-US" dirty="0"/>
            </a:br>
            <a:br>
              <a:rPr lang="en-US" dirty="0"/>
            </a:br>
            <a:r>
              <a:rPr lang="en-US" dirty="0"/>
              <a:t>Sampling:</a:t>
            </a:r>
            <a:br>
              <a:rPr lang="en-US" dirty="0"/>
            </a:br>
            <a:r>
              <a:rPr lang="en-US" dirty="0"/>
              <a:t>Some taxable articles have homogeneous  THC.</a:t>
            </a:r>
          </a:p>
        </p:txBody>
      </p:sp>
      <p:pic>
        <p:nvPicPr>
          <p:cNvPr id="3" name="Picture 2"/>
          <p:cNvPicPr>
            <a:picLocks noChangeAspect="1"/>
          </p:cNvPicPr>
          <p:nvPr/>
        </p:nvPicPr>
        <p:blipFill>
          <a:blip r:embed="rId2"/>
          <a:stretch>
            <a:fillRect/>
          </a:stretch>
        </p:blipFill>
        <p:spPr>
          <a:xfrm>
            <a:off x="2895600" y="3246863"/>
            <a:ext cx="3666208" cy="2683727"/>
          </a:xfrm>
          <a:prstGeom prst="rect">
            <a:avLst/>
          </a:prstGeom>
        </p:spPr>
      </p:pic>
      <p:sp>
        <p:nvSpPr>
          <p:cNvPr id="4" name="Footer Placeholder 3"/>
          <p:cNvSpPr>
            <a:spLocks noGrp="1"/>
          </p:cNvSpPr>
          <p:nvPr>
            <p:ph type="ftr" sz="quarter" idx="11"/>
          </p:nvPr>
        </p:nvSpPr>
        <p:spPr/>
        <p:txBody>
          <a:bodyPr/>
          <a:lstStyle/>
          <a:p>
            <a:r>
              <a:rPr lang="en-US"/>
              <a:t>Pat Oglesby  Www.newrevenue.org   </a:t>
            </a:r>
          </a:p>
        </p:txBody>
      </p:sp>
    </p:spTree>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Heterogeneity of raw plant matter </a:t>
            </a:r>
          </a:p>
        </p:txBody>
      </p:sp>
      <p:pic>
        <p:nvPicPr>
          <p:cNvPr id="4" name="Picture 3"/>
          <p:cNvPicPr>
            <a:picLocks noChangeAspect="1"/>
          </p:cNvPicPr>
          <p:nvPr/>
        </p:nvPicPr>
        <p:blipFill>
          <a:blip r:embed="rId3"/>
          <a:stretch>
            <a:fillRect/>
          </a:stretch>
        </p:blipFill>
        <p:spPr>
          <a:xfrm>
            <a:off x="2590800" y="2514600"/>
            <a:ext cx="5462932" cy="3726831"/>
          </a:xfrm>
          <a:prstGeom prst="rect">
            <a:avLst/>
          </a:prstGeom>
        </p:spPr>
      </p:pic>
      <p:pic>
        <p:nvPicPr>
          <p:cNvPr id="5" name="Picture 4"/>
          <p:cNvPicPr>
            <a:picLocks noChangeAspect="1"/>
          </p:cNvPicPr>
          <p:nvPr/>
        </p:nvPicPr>
        <p:blipFill>
          <a:blip r:embed="rId4"/>
          <a:stretch>
            <a:fillRect/>
          </a:stretch>
        </p:blipFill>
        <p:spPr>
          <a:xfrm>
            <a:off x="457200" y="1219200"/>
            <a:ext cx="3773179" cy="2362200"/>
          </a:xfrm>
          <a:prstGeom prst="rect">
            <a:avLst/>
          </a:prstGeom>
        </p:spPr>
      </p:pic>
      <p:sp>
        <p:nvSpPr>
          <p:cNvPr id="6" name="Footer Placeholder 5"/>
          <p:cNvSpPr>
            <a:spLocks noGrp="1"/>
          </p:cNvSpPr>
          <p:nvPr>
            <p:ph type="ftr" sz="quarter" idx="11"/>
          </p:nvPr>
        </p:nvSpPr>
        <p:spPr/>
        <p:txBody>
          <a:bodyPr/>
          <a:lstStyle/>
          <a:p>
            <a:r>
              <a:rPr lang="en-US"/>
              <a:t>Pat Oglesby  Www.newrevenue.org   </a:t>
            </a:r>
          </a:p>
        </p:txBody>
      </p:sp>
    </p:spTree>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457200" y="5213350"/>
            <a:ext cx="8229600" cy="1143000"/>
          </a:xfrm>
        </p:spPr>
        <p:txBody>
          <a:bodyPr/>
          <a:lstStyle/>
          <a:p>
            <a:r>
              <a:rPr lang="en-US" sz="3200" dirty="0"/>
              <a:t>BOTEC</a:t>
            </a:r>
            <a:r>
              <a:rPr lang="en-US" dirty="0"/>
              <a:t> </a:t>
            </a:r>
          </a:p>
        </p:txBody>
      </p:sp>
      <p:sp>
        <p:nvSpPr>
          <p:cNvPr id="2" name="Footer Placeholder 1"/>
          <p:cNvSpPr>
            <a:spLocks noGrp="1"/>
          </p:cNvSpPr>
          <p:nvPr>
            <p:ph type="ftr" sz="quarter" idx="11"/>
          </p:nvPr>
        </p:nvSpPr>
        <p:spPr/>
        <p:txBody>
          <a:bodyPr/>
          <a:lstStyle/>
          <a:p>
            <a:r>
              <a:rPr lang="en-US"/>
              <a:t>Pat Oglesby  Www.newrevenue.org   </a:t>
            </a:r>
          </a:p>
        </p:txBody>
      </p:sp>
      <p:graphicFrame>
        <p:nvGraphicFramePr>
          <p:cNvPr id="439298" name="Object 2"/>
          <p:cNvGraphicFramePr>
            <a:graphicFrameLocks noChangeAspect="1"/>
          </p:cNvGraphicFramePr>
          <p:nvPr/>
        </p:nvGraphicFramePr>
        <p:xfrm>
          <a:off x="990600" y="914400"/>
          <a:ext cx="7391400" cy="4343400"/>
        </p:xfrm>
        <a:graphic>
          <a:graphicData uri="http://schemas.openxmlformats.org/presentationml/2006/ole">
            <mc:AlternateContent xmlns:mc="http://schemas.openxmlformats.org/markup-compatibility/2006">
              <mc:Choice xmlns:v="urn:schemas-microsoft-com:vml" Requires="v">
                <p:oleObj spid="_x0000_s34930" name="Document" r:id="rId3" imgW="5486400" imgH="1346200" progId="Word.Document.12">
                  <p:link updateAutomatic="1"/>
                </p:oleObj>
              </mc:Choice>
              <mc:Fallback>
                <p:oleObj name="Document" r:id="rId3" imgW="5486400" imgH="1346200" progId="Word.Document.12">
                  <p:link updateAutomatic="1"/>
                  <p:pic>
                    <p:nvPicPr>
                      <p:cNvPr id="0"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990600" y="914400"/>
                        <a:ext cx="7391400" cy="43434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oleObj>
              </mc:Fallback>
            </mc:AlternateContent>
          </a:graphicData>
        </a:graphic>
      </p:graphicFrame>
    </p:spTree>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3"/>
          <a:stretch>
            <a:fillRect/>
          </a:stretch>
        </p:blipFill>
        <p:spPr>
          <a:xfrm>
            <a:off x="152400" y="331232"/>
            <a:ext cx="8382000" cy="4457700"/>
          </a:xfrm>
          <a:prstGeom prst="rect">
            <a:avLst/>
          </a:prstGeom>
        </p:spPr>
      </p:pic>
      <p:sp>
        <p:nvSpPr>
          <p:cNvPr id="4" name="Rectangle 3"/>
          <p:cNvSpPr/>
          <p:nvPr/>
        </p:nvSpPr>
        <p:spPr>
          <a:xfrm>
            <a:off x="2590800" y="5181600"/>
            <a:ext cx="2659702" cy="369332"/>
          </a:xfrm>
          <a:prstGeom prst="rect">
            <a:avLst/>
          </a:prstGeom>
        </p:spPr>
        <p:txBody>
          <a:bodyPr wrap="none">
            <a:spAutoFit/>
          </a:bodyPr>
          <a:lstStyle/>
          <a:p>
            <a:r>
              <a:rPr lang="en-US" dirty="0"/>
              <a:t>Dale </a:t>
            </a:r>
            <a:r>
              <a:rPr lang="en-US" dirty="0" err="1"/>
              <a:t>Gieringer</a:t>
            </a:r>
            <a:r>
              <a:rPr lang="en-US" dirty="0"/>
              <a:t>, CA NORML</a:t>
            </a:r>
          </a:p>
        </p:txBody>
      </p:sp>
      <p:pic>
        <p:nvPicPr>
          <p:cNvPr id="5" name="Picture 4"/>
          <p:cNvPicPr>
            <a:picLocks noChangeAspect="1"/>
          </p:cNvPicPr>
          <p:nvPr/>
        </p:nvPicPr>
        <p:blipFill>
          <a:blip r:embed="rId4"/>
          <a:stretch>
            <a:fillRect/>
          </a:stretch>
        </p:blipFill>
        <p:spPr>
          <a:xfrm>
            <a:off x="6245600" y="4788932"/>
            <a:ext cx="2288800" cy="1524000"/>
          </a:xfrm>
          <a:prstGeom prst="rect">
            <a:avLst/>
          </a:prstGeom>
        </p:spPr>
      </p:pic>
      <p:sp>
        <p:nvSpPr>
          <p:cNvPr id="6" name="Footer Placeholder 5"/>
          <p:cNvSpPr>
            <a:spLocks noGrp="1"/>
          </p:cNvSpPr>
          <p:nvPr>
            <p:ph type="ftr" sz="quarter" idx="11"/>
          </p:nvPr>
        </p:nvSpPr>
        <p:spPr/>
        <p:txBody>
          <a:bodyPr/>
          <a:lstStyle/>
          <a:p>
            <a:r>
              <a:rPr lang="en-US"/>
              <a:t>Pat Oglesby  Www.newrevenue.org   </a:t>
            </a:r>
          </a:p>
        </p:txBody>
      </p:sp>
    </p:spTree>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04800" y="2042319"/>
            <a:ext cx="8229600" cy="3535362"/>
          </a:xfrm>
        </p:spPr>
        <p:txBody>
          <a:bodyPr>
            <a:normAutofit fontScale="90000"/>
          </a:bodyPr>
          <a:lstStyle/>
          <a:p>
            <a:r>
              <a:rPr lang="en-US" dirty="0"/>
              <a:t>Sampling bias changes if consumers see the amount of THC taxed.</a:t>
            </a:r>
            <a:br>
              <a:rPr lang="en-US" dirty="0"/>
            </a:br>
            <a:br>
              <a:rPr lang="en-US" dirty="0"/>
            </a:br>
            <a:br>
              <a:rPr lang="en-US" dirty="0"/>
            </a:br>
            <a:br>
              <a:rPr lang="en-US" dirty="0"/>
            </a:br>
            <a:br>
              <a:rPr lang="en-US" dirty="0"/>
            </a:br>
            <a:br>
              <a:rPr lang="en-US" dirty="0"/>
            </a:br>
            <a:r>
              <a:rPr lang="en-US" dirty="0"/>
              <a:t>.</a:t>
            </a:r>
            <a:br>
              <a:rPr lang="en-US" dirty="0"/>
            </a:br>
            <a:endParaRPr lang="en-US" dirty="0"/>
          </a:p>
        </p:txBody>
      </p:sp>
      <p:sp>
        <p:nvSpPr>
          <p:cNvPr id="3" name="Footer Placeholder 2"/>
          <p:cNvSpPr>
            <a:spLocks noGrp="1"/>
          </p:cNvSpPr>
          <p:nvPr>
            <p:ph type="ftr" sz="quarter" idx="11"/>
          </p:nvPr>
        </p:nvSpPr>
        <p:spPr/>
        <p:txBody>
          <a:bodyPr/>
          <a:lstStyle/>
          <a:p>
            <a:r>
              <a:rPr lang="en-US"/>
              <a:t>Pat Oglesby  Www.newrevenue.org   </a:t>
            </a:r>
          </a:p>
        </p:txBody>
      </p:sp>
      <p:pic>
        <p:nvPicPr>
          <p:cNvPr id="4" name="Picture 3">
            <a:extLst>
              <a:ext uri="{FF2B5EF4-FFF2-40B4-BE49-F238E27FC236}">
                <a16:creationId xmlns:a16="http://schemas.microsoft.com/office/drawing/2014/main" id="{4FA7FEEB-4443-E848-9B1E-E1EE70064AA7}"/>
              </a:ext>
            </a:extLst>
          </p:cNvPr>
          <p:cNvPicPr>
            <a:picLocks noChangeAspect="1"/>
          </p:cNvPicPr>
          <p:nvPr/>
        </p:nvPicPr>
        <p:blipFill>
          <a:blip r:embed="rId2"/>
          <a:stretch>
            <a:fillRect/>
          </a:stretch>
        </p:blipFill>
        <p:spPr>
          <a:xfrm>
            <a:off x="1790700" y="2665016"/>
            <a:ext cx="5257800" cy="3302000"/>
          </a:xfrm>
          <a:prstGeom prst="rect">
            <a:avLst/>
          </a:prstGeom>
        </p:spPr>
      </p:pic>
    </p:spTree>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659A9FD-0F3B-6C41-ACD5-01A1CCCC8D07}"/>
              </a:ext>
            </a:extLst>
          </p:cNvPr>
          <p:cNvSpPr>
            <a:spLocks noGrp="1"/>
          </p:cNvSpPr>
          <p:nvPr>
            <p:ph type="title"/>
          </p:nvPr>
        </p:nvSpPr>
        <p:spPr/>
        <p:txBody>
          <a:bodyPr>
            <a:normAutofit fontScale="90000"/>
          </a:bodyPr>
          <a:lstStyle/>
          <a:p>
            <a:r>
              <a:rPr lang="en-US" dirty="0"/>
              <a:t>Poll: What’s the easiest tax to collect?</a:t>
            </a:r>
          </a:p>
        </p:txBody>
      </p:sp>
      <p:sp>
        <p:nvSpPr>
          <p:cNvPr id="3" name="Content Placeholder 2">
            <a:extLst>
              <a:ext uri="{FF2B5EF4-FFF2-40B4-BE49-F238E27FC236}">
                <a16:creationId xmlns:a16="http://schemas.microsoft.com/office/drawing/2014/main" id="{2F7BD04D-9326-9F4E-A450-652B18794596}"/>
              </a:ext>
            </a:extLst>
          </p:cNvPr>
          <p:cNvSpPr>
            <a:spLocks noGrp="1"/>
          </p:cNvSpPr>
          <p:nvPr>
            <p:ph idx="1"/>
          </p:nvPr>
        </p:nvSpPr>
        <p:spPr/>
        <p:txBody>
          <a:bodyPr/>
          <a:lstStyle/>
          <a:p>
            <a:r>
              <a:rPr lang="en-US" dirty="0"/>
              <a:t>Weight of raw plant material</a:t>
            </a:r>
          </a:p>
          <a:p>
            <a:r>
              <a:rPr lang="en-US" dirty="0"/>
              <a:t>THC content of raw plant material</a:t>
            </a:r>
          </a:p>
          <a:p>
            <a:r>
              <a:rPr lang="en-US" dirty="0"/>
              <a:t>THC content of processed products</a:t>
            </a:r>
          </a:p>
          <a:p>
            <a:r>
              <a:rPr lang="en-US" dirty="0"/>
              <a:t>Price</a:t>
            </a:r>
          </a:p>
          <a:p>
            <a:r>
              <a:rPr lang="en-US" dirty="0"/>
              <a:t>Grow area</a:t>
            </a:r>
          </a:p>
          <a:p>
            <a:r>
              <a:rPr lang="en-US" dirty="0"/>
              <a:t>Kilowatt hours</a:t>
            </a:r>
          </a:p>
          <a:p>
            <a:endParaRPr lang="en-US" dirty="0"/>
          </a:p>
          <a:p>
            <a:endParaRPr lang="en-US" dirty="0"/>
          </a:p>
        </p:txBody>
      </p:sp>
      <p:sp>
        <p:nvSpPr>
          <p:cNvPr id="4" name="Footer Placeholder 3">
            <a:extLst>
              <a:ext uri="{FF2B5EF4-FFF2-40B4-BE49-F238E27FC236}">
                <a16:creationId xmlns:a16="http://schemas.microsoft.com/office/drawing/2014/main" id="{CE2DB2C9-16B9-DC4B-9601-4D9091B91CA2}"/>
              </a:ext>
            </a:extLst>
          </p:cNvPr>
          <p:cNvSpPr>
            <a:spLocks noGrp="1"/>
          </p:cNvSpPr>
          <p:nvPr>
            <p:ph type="ftr" sz="quarter" idx="11"/>
          </p:nvPr>
        </p:nvSpPr>
        <p:spPr/>
        <p:txBody>
          <a:bodyPr/>
          <a:lstStyle/>
          <a:p>
            <a:r>
              <a:rPr lang="en-US"/>
              <a:t>Pat Oglesby  Www.newrevenue.org   </a:t>
            </a:r>
          </a:p>
        </p:txBody>
      </p:sp>
    </p:spTree>
    <p:extLst>
      <p:ext uri="{BB962C8B-B14F-4D97-AF65-F5344CB8AC3E}">
        <p14:creationId xmlns:p14="http://schemas.microsoft.com/office/powerpoint/2010/main" val="1565257694"/>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ACA711A-5987-7E40-9F07-1702F5AA5674}"/>
              </a:ext>
            </a:extLst>
          </p:cNvPr>
          <p:cNvSpPr>
            <a:spLocks noGrp="1"/>
          </p:cNvSpPr>
          <p:nvPr>
            <p:ph type="title"/>
          </p:nvPr>
        </p:nvSpPr>
        <p:spPr/>
        <p:txBody>
          <a:bodyPr/>
          <a:lstStyle/>
          <a:p>
            <a:r>
              <a:rPr lang="en-US" dirty="0"/>
              <a:t>Tax Foundation state of play</a:t>
            </a:r>
          </a:p>
        </p:txBody>
      </p:sp>
      <p:sp>
        <p:nvSpPr>
          <p:cNvPr id="3" name="Footer Placeholder 2">
            <a:extLst>
              <a:ext uri="{FF2B5EF4-FFF2-40B4-BE49-F238E27FC236}">
                <a16:creationId xmlns:a16="http://schemas.microsoft.com/office/drawing/2014/main" id="{AAE632E3-F3F6-FD46-8CAF-ABA1B533936A}"/>
              </a:ext>
            </a:extLst>
          </p:cNvPr>
          <p:cNvSpPr>
            <a:spLocks noGrp="1"/>
          </p:cNvSpPr>
          <p:nvPr>
            <p:ph type="ftr" sz="quarter" idx="11"/>
          </p:nvPr>
        </p:nvSpPr>
        <p:spPr/>
        <p:txBody>
          <a:bodyPr/>
          <a:lstStyle/>
          <a:p>
            <a:r>
              <a:rPr lang="en-US"/>
              <a:t>Pat Oglesby  Www.newrevenue.org   </a:t>
            </a:r>
          </a:p>
        </p:txBody>
      </p:sp>
      <p:graphicFrame>
        <p:nvGraphicFramePr>
          <p:cNvPr id="4" name="Table 3">
            <a:extLst>
              <a:ext uri="{FF2B5EF4-FFF2-40B4-BE49-F238E27FC236}">
                <a16:creationId xmlns:a16="http://schemas.microsoft.com/office/drawing/2014/main" id="{F1F4862A-D167-A24C-9602-32EC05F9598B}"/>
              </a:ext>
            </a:extLst>
          </p:cNvPr>
          <p:cNvGraphicFramePr>
            <a:graphicFrameLocks noGrp="1"/>
          </p:cNvGraphicFramePr>
          <p:nvPr/>
        </p:nvGraphicFramePr>
        <p:xfrm>
          <a:off x="668338" y="1166813"/>
          <a:ext cx="7806592" cy="4525964"/>
        </p:xfrm>
        <a:graphic>
          <a:graphicData uri="http://schemas.openxmlformats.org/drawingml/2006/table">
            <a:tbl>
              <a:tblPr>
                <a:tableStyleId>{5C22544A-7EE6-4342-B048-85BDC9FD1C3A}</a:tableStyleId>
              </a:tblPr>
              <a:tblGrid>
                <a:gridCol w="975824">
                  <a:extLst>
                    <a:ext uri="{9D8B030D-6E8A-4147-A177-3AD203B41FA5}">
                      <a16:colId xmlns:a16="http://schemas.microsoft.com/office/drawing/2014/main" val="2332031394"/>
                    </a:ext>
                  </a:extLst>
                </a:gridCol>
                <a:gridCol w="975824">
                  <a:extLst>
                    <a:ext uri="{9D8B030D-6E8A-4147-A177-3AD203B41FA5}">
                      <a16:colId xmlns:a16="http://schemas.microsoft.com/office/drawing/2014/main" val="1704526451"/>
                    </a:ext>
                  </a:extLst>
                </a:gridCol>
                <a:gridCol w="975824">
                  <a:extLst>
                    <a:ext uri="{9D8B030D-6E8A-4147-A177-3AD203B41FA5}">
                      <a16:colId xmlns:a16="http://schemas.microsoft.com/office/drawing/2014/main" val="296644100"/>
                    </a:ext>
                  </a:extLst>
                </a:gridCol>
                <a:gridCol w="975824">
                  <a:extLst>
                    <a:ext uri="{9D8B030D-6E8A-4147-A177-3AD203B41FA5}">
                      <a16:colId xmlns:a16="http://schemas.microsoft.com/office/drawing/2014/main" val="1590969484"/>
                    </a:ext>
                  </a:extLst>
                </a:gridCol>
                <a:gridCol w="975824">
                  <a:extLst>
                    <a:ext uri="{9D8B030D-6E8A-4147-A177-3AD203B41FA5}">
                      <a16:colId xmlns:a16="http://schemas.microsoft.com/office/drawing/2014/main" val="3636956042"/>
                    </a:ext>
                  </a:extLst>
                </a:gridCol>
                <a:gridCol w="975824">
                  <a:extLst>
                    <a:ext uri="{9D8B030D-6E8A-4147-A177-3AD203B41FA5}">
                      <a16:colId xmlns:a16="http://schemas.microsoft.com/office/drawing/2014/main" val="2339222559"/>
                    </a:ext>
                  </a:extLst>
                </a:gridCol>
                <a:gridCol w="975824">
                  <a:extLst>
                    <a:ext uri="{9D8B030D-6E8A-4147-A177-3AD203B41FA5}">
                      <a16:colId xmlns:a16="http://schemas.microsoft.com/office/drawing/2014/main" val="79593763"/>
                    </a:ext>
                  </a:extLst>
                </a:gridCol>
                <a:gridCol w="975824">
                  <a:extLst>
                    <a:ext uri="{9D8B030D-6E8A-4147-A177-3AD203B41FA5}">
                      <a16:colId xmlns:a16="http://schemas.microsoft.com/office/drawing/2014/main" val="1679694400"/>
                    </a:ext>
                  </a:extLst>
                </a:gridCol>
              </a:tblGrid>
              <a:tr h="213752">
                <a:tc gridSpan="4">
                  <a:txBody>
                    <a:bodyPr/>
                    <a:lstStyle/>
                    <a:p>
                      <a:pPr algn="l" fontAlgn="b"/>
                      <a:r>
                        <a:rPr lang="en-US" sz="1300" u="none" strike="noStrike">
                          <a:effectLst/>
                        </a:rPr>
                        <a:t>As of March 31, 2021 (a = not started)</a:t>
                      </a:r>
                      <a:endParaRPr lang="en-US" sz="1300" b="1" i="1" u="none" strike="noStrike">
                        <a:solidFill>
                          <a:srgbClr val="555555"/>
                        </a:solidFill>
                        <a:effectLst/>
                        <a:latin typeface="Baskerville" panose="02020502070401020303" pitchFamily="18" charset="0"/>
                      </a:endParaRPr>
                    </a:p>
                  </a:txBody>
                  <a:tcPr marL="6970" marR="6970" marT="6970" marB="0" anchor="b"/>
                </a:tc>
                <a:tc hMerge="1">
                  <a:txBody>
                    <a:bodyPr/>
                    <a:lstStyle/>
                    <a:p>
                      <a:endParaRPr lang="en-US"/>
                    </a:p>
                  </a:txBody>
                  <a:tcPr/>
                </a:tc>
                <a:tc hMerge="1">
                  <a:txBody>
                    <a:bodyPr/>
                    <a:lstStyle/>
                    <a:p>
                      <a:endParaRPr lang="en-US"/>
                    </a:p>
                  </a:txBody>
                  <a:tcPr/>
                </a:tc>
                <a:tc hMerge="1">
                  <a:txBody>
                    <a:bodyPr/>
                    <a:lstStyle/>
                    <a:p>
                      <a:endParaRPr lang="en-US"/>
                    </a:p>
                  </a:txBody>
                  <a:tcPr/>
                </a:tc>
                <a:tc>
                  <a:txBody>
                    <a:bodyPr/>
                    <a:lstStyle/>
                    <a:p>
                      <a:pPr algn="l" fontAlgn="b"/>
                      <a:endParaRPr lang="en-US" sz="900" b="0" i="0" u="none" strike="noStrike">
                        <a:solidFill>
                          <a:srgbClr val="000000"/>
                        </a:solidFill>
                        <a:effectLst/>
                        <a:latin typeface="Baskerville" panose="02020502070401020303" pitchFamily="18" charset="0"/>
                      </a:endParaRPr>
                    </a:p>
                  </a:txBody>
                  <a:tcPr marL="6970" marR="6970" marT="6970" marB="0" anchor="b"/>
                </a:tc>
                <a:tc>
                  <a:txBody>
                    <a:bodyPr/>
                    <a:lstStyle/>
                    <a:p>
                      <a:pPr algn="l" fontAlgn="b"/>
                      <a:endParaRPr lang="en-US" sz="900" b="0" i="0" u="none" strike="noStrike">
                        <a:solidFill>
                          <a:srgbClr val="000000"/>
                        </a:solidFill>
                        <a:effectLst/>
                        <a:latin typeface="Baskerville" panose="02020502070401020303" pitchFamily="18" charset="0"/>
                      </a:endParaRPr>
                    </a:p>
                  </a:txBody>
                  <a:tcPr marL="6970" marR="6970" marT="6970" marB="0" anchor="b"/>
                </a:tc>
                <a:tc>
                  <a:txBody>
                    <a:bodyPr/>
                    <a:lstStyle/>
                    <a:p>
                      <a:pPr algn="l" fontAlgn="b"/>
                      <a:endParaRPr lang="en-US" sz="900" b="0" i="0" u="none" strike="noStrike">
                        <a:solidFill>
                          <a:srgbClr val="000000"/>
                        </a:solidFill>
                        <a:effectLst/>
                        <a:latin typeface="Baskerville" panose="02020502070401020303" pitchFamily="18" charset="0"/>
                      </a:endParaRPr>
                    </a:p>
                  </a:txBody>
                  <a:tcPr marL="6970" marR="6970" marT="6970" marB="0" anchor="b"/>
                </a:tc>
                <a:tc>
                  <a:txBody>
                    <a:bodyPr/>
                    <a:lstStyle/>
                    <a:p>
                      <a:pPr algn="l" fontAlgn="b"/>
                      <a:endParaRPr lang="en-US" sz="900" b="0" i="0" u="none" strike="noStrike">
                        <a:solidFill>
                          <a:srgbClr val="000000"/>
                        </a:solidFill>
                        <a:effectLst/>
                        <a:latin typeface="Baskerville" panose="02020502070401020303" pitchFamily="18" charset="0"/>
                      </a:endParaRPr>
                    </a:p>
                  </a:txBody>
                  <a:tcPr marL="6970" marR="6970" marT="6970" marB="0" anchor="b"/>
                </a:tc>
                <a:extLst>
                  <a:ext uri="{0D108BD9-81ED-4DB2-BD59-A6C34878D82A}">
                    <a16:rowId xmlns:a16="http://schemas.microsoft.com/office/drawing/2014/main" val="1379456289"/>
                  </a:ext>
                </a:extLst>
              </a:tr>
              <a:tr h="223045">
                <a:tc>
                  <a:txBody>
                    <a:bodyPr/>
                    <a:lstStyle/>
                    <a:p>
                      <a:pPr algn="l" fontAlgn="b"/>
                      <a:r>
                        <a:rPr lang="en-US" sz="1300" u="none" strike="noStrike">
                          <a:effectLst/>
                        </a:rPr>
                        <a:t>State</a:t>
                      </a:r>
                      <a:endParaRPr lang="en-US" sz="1300" b="1" i="0" u="none" strike="noStrike">
                        <a:solidFill>
                          <a:srgbClr val="555555"/>
                        </a:solidFill>
                        <a:effectLst/>
                        <a:latin typeface="Baskerville" panose="02020502070401020303" pitchFamily="18" charset="0"/>
                      </a:endParaRPr>
                    </a:p>
                  </a:txBody>
                  <a:tcPr marL="6970" marR="6970" marT="6970" marB="0" anchor="b"/>
                </a:tc>
                <a:tc>
                  <a:txBody>
                    <a:bodyPr/>
                    <a:lstStyle/>
                    <a:p>
                      <a:pPr algn="l" fontAlgn="b"/>
                      <a:r>
                        <a:rPr lang="en-US" sz="1300" u="none" strike="noStrike">
                          <a:effectLst/>
                        </a:rPr>
                        <a:t>Tax Rate</a:t>
                      </a:r>
                      <a:endParaRPr lang="en-US" sz="1300" b="1" i="0" u="none" strike="noStrike">
                        <a:solidFill>
                          <a:srgbClr val="555555"/>
                        </a:solidFill>
                        <a:effectLst/>
                        <a:latin typeface="Baskerville" panose="02020502070401020303" pitchFamily="18" charset="0"/>
                      </a:endParaRPr>
                    </a:p>
                  </a:txBody>
                  <a:tcPr marL="6970" marR="6970" marT="6970" marB="0" anchor="b"/>
                </a:tc>
                <a:tc>
                  <a:txBody>
                    <a:bodyPr/>
                    <a:lstStyle/>
                    <a:p>
                      <a:pPr algn="l" fontAlgn="b"/>
                      <a:endParaRPr lang="en-US" sz="900" b="0" i="0" u="none" strike="noStrike">
                        <a:solidFill>
                          <a:srgbClr val="000000"/>
                        </a:solidFill>
                        <a:effectLst/>
                        <a:latin typeface="Baskerville" panose="02020502070401020303" pitchFamily="18" charset="0"/>
                      </a:endParaRPr>
                    </a:p>
                  </a:txBody>
                  <a:tcPr marL="6970" marR="6970" marT="6970" marB="0" anchor="b"/>
                </a:tc>
                <a:tc>
                  <a:txBody>
                    <a:bodyPr/>
                    <a:lstStyle/>
                    <a:p>
                      <a:pPr algn="l" fontAlgn="b"/>
                      <a:endParaRPr lang="en-US" sz="900" b="0" i="0" u="none" strike="noStrike">
                        <a:solidFill>
                          <a:srgbClr val="000000"/>
                        </a:solidFill>
                        <a:effectLst/>
                        <a:latin typeface="Baskerville" panose="02020502070401020303" pitchFamily="18" charset="0"/>
                      </a:endParaRPr>
                    </a:p>
                  </a:txBody>
                  <a:tcPr marL="6970" marR="6970" marT="6970" marB="0" anchor="b"/>
                </a:tc>
                <a:tc>
                  <a:txBody>
                    <a:bodyPr/>
                    <a:lstStyle/>
                    <a:p>
                      <a:pPr algn="l" fontAlgn="b"/>
                      <a:endParaRPr lang="en-US" sz="900" b="0" i="0" u="none" strike="noStrike">
                        <a:solidFill>
                          <a:srgbClr val="000000"/>
                        </a:solidFill>
                        <a:effectLst/>
                        <a:latin typeface="Baskerville" panose="02020502070401020303" pitchFamily="18" charset="0"/>
                      </a:endParaRPr>
                    </a:p>
                  </a:txBody>
                  <a:tcPr marL="6970" marR="6970" marT="6970" marB="0" anchor="b"/>
                </a:tc>
                <a:tc>
                  <a:txBody>
                    <a:bodyPr/>
                    <a:lstStyle/>
                    <a:p>
                      <a:pPr algn="l" fontAlgn="b"/>
                      <a:endParaRPr lang="en-US" sz="900" b="0" i="0" u="none" strike="noStrike">
                        <a:solidFill>
                          <a:srgbClr val="000000"/>
                        </a:solidFill>
                        <a:effectLst/>
                        <a:latin typeface="Baskerville" panose="02020502070401020303" pitchFamily="18" charset="0"/>
                      </a:endParaRPr>
                    </a:p>
                  </a:txBody>
                  <a:tcPr marL="6970" marR="6970" marT="6970" marB="0" anchor="b"/>
                </a:tc>
                <a:tc>
                  <a:txBody>
                    <a:bodyPr/>
                    <a:lstStyle/>
                    <a:p>
                      <a:pPr algn="l" fontAlgn="b"/>
                      <a:endParaRPr lang="en-US" sz="900" b="0" i="0" u="none" strike="noStrike">
                        <a:solidFill>
                          <a:srgbClr val="000000"/>
                        </a:solidFill>
                        <a:effectLst/>
                        <a:latin typeface="Baskerville" panose="02020502070401020303" pitchFamily="18" charset="0"/>
                      </a:endParaRPr>
                    </a:p>
                  </a:txBody>
                  <a:tcPr marL="6970" marR="6970" marT="6970" marB="0" anchor="b"/>
                </a:tc>
                <a:tc>
                  <a:txBody>
                    <a:bodyPr/>
                    <a:lstStyle/>
                    <a:p>
                      <a:pPr algn="l" fontAlgn="b"/>
                      <a:endParaRPr lang="en-US" sz="900" b="0" i="0" u="none" strike="noStrike">
                        <a:solidFill>
                          <a:srgbClr val="000000"/>
                        </a:solidFill>
                        <a:effectLst/>
                        <a:latin typeface="Baskerville" panose="02020502070401020303" pitchFamily="18" charset="0"/>
                      </a:endParaRPr>
                    </a:p>
                  </a:txBody>
                  <a:tcPr marL="6970" marR="6970" marT="6970" marB="0" anchor="b"/>
                </a:tc>
                <a:extLst>
                  <a:ext uri="{0D108BD9-81ED-4DB2-BD59-A6C34878D82A}">
                    <a16:rowId xmlns:a16="http://schemas.microsoft.com/office/drawing/2014/main" val="2184483657"/>
                  </a:ext>
                </a:extLst>
              </a:tr>
              <a:tr h="213752">
                <a:tc rowSpan="3">
                  <a:txBody>
                    <a:bodyPr/>
                    <a:lstStyle/>
                    <a:p>
                      <a:pPr algn="l" fontAlgn="b"/>
                      <a:r>
                        <a:rPr lang="en-US" sz="1300" u="none" strike="noStrike">
                          <a:effectLst/>
                        </a:rPr>
                        <a:t>Alaska </a:t>
                      </a:r>
                      <a:endParaRPr lang="en-US" sz="1300" b="1" i="0" u="none" strike="noStrike">
                        <a:solidFill>
                          <a:srgbClr val="555555"/>
                        </a:solidFill>
                        <a:effectLst/>
                        <a:latin typeface="Baskerville" panose="02020502070401020303" pitchFamily="18" charset="0"/>
                      </a:endParaRPr>
                    </a:p>
                  </a:txBody>
                  <a:tcPr marL="6970" marR="6970" marT="6970" marB="0" anchor="b"/>
                </a:tc>
                <a:tc gridSpan="2">
                  <a:txBody>
                    <a:bodyPr/>
                    <a:lstStyle/>
                    <a:p>
                      <a:pPr algn="l" fontAlgn="b"/>
                      <a:r>
                        <a:rPr lang="en-US" sz="1300" u="none" strike="noStrike">
                          <a:effectLst/>
                        </a:rPr>
                        <a:t>$50/oz. mature flowers;</a:t>
                      </a:r>
                      <a:endParaRPr lang="en-US" sz="1300" b="0" i="0" u="none" strike="noStrike">
                        <a:solidFill>
                          <a:srgbClr val="555555"/>
                        </a:solidFill>
                        <a:effectLst/>
                        <a:latin typeface="Baskerville" panose="02020502070401020303" pitchFamily="18" charset="0"/>
                      </a:endParaRPr>
                    </a:p>
                  </a:txBody>
                  <a:tcPr marL="6970" marR="6970" marT="6970" marB="0" anchor="b"/>
                </a:tc>
                <a:tc hMerge="1">
                  <a:txBody>
                    <a:bodyPr/>
                    <a:lstStyle/>
                    <a:p>
                      <a:endParaRPr lang="en-US"/>
                    </a:p>
                  </a:txBody>
                  <a:tcPr/>
                </a:tc>
                <a:tc>
                  <a:txBody>
                    <a:bodyPr/>
                    <a:lstStyle/>
                    <a:p>
                      <a:pPr algn="l" fontAlgn="b"/>
                      <a:endParaRPr lang="en-US" sz="900" b="0" i="0" u="none" strike="noStrike">
                        <a:solidFill>
                          <a:srgbClr val="000000"/>
                        </a:solidFill>
                        <a:effectLst/>
                        <a:latin typeface="Baskerville" panose="02020502070401020303" pitchFamily="18" charset="0"/>
                      </a:endParaRPr>
                    </a:p>
                  </a:txBody>
                  <a:tcPr marL="6970" marR="6970" marT="6970" marB="0" anchor="b"/>
                </a:tc>
                <a:tc>
                  <a:txBody>
                    <a:bodyPr/>
                    <a:lstStyle/>
                    <a:p>
                      <a:pPr algn="l" fontAlgn="b"/>
                      <a:endParaRPr lang="en-US" sz="900" b="0" i="0" u="none" strike="noStrike">
                        <a:solidFill>
                          <a:srgbClr val="000000"/>
                        </a:solidFill>
                        <a:effectLst/>
                        <a:latin typeface="Baskerville" panose="02020502070401020303" pitchFamily="18" charset="0"/>
                      </a:endParaRPr>
                    </a:p>
                  </a:txBody>
                  <a:tcPr marL="6970" marR="6970" marT="6970" marB="0" anchor="b"/>
                </a:tc>
                <a:tc>
                  <a:txBody>
                    <a:bodyPr/>
                    <a:lstStyle/>
                    <a:p>
                      <a:pPr algn="l" fontAlgn="b"/>
                      <a:endParaRPr lang="en-US" sz="900" b="0" i="0" u="none" strike="noStrike">
                        <a:solidFill>
                          <a:srgbClr val="000000"/>
                        </a:solidFill>
                        <a:effectLst/>
                        <a:latin typeface="Baskerville" panose="02020502070401020303" pitchFamily="18" charset="0"/>
                      </a:endParaRPr>
                    </a:p>
                  </a:txBody>
                  <a:tcPr marL="6970" marR="6970" marT="6970" marB="0" anchor="b"/>
                </a:tc>
                <a:tc>
                  <a:txBody>
                    <a:bodyPr/>
                    <a:lstStyle/>
                    <a:p>
                      <a:pPr algn="l" fontAlgn="b"/>
                      <a:endParaRPr lang="en-US" sz="900" b="0" i="0" u="none" strike="noStrike">
                        <a:solidFill>
                          <a:srgbClr val="000000"/>
                        </a:solidFill>
                        <a:effectLst/>
                        <a:latin typeface="Baskerville" panose="02020502070401020303" pitchFamily="18" charset="0"/>
                      </a:endParaRPr>
                    </a:p>
                  </a:txBody>
                  <a:tcPr marL="6970" marR="6970" marT="6970" marB="0" anchor="b"/>
                </a:tc>
                <a:tc>
                  <a:txBody>
                    <a:bodyPr/>
                    <a:lstStyle/>
                    <a:p>
                      <a:pPr algn="l" fontAlgn="b"/>
                      <a:endParaRPr lang="en-US" sz="900" b="0" i="0" u="none" strike="noStrike">
                        <a:solidFill>
                          <a:srgbClr val="000000"/>
                        </a:solidFill>
                        <a:effectLst/>
                        <a:latin typeface="Baskerville" panose="02020502070401020303" pitchFamily="18" charset="0"/>
                      </a:endParaRPr>
                    </a:p>
                  </a:txBody>
                  <a:tcPr marL="6970" marR="6970" marT="6970" marB="0" anchor="b"/>
                </a:tc>
                <a:extLst>
                  <a:ext uri="{0D108BD9-81ED-4DB2-BD59-A6C34878D82A}">
                    <a16:rowId xmlns:a16="http://schemas.microsoft.com/office/drawing/2014/main" val="2408329762"/>
                  </a:ext>
                </a:extLst>
              </a:tr>
              <a:tr h="213752">
                <a:tc vMerge="1">
                  <a:txBody>
                    <a:bodyPr/>
                    <a:lstStyle/>
                    <a:p>
                      <a:endParaRPr lang="en-US"/>
                    </a:p>
                  </a:txBody>
                  <a:tcPr/>
                </a:tc>
                <a:tc gridSpan="2">
                  <a:txBody>
                    <a:bodyPr/>
                    <a:lstStyle/>
                    <a:p>
                      <a:pPr algn="l" fontAlgn="b"/>
                      <a:r>
                        <a:rPr lang="en-US" sz="1300" u="none" strike="noStrike">
                          <a:effectLst/>
                        </a:rPr>
                        <a:t>$25/oz. immature flowers;</a:t>
                      </a:r>
                      <a:endParaRPr lang="en-US" sz="1300" b="0" i="0" u="none" strike="noStrike">
                        <a:solidFill>
                          <a:srgbClr val="555555"/>
                        </a:solidFill>
                        <a:effectLst/>
                        <a:latin typeface="Baskerville" panose="02020502070401020303" pitchFamily="18" charset="0"/>
                      </a:endParaRPr>
                    </a:p>
                  </a:txBody>
                  <a:tcPr marL="6970" marR="6970" marT="6970" marB="0" anchor="b"/>
                </a:tc>
                <a:tc hMerge="1">
                  <a:txBody>
                    <a:bodyPr/>
                    <a:lstStyle/>
                    <a:p>
                      <a:endParaRPr lang="en-US"/>
                    </a:p>
                  </a:txBody>
                  <a:tcPr/>
                </a:tc>
                <a:tc>
                  <a:txBody>
                    <a:bodyPr/>
                    <a:lstStyle/>
                    <a:p>
                      <a:pPr algn="l" fontAlgn="b"/>
                      <a:endParaRPr lang="en-US" sz="900" b="0" i="0" u="none" strike="noStrike">
                        <a:solidFill>
                          <a:srgbClr val="000000"/>
                        </a:solidFill>
                        <a:effectLst/>
                        <a:latin typeface="Baskerville" panose="02020502070401020303" pitchFamily="18" charset="0"/>
                      </a:endParaRPr>
                    </a:p>
                  </a:txBody>
                  <a:tcPr marL="6970" marR="6970" marT="6970" marB="0" anchor="b"/>
                </a:tc>
                <a:tc>
                  <a:txBody>
                    <a:bodyPr/>
                    <a:lstStyle/>
                    <a:p>
                      <a:pPr algn="l" fontAlgn="b"/>
                      <a:endParaRPr lang="en-US" sz="900" b="0" i="0" u="none" strike="noStrike">
                        <a:solidFill>
                          <a:srgbClr val="000000"/>
                        </a:solidFill>
                        <a:effectLst/>
                        <a:latin typeface="Baskerville" panose="02020502070401020303" pitchFamily="18" charset="0"/>
                      </a:endParaRPr>
                    </a:p>
                  </a:txBody>
                  <a:tcPr marL="6970" marR="6970" marT="6970" marB="0" anchor="b"/>
                </a:tc>
                <a:tc>
                  <a:txBody>
                    <a:bodyPr/>
                    <a:lstStyle/>
                    <a:p>
                      <a:pPr algn="l" fontAlgn="b"/>
                      <a:endParaRPr lang="en-US" sz="900" b="0" i="0" u="none" strike="noStrike">
                        <a:solidFill>
                          <a:srgbClr val="000000"/>
                        </a:solidFill>
                        <a:effectLst/>
                        <a:latin typeface="Baskerville" panose="02020502070401020303" pitchFamily="18" charset="0"/>
                      </a:endParaRPr>
                    </a:p>
                  </a:txBody>
                  <a:tcPr marL="6970" marR="6970" marT="6970" marB="0" anchor="b"/>
                </a:tc>
                <a:tc>
                  <a:txBody>
                    <a:bodyPr/>
                    <a:lstStyle/>
                    <a:p>
                      <a:pPr algn="l" fontAlgn="b"/>
                      <a:endParaRPr lang="en-US" sz="900" b="0" i="0" u="none" strike="noStrike">
                        <a:solidFill>
                          <a:srgbClr val="000000"/>
                        </a:solidFill>
                        <a:effectLst/>
                        <a:latin typeface="Baskerville" panose="02020502070401020303" pitchFamily="18" charset="0"/>
                      </a:endParaRPr>
                    </a:p>
                  </a:txBody>
                  <a:tcPr marL="6970" marR="6970" marT="6970" marB="0" anchor="b"/>
                </a:tc>
                <a:tc>
                  <a:txBody>
                    <a:bodyPr/>
                    <a:lstStyle/>
                    <a:p>
                      <a:pPr algn="l" fontAlgn="b"/>
                      <a:endParaRPr lang="en-US" sz="900" b="0" i="0" u="none" strike="noStrike">
                        <a:solidFill>
                          <a:srgbClr val="000000"/>
                        </a:solidFill>
                        <a:effectLst/>
                        <a:latin typeface="Baskerville" panose="02020502070401020303" pitchFamily="18" charset="0"/>
                      </a:endParaRPr>
                    </a:p>
                  </a:txBody>
                  <a:tcPr marL="6970" marR="6970" marT="6970" marB="0" anchor="b"/>
                </a:tc>
                <a:extLst>
                  <a:ext uri="{0D108BD9-81ED-4DB2-BD59-A6C34878D82A}">
                    <a16:rowId xmlns:a16="http://schemas.microsoft.com/office/drawing/2014/main" val="462264028"/>
                  </a:ext>
                </a:extLst>
              </a:tr>
              <a:tr h="213752">
                <a:tc vMerge="1">
                  <a:txBody>
                    <a:bodyPr/>
                    <a:lstStyle/>
                    <a:p>
                      <a:endParaRPr lang="en-US"/>
                    </a:p>
                  </a:txBody>
                  <a:tcPr/>
                </a:tc>
                <a:tc gridSpan="2">
                  <a:txBody>
                    <a:bodyPr/>
                    <a:lstStyle/>
                    <a:p>
                      <a:pPr algn="l" fontAlgn="b"/>
                      <a:r>
                        <a:rPr lang="en-US" sz="1300" u="none" strike="noStrike">
                          <a:effectLst/>
                        </a:rPr>
                        <a:t>$15/oz. trim, $1 per clone</a:t>
                      </a:r>
                      <a:endParaRPr lang="en-US" sz="1300" b="0" i="0" u="none" strike="noStrike">
                        <a:solidFill>
                          <a:srgbClr val="555555"/>
                        </a:solidFill>
                        <a:effectLst/>
                        <a:latin typeface="Baskerville" panose="02020502070401020303" pitchFamily="18" charset="0"/>
                      </a:endParaRPr>
                    </a:p>
                  </a:txBody>
                  <a:tcPr marL="6970" marR="6970" marT="6970" marB="0" anchor="b"/>
                </a:tc>
                <a:tc hMerge="1">
                  <a:txBody>
                    <a:bodyPr/>
                    <a:lstStyle/>
                    <a:p>
                      <a:endParaRPr lang="en-US"/>
                    </a:p>
                  </a:txBody>
                  <a:tcPr/>
                </a:tc>
                <a:tc>
                  <a:txBody>
                    <a:bodyPr/>
                    <a:lstStyle/>
                    <a:p>
                      <a:pPr algn="l" fontAlgn="b"/>
                      <a:endParaRPr lang="en-US" sz="900" b="0" i="0" u="none" strike="noStrike">
                        <a:solidFill>
                          <a:srgbClr val="000000"/>
                        </a:solidFill>
                        <a:effectLst/>
                        <a:latin typeface="Baskerville" panose="02020502070401020303" pitchFamily="18" charset="0"/>
                      </a:endParaRPr>
                    </a:p>
                  </a:txBody>
                  <a:tcPr marL="6970" marR="6970" marT="6970" marB="0" anchor="b"/>
                </a:tc>
                <a:tc>
                  <a:txBody>
                    <a:bodyPr/>
                    <a:lstStyle/>
                    <a:p>
                      <a:pPr algn="l" fontAlgn="b"/>
                      <a:endParaRPr lang="en-US" sz="900" b="0" i="0" u="none" strike="noStrike">
                        <a:solidFill>
                          <a:srgbClr val="000000"/>
                        </a:solidFill>
                        <a:effectLst/>
                        <a:latin typeface="Baskerville" panose="02020502070401020303" pitchFamily="18" charset="0"/>
                      </a:endParaRPr>
                    </a:p>
                  </a:txBody>
                  <a:tcPr marL="6970" marR="6970" marT="6970" marB="0" anchor="b"/>
                </a:tc>
                <a:tc>
                  <a:txBody>
                    <a:bodyPr/>
                    <a:lstStyle/>
                    <a:p>
                      <a:pPr algn="l" fontAlgn="b"/>
                      <a:endParaRPr lang="en-US" sz="900" b="0" i="0" u="none" strike="noStrike">
                        <a:solidFill>
                          <a:srgbClr val="000000"/>
                        </a:solidFill>
                        <a:effectLst/>
                        <a:latin typeface="Baskerville" panose="02020502070401020303" pitchFamily="18" charset="0"/>
                      </a:endParaRPr>
                    </a:p>
                  </a:txBody>
                  <a:tcPr marL="6970" marR="6970" marT="6970" marB="0" anchor="b"/>
                </a:tc>
                <a:tc>
                  <a:txBody>
                    <a:bodyPr/>
                    <a:lstStyle/>
                    <a:p>
                      <a:pPr algn="l" fontAlgn="b"/>
                      <a:endParaRPr lang="en-US" sz="900" b="0" i="0" u="none" strike="noStrike">
                        <a:solidFill>
                          <a:srgbClr val="000000"/>
                        </a:solidFill>
                        <a:effectLst/>
                        <a:latin typeface="Baskerville" panose="02020502070401020303" pitchFamily="18" charset="0"/>
                      </a:endParaRPr>
                    </a:p>
                  </a:txBody>
                  <a:tcPr marL="6970" marR="6970" marT="6970" marB="0" anchor="b"/>
                </a:tc>
                <a:tc>
                  <a:txBody>
                    <a:bodyPr/>
                    <a:lstStyle/>
                    <a:p>
                      <a:pPr algn="l" fontAlgn="b"/>
                      <a:endParaRPr lang="en-US" sz="900" b="0" i="0" u="none" strike="noStrike">
                        <a:solidFill>
                          <a:srgbClr val="000000"/>
                        </a:solidFill>
                        <a:effectLst/>
                        <a:latin typeface="Baskerville" panose="02020502070401020303" pitchFamily="18" charset="0"/>
                      </a:endParaRPr>
                    </a:p>
                  </a:txBody>
                  <a:tcPr marL="6970" marR="6970" marT="6970" marB="0" anchor="b"/>
                </a:tc>
                <a:extLst>
                  <a:ext uri="{0D108BD9-81ED-4DB2-BD59-A6C34878D82A}">
                    <a16:rowId xmlns:a16="http://schemas.microsoft.com/office/drawing/2014/main" val="932432339"/>
                  </a:ext>
                </a:extLst>
              </a:tr>
              <a:tr h="223045">
                <a:tc>
                  <a:txBody>
                    <a:bodyPr/>
                    <a:lstStyle/>
                    <a:p>
                      <a:pPr algn="l" fontAlgn="b"/>
                      <a:r>
                        <a:rPr lang="en-US" sz="1300" u="none" strike="noStrike">
                          <a:effectLst/>
                        </a:rPr>
                        <a:t>Ariz.</a:t>
                      </a:r>
                      <a:endParaRPr lang="en-US" sz="1300" b="1" i="0" u="none" strike="noStrike">
                        <a:solidFill>
                          <a:srgbClr val="555555"/>
                        </a:solidFill>
                        <a:effectLst/>
                        <a:latin typeface="Baskerville" panose="02020502070401020303" pitchFamily="18" charset="0"/>
                      </a:endParaRPr>
                    </a:p>
                  </a:txBody>
                  <a:tcPr marL="6970" marR="6970" marT="6970" marB="0" anchor="b"/>
                </a:tc>
                <a:tc gridSpan="2">
                  <a:txBody>
                    <a:bodyPr/>
                    <a:lstStyle/>
                    <a:p>
                      <a:pPr algn="l" fontAlgn="b"/>
                      <a:r>
                        <a:rPr lang="en-US" sz="1300" u="none" strike="noStrike">
                          <a:effectLst/>
                        </a:rPr>
                        <a:t>16% excise tax (retail price)</a:t>
                      </a:r>
                      <a:endParaRPr lang="en-US" sz="1300" b="0" i="0" u="none" strike="noStrike">
                        <a:solidFill>
                          <a:srgbClr val="555555"/>
                        </a:solidFill>
                        <a:effectLst/>
                        <a:latin typeface="Baskerville" panose="02020502070401020303" pitchFamily="18" charset="0"/>
                      </a:endParaRPr>
                    </a:p>
                  </a:txBody>
                  <a:tcPr marL="6970" marR="6970" marT="6970" marB="0" anchor="b"/>
                </a:tc>
                <a:tc hMerge="1">
                  <a:txBody>
                    <a:bodyPr/>
                    <a:lstStyle/>
                    <a:p>
                      <a:endParaRPr lang="en-US"/>
                    </a:p>
                  </a:txBody>
                  <a:tcPr/>
                </a:tc>
                <a:tc>
                  <a:txBody>
                    <a:bodyPr/>
                    <a:lstStyle/>
                    <a:p>
                      <a:pPr algn="l" fontAlgn="b"/>
                      <a:endParaRPr lang="en-US" sz="900" b="0" i="0" u="none" strike="noStrike">
                        <a:solidFill>
                          <a:srgbClr val="000000"/>
                        </a:solidFill>
                        <a:effectLst/>
                        <a:latin typeface="Baskerville" panose="02020502070401020303" pitchFamily="18" charset="0"/>
                      </a:endParaRPr>
                    </a:p>
                  </a:txBody>
                  <a:tcPr marL="6970" marR="6970" marT="6970" marB="0" anchor="b"/>
                </a:tc>
                <a:tc>
                  <a:txBody>
                    <a:bodyPr/>
                    <a:lstStyle/>
                    <a:p>
                      <a:pPr algn="l" fontAlgn="b"/>
                      <a:endParaRPr lang="en-US" sz="900" b="0" i="0" u="none" strike="noStrike">
                        <a:solidFill>
                          <a:srgbClr val="000000"/>
                        </a:solidFill>
                        <a:effectLst/>
                        <a:latin typeface="Baskerville" panose="02020502070401020303" pitchFamily="18" charset="0"/>
                      </a:endParaRPr>
                    </a:p>
                  </a:txBody>
                  <a:tcPr marL="6970" marR="6970" marT="6970" marB="0" anchor="b"/>
                </a:tc>
                <a:tc>
                  <a:txBody>
                    <a:bodyPr/>
                    <a:lstStyle/>
                    <a:p>
                      <a:pPr algn="l" fontAlgn="b"/>
                      <a:endParaRPr lang="en-US" sz="900" b="0" i="0" u="none" strike="noStrike">
                        <a:solidFill>
                          <a:srgbClr val="000000"/>
                        </a:solidFill>
                        <a:effectLst/>
                        <a:latin typeface="Baskerville" panose="02020502070401020303" pitchFamily="18" charset="0"/>
                      </a:endParaRPr>
                    </a:p>
                  </a:txBody>
                  <a:tcPr marL="6970" marR="6970" marT="6970" marB="0" anchor="b"/>
                </a:tc>
                <a:tc>
                  <a:txBody>
                    <a:bodyPr/>
                    <a:lstStyle/>
                    <a:p>
                      <a:pPr algn="l" fontAlgn="b"/>
                      <a:endParaRPr lang="en-US" sz="900" b="0" i="0" u="none" strike="noStrike">
                        <a:solidFill>
                          <a:srgbClr val="000000"/>
                        </a:solidFill>
                        <a:effectLst/>
                        <a:latin typeface="Baskerville" panose="02020502070401020303" pitchFamily="18" charset="0"/>
                      </a:endParaRPr>
                    </a:p>
                  </a:txBody>
                  <a:tcPr marL="6970" marR="6970" marT="6970" marB="0" anchor="b"/>
                </a:tc>
                <a:tc>
                  <a:txBody>
                    <a:bodyPr/>
                    <a:lstStyle/>
                    <a:p>
                      <a:pPr algn="l" fontAlgn="b"/>
                      <a:endParaRPr lang="en-US" sz="900" b="0" i="0" u="none" strike="noStrike">
                        <a:solidFill>
                          <a:srgbClr val="000000"/>
                        </a:solidFill>
                        <a:effectLst/>
                        <a:latin typeface="Baskerville" panose="02020502070401020303" pitchFamily="18" charset="0"/>
                      </a:endParaRPr>
                    </a:p>
                  </a:txBody>
                  <a:tcPr marL="6970" marR="6970" marT="6970" marB="0" anchor="b"/>
                </a:tc>
                <a:extLst>
                  <a:ext uri="{0D108BD9-81ED-4DB2-BD59-A6C34878D82A}">
                    <a16:rowId xmlns:a16="http://schemas.microsoft.com/office/drawing/2014/main" val="2864127498"/>
                  </a:ext>
                </a:extLst>
              </a:tr>
              <a:tr h="213752">
                <a:tc rowSpan="3">
                  <a:txBody>
                    <a:bodyPr/>
                    <a:lstStyle/>
                    <a:p>
                      <a:pPr algn="l" fontAlgn="b"/>
                      <a:r>
                        <a:rPr lang="en-US" sz="1300" u="none" strike="noStrike">
                          <a:effectLst/>
                        </a:rPr>
                        <a:t>Calif.</a:t>
                      </a:r>
                      <a:endParaRPr lang="en-US" sz="1300" b="1" i="0" u="none" strike="noStrike">
                        <a:solidFill>
                          <a:srgbClr val="555555"/>
                        </a:solidFill>
                        <a:effectLst/>
                        <a:latin typeface="Baskerville" panose="02020502070401020303" pitchFamily="18" charset="0"/>
                      </a:endParaRPr>
                    </a:p>
                  </a:txBody>
                  <a:tcPr marL="6970" marR="6970" marT="6970" marB="0" anchor="b"/>
                </a:tc>
                <a:tc gridSpan="5">
                  <a:txBody>
                    <a:bodyPr/>
                    <a:lstStyle/>
                    <a:p>
                      <a:pPr algn="l" fontAlgn="b"/>
                      <a:r>
                        <a:rPr lang="en-US" sz="1300" u="none" strike="noStrike">
                          <a:effectLst/>
                        </a:rPr>
                        <a:t>15% excise tax (levied on wholesale at average market rate);</a:t>
                      </a:r>
                      <a:endParaRPr lang="en-US" sz="1300" b="0" i="0" u="none" strike="noStrike">
                        <a:solidFill>
                          <a:srgbClr val="555555"/>
                        </a:solidFill>
                        <a:effectLst/>
                        <a:latin typeface="Baskerville" panose="02020502070401020303" pitchFamily="18" charset="0"/>
                      </a:endParaRPr>
                    </a:p>
                  </a:txBody>
                  <a:tcPr marL="6970" marR="6970" marT="6970" marB="0" anchor="b"/>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a:txBody>
                    <a:bodyPr/>
                    <a:lstStyle/>
                    <a:p>
                      <a:pPr algn="l" fontAlgn="b"/>
                      <a:endParaRPr lang="en-US" sz="900" b="0" i="0" u="none" strike="noStrike">
                        <a:solidFill>
                          <a:srgbClr val="000000"/>
                        </a:solidFill>
                        <a:effectLst/>
                        <a:latin typeface="Baskerville" panose="02020502070401020303" pitchFamily="18" charset="0"/>
                      </a:endParaRPr>
                    </a:p>
                  </a:txBody>
                  <a:tcPr marL="6970" marR="6970" marT="6970" marB="0" anchor="b"/>
                </a:tc>
                <a:tc>
                  <a:txBody>
                    <a:bodyPr/>
                    <a:lstStyle/>
                    <a:p>
                      <a:pPr algn="l" fontAlgn="b"/>
                      <a:endParaRPr lang="en-US" sz="900" b="0" i="0" u="none" strike="noStrike">
                        <a:solidFill>
                          <a:srgbClr val="000000"/>
                        </a:solidFill>
                        <a:effectLst/>
                        <a:latin typeface="Baskerville" panose="02020502070401020303" pitchFamily="18" charset="0"/>
                      </a:endParaRPr>
                    </a:p>
                  </a:txBody>
                  <a:tcPr marL="6970" marR="6970" marT="6970" marB="0" anchor="b"/>
                </a:tc>
                <a:extLst>
                  <a:ext uri="{0D108BD9-81ED-4DB2-BD59-A6C34878D82A}">
                    <a16:rowId xmlns:a16="http://schemas.microsoft.com/office/drawing/2014/main" val="1593838367"/>
                  </a:ext>
                </a:extLst>
              </a:tr>
              <a:tr h="213752">
                <a:tc vMerge="1">
                  <a:txBody>
                    <a:bodyPr/>
                    <a:lstStyle/>
                    <a:p>
                      <a:endParaRPr lang="en-US"/>
                    </a:p>
                  </a:txBody>
                  <a:tcPr/>
                </a:tc>
                <a:tc gridSpan="4">
                  <a:txBody>
                    <a:bodyPr/>
                    <a:lstStyle/>
                    <a:p>
                      <a:pPr algn="l" fontAlgn="b"/>
                      <a:r>
                        <a:rPr lang="en-US" sz="1300" u="none" strike="noStrike">
                          <a:effectLst/>
                        </a:rPr>
                        <a:t>$9.65/oz. flowers &amp; $2.87/oz. leaves cultivation tax;</a:t>
                      </a:r>
                      <a:endParaRPr lang="en-US" sz="1300" b="0" i="0" u="none" strike="noStrike">
                        <a:solidFill>
                          <a:srgbClr val="555555"/>
                        </a:solidFill>
                        <a:effectLst/>
                        <a:latin typeface="Baskerville" panose="02020502070401020303" pitchFamily="18" charset="0"/>
                      </a:endParaRPr>
                    </a:p>
                  </a:txBody>
                  <a:tcPr marL="6970" marR="6970" marT="6970" marB="0" anchor="b"/>
                </a:tc>
                <a:tc hMerge="1">
                  <a:txBody>
                    <a:bodyPr/>
                    <a:lstStyle/>
                    <a:p>
                      <a:endParaRPr lang="en-US"/>
                    </a:p>
                  </a:txBody>
                  <a:tcPr/>
                </a:tc>
                <a:tc hMerge="1">
                  <a:txBody>
                    <a:bodyPr/>
                    <a:lstStyle/>
                    <a:p>
                      <a:endParaRPr lang="en-US"/>
                    </a:p>
                  </a:txBody>
                  <a:tcPr/>
                </a:tc>
                <a:tc hMerge="1">
                  <a:txBody>
                    <a:bodyPr/>
                    <a:lstStyle/>
                    <a:p>
                      <a:endParaRPr lang="en-US"/>
                    </a:p>
                  </a:txBody>
                  <a:tcPr/>
                </a:tc>
                <a:tc>
                  <a:txBody>
                    <a:bodyPr/>
                    <a:lstStyle/>
                    <a:p>
                      <a:pPr algn="l" fontAlgn="b"/>
                      <a:endParaRPr lang="en-US" sz="900" b="0" i="0" u="none" strike="noStrike">
                        <a:solidFill>
                          <a:srgbClr val="000000"/>
                        </a:solidFill>
                        <a:effectLst/>
                        <a:latin typeface="Baskerville" panose="02020502070401020303" pitchFamily="18" charset="0"/>
                      </a:endParaRPr>
                    </a:p>
                  </a:txBody>
                  <a:tcPr marL="6970" marR="6970" marT="6970" marB="0" anchor="b"/>
                </a:tc>
                <a:tc>
                  <a:txBody>
                    <a:bodyPr/>
                    <a:lstStyle/>
                    <a:p>
                      <a:pPr algn="l" fontAlgn="b"/>
                      <a:endParaRPr lang="en-US" sz="900" b="0" i="0" u="none" strike="noStrike">
                        <a:solidFill>
                          <a:srgbClr val="000000"/>
                        </a:solidFill>
                        <a:effectLst/>
                        <a:latin typeface="Baskerville" panose="02020502070401020303" pitchFamily="18" charset="0"/>
                      </a:endParaRPr>
                    </a:p>
                  </a:txBody>
                  <a:tcPr marL="6970" marR="6970" marT="6970" marB="0" anchor="b"/>
                </a:tc>
                <a:tc>
                  <a:txBody>
                    <a:bodyPr/>
                    <a:lstStyle/>
                    <a:p>
                      <a:pPr algn="l" fontAlgn="b"/>
                      <a:endParaRPr lang="en-US" sz="900" b="0" i="0" u="none" strike="noStrike">
                        <a:solidFill>
                          <a:srgbClr val="000000"/>
                        </a:solidFill>
                        <a:effectLst/>
                        <a:latin typeface="Baskerville" panose="02020502070401020303" pitchFamily="18" charset="0"/>
                      </a:endParaRPr>
                    </a:p>
                  </a:txBody>
                  <a:tcPr marL="6970" marR="6970" marT="6970" marB="0" anchor="b"/>
                </a:tc>
                <a:extLst>
                  <a:ext uri="{0D108BD9-81ED-4DB2-BD59-A6C34878D82A}">
                    <a16:rowId xmlns:a16="http://schemas.microsoft.com/office/drawing/2014/main" val="1535221674"/>
                  </a:ext>
                </a:extLst>
              </a:tr>
              <a:tr h="213752">
                <a:tc vMerge="1">
                  <a:txBody>
                    <a:bodyPr/>
                    <a:lstStyle/>
                    <a:p>
                      <a:endParaRPr lang="en-US"/>
                    </a:p>
                  </a:txBody>
                  <a:tcPr/>
                </a:tc>
                <a:tc gridSpan="3">
                  <a:txBody>
                    <a:bodyPr/>
                    <a:lstStyle/>
                    <a:p>
                      <a:pPr algn="l" fontAlgn="b"/>
                      <a:r>
                        <a:rPr lang="en-US" sz="1300" u="none" strike="noStrike">
                          <a:effectLst/>
                        </a:rPr>
                        <a:t>$1.35/oz fresh cannabis plant</a:t>
                      </a:r>
                      <a:endParaRPr lang="en-US" sz="1300" b="0" i="0" u="none" strike="noStrike">
                        <a:solidFill>
                          <a:srgbClr val="555555"/>
                        </a:solidFill>
                        <a:effectLst/>
                        <a:latin typeface="Baskerville" panose="02020502070401020303" pitchFamily="18" charset="0"/>
                      </a:endParaRPr>
                    </a:p>
                  </a:txBody>
                  <a:tcPr marL="6970" marR="6970" marT="6970" marB="0" anchor="b"/>
                </a:tc>
                <a:tc hMerge="1">
                  <a:txBody>
                    <a:bodyPr/>
                    <a:lstStyle/>
                    <a:p>
                      <a:endParaRPr lang="en-US"/>
                    </a:p>
                  </a:txBody>
                  <a:tcPr/>
                </a:tc>
                <a:tc hMerge="1">
                  <a:txBody>
                    <a:bodyPr/>
                    <a:lstStyle/>
                    <a:p>
                      <a:endParaRPr lang="en-US"/>
                    </a:p>
                  </a:txBody>
                  <a:tcPr/>
                </a:tc>
                <a:tc>
                  <a:txBody>
                    <a:bodyPr/>
                    <a:lstStyle/>
                    <a:p>
                      <a:pPr algn="l" fontAlgn="b"/>
                      <a:endParaRPr lang="en-US" sz="900" b="0" i="0" u="none" strike="noStrike">
                        <a:solidFill>
                          <a:srgbClr val="000000"/>
                        </a:solidFill>
                        <a:effectLst/>
                        <a:latin typeface="Baskerville" panose="02020502070401020303" pitchFamily="18" charset="0"/>
                      </a:endParaRPr>
                    </a:p>
                  </a:txBody>
                  <a:tcPr marL="6970" marR="6970" marT="6970" marB="0" anchor="b"/>
                </a:tc>
                <a:tc>
                  <a:txBody>
                    <a:bodyPr/>
                    <a:lstStyle/>
                    <a:p>
                      <a:pPr algn="l" fontAlgn="b"/>
                      <a:endParaRPr lang="en-US" sz="900" b="0" i="0" u="none" strike="noStrike">
                        <a:solidFill>
                          <a:srgbClr val="000000"/>
                        </a:solidFill>
                        <a:effectLst/>
                        <a:latin typeface="Baskerville" panose="02020502070401020303" pitchFamily="18" charset="0"/>
                      </a:endParaRPr>
                    </a:p>
                  </a:txBody>
                  <a:tcPr marL="6970" marR="6970" marT="6970" marB="0" anchor="b"/>
                </a:tc>
                <a:tc>
                  <a:txBody>
                    <a:bodyPr/>
                    <a:lstStyle/>
                    <a:p>
                      <a:pPr algn="l" fontAlgn="b"/>
                      <a:endParaRPr lang="en-US" sz="900" b="0" i="0" u="none" strike="noStrike">
                        <a:solidFill>
                          <a:srgbClr val="000000"/>
                        </a:solidFill>
                        <a:effectLst/>
                        <a:latin typeface="Baskerville" panose="02020502070401020303" pitchFamily="18" charset="0"/>
                      </a:endParaRPr>
                    </a:p>
                  </a:txBody>
                  <a:tcPr marL="6970" marR="6970" marT="6970" marB="0" anchor="b"/>
                </a:tc>
                <a:tc>
                  <a:txBody>
                    <a:bodyPr/>
                    <a:lstStyle/>
                    <a:p>
                      <a:pPr algn="l" fontAlgn="b"/>
                      <a:endParaRPr lang="en-US" sz="900" b="0" i="0" u="none" strike="noStrike">
                        <a:solidFill>
                          <a:srgbClr val="000000"/>
                        </a:solidFill>
                        <a:effectLst/>
                        <a:latin typeface="Baskerville" panose="02020502070401020303" pitchFamily="18" charset="0"/>
                      </a:endParaRPr>
                    </a:p>
                  </a:txBody>
                  <a:tcPr marL="6970" marR="6970" marT="6970" marB="0" anchor="b"/>
                </a:tc>
                <a:extLst>
                  <a:ext uri="{0D108BD9-81ED-4DB2-BD59-A6C34878D82A}">
                    <a16:rowId xmlns:a16="http://schemas.microsoft.com/office/drawing/2014/main" val="3845424626"/>
                  </a:ext>
                </a:extLst>
              </a:tr>
              <a:tr h="213752">
                <a:tc rowSpan="2">
                  <a:txBody>
                    <a:bodyPr/>
                    <a:lstStyle/>
                    <a:p>
                      <a:pPr algn="l" fontAlgn="b"/>
                      <a:r>
                        <a:rPr lang="en-US" sz="1300" u="none" strike="noStrike">
                          <a:effectLst/>
                        </a:rPr>
                        <a:t>Colo.</a:t>
                      </a:r>
                      <a:endParaRPr lang="en-US" sz="1300" b="1" i="0" u="none" strike="noStrike">
                        <a:solidFill>
                          <a:srgbClr val="555555"/>
                        </a:solidFill>
                        <a:effectLst/>
                        <a:latin typeface="Baskerville" panose="02020502070401020303" pitchFamily="18" charset="0"/>
                      </a:endParaRPr>
                    </a:p>
                  </a:txBody>
                  <a:tcPr marL="6970" marR="6970" marT="6970" marB="0" anchor="b"/>
                </a:tc>
                <a:tc gridSpan="5">
                  <a:txBody>
                    <a:bodyPr/>
                    <a:lstStyle/>
                    <a:p>
                      <a:pPr algn="l" fontAlgn="b"/>
                      <a:r>
                        <a:rPr lang="en-US" sz="1300" u="none" strike="noStrike">
                          <a:effectLst/>
                        </a:rPr>
                        <a:t>15% excise tax (levied on wholesale at average market rate);</a:t>
                      </a:r>
                      <a:endParaRPr lang="en-US" sz="1300" b="0" i="0" u="none" strike="noStrike">
                        <a:solidFill>
                          <a:srgbClr val="555555"/>
                        </a:solidFill>
                        <a:effectLst/>
                        <a:latin typeface="Baskerville" panose="02020502070401020303" pitchFamily="18" charset="0"/>
                      </a:endParaRPr>
                    </a:p>
                  </a:txBody>
                  <a:tcPr marL="6970" marR="6970" marT="6970" marB="0" anchor="b"/>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a:txBody>
                    <a:bodyPr/>
                    <a:lstStyle/>
                    <a:p>
                      <a:pPr algn="l" fontAlgn="b"/>
                      <a:endParaRPr lang="en-US" sz="900" b="0" i="0" u="none" strike="noStrike">
                        <a:solidFill>
                          <a:srgbClr val="000000"/>
                        </a:solidFill>
                        <a:effectLst/>
                        <a:latin typeface="Baskerville" panose="02020502070401020303" pitchFamily="18" charset="0"/>
                      </a:endParaRPr>
                    </a:p>
                  </a:txBody>
                  <a:tcPr marL="6970" marR="6970" marT="6970" marB="0" anchor="b"/>
                </a:tc>
                <a:tc>
                  <a:txBody>
                    <a:bodyPr/>
                    <a:lstStyle/>
                    <a:p>
                      <a:pPr algn="l" fontAlgn="b"/>
                      <a:endParaRPr lang="en-US" sz="900" b="0" i="0" u="none" strike="noStrike">
                        <a:solidFill>
                          <a:srgbClr val="000000"/>
                        </a:solidFill>
                        <a:effectLst/>
                        <a:latin typeface="Baskerville" panose="02020502070401020303" pitchFamily="18" charset="0"/>
                      </a:endParaRPr>
                    </a:p>
                  </a:txBody>
                  <a:tcPr marL="6970" marR="6970" marT="6970" marB="0" anchor="b"/>
                </a:tc>
                <a:extLst>
                  <a:ext uri="{0D108BD9-81ED-4DB2-BD59-A6C34878D82A}">
                    <a16:rowId xmlns:a16="http://schemas.microsoft.com/office/drawing/2014/main" val="2743680107"/>
                  </a:ext>
                </a:extLst>
              </a:tr>
              <a:tr h="213752">
                <a:tc vMerge="1">
                  <a:txBody>
                    <a:bodyPr/>
                    <a:lstStyle/>
                    <a:p>
                      <a:endParaRPr lang="en-US"/>
                    </a:p>
                  </a:txBody>
                  <a:tcPr/>
                </a:tc>
                <a:tc gridSpan="3">
                  <a:txBody>
                    <a:bodyPr/>
                    <a:lstStyle/>
                    <a:p>
                      <a:pPr algn="l" fontAlgn="b"/>
                      <a:r>
                        <a:rPr lang="en-US" sz="1300" u="none" strike="noStrike">
                          <a:effectLst/>
                        </a:rPr>
                        <a:t>15% excise tax (retail price) </a:t>
                      </a:r>
                      <a:endParaRPr lang="en-US" sz="1300" b="0" i="0" u="none" strike="noStrike">
                        <a:solidFill>
                          <a:srgbClr val="555555"/>
                        </a:solidFill>
                        <a:effectLst/>
                        <a:latin typeface="Baskerville" panose="02020502070401020303" pitchFamily="18" charset="0"/>
                      </a:endParaRPr>
                    </a:p>
                  </a:txBody>
                  <a:tcPr marL="6970" marR="6970" marT="6970" marB="0" anchor="b"/>
                </a:tc>
                <a:tc hMerge="1">
                  <a:txBody>
                    <a:bodyPr/>
                    <a:lstStyle/>
                    <a:p>
                      <a:endParaRPr lang="en-US"/>
                    </a:p>
                  </a:txBody>
                  <a:tcPr/>
                </a:tc>
                <a:tc hMerge="1">
                  <a:txBody>
                    <a:bodyPr/>
                    <a:lstStyle/>
                    <a:p>
                      <a:endParaRPr lang="en-US"/>
                    </a:p>
                  </a:txBody>
                  <a:tcPr/>
                </a:tc>
                <a:tc>
                  <a:txBody>
                    <a:bodyPr/>
                    <a:lstStyle/>
                    <a:p>
                      <a:pPr algn="l" fontAlgn="b"/>
                      <a:endParaRPr lang="en-US" sz="900" b="0" i="0" u="none" strike="noStrike">
                        <a:solidFill>
                          <a:srgbClr val="000000"/>
                        </a:solidFill>
                        <a:effectLst/>
                        <a:latin typeface="Baskerville" panose="02020502070401020303" pitchFamily="18" charset="0"/>
                      </a:endParaRPr>
                    </a:p>
                  </a:txBody>
                  <a:tcPr marL="6970" marR="6970" marT="6970" marB="0" anchor="b"/>
                </a:tc>
                <a:tc>
                  <a:txBody>
                    <a:bodyPr/>
                    <a:lstStyle/>
                    <a:p>
                      <a:pPr algn="l" fontAlgn="b"/>
                      <a:endParaRPr lang="en-US" sz="900" b="0" i="0" u="none" strike="noStrike">
                        <a:solidFill>
                          <a:srgbClr val="000000"/>
                        </a:solidFill>
                        <a:effectLst/>
                        <a:latin typeface="Baskerville" panose="02020502070401020303" pitchFamily="18" charset="0"/>
                      </a:endParaRPr>
                    </a:p>
                  </a:txBody>
                  <a:tcPr marL="6970" marR="6970" marT="6970" marB="0" anchor="b"/>
                </a:tc>
                <a:tc>
                  <a:txBody>
                    <a:bodyPr/>
                    <a:lstStyle/>
                    <a:p>
                      <a:pPr algn="l" fontAlgn="b"/>
                      <a:endParaRPr lang="en-US" sz="900" b="0" i="0" u="none" strike="noStrike">
                        <a:solidFill>
                          <a:srgbClr val="000000"/>
                        </a:solidFill>
                        <a:effectLst/>
                        <a:latin typeface="Baskerville" panose="02020502070401020303" pitchFamily="18" charset="0"/>
                      </a:endParaRPr>
                    </a:p>
                  </a:txBody>
                  <a:tcPr marL="6970" marR="6970" marT="6970" marB="0" anchor="b"/>
                </a:tc>
                <a:tc>
                  <a:txBody>
                    <a:bodyPr/>
                    <a:lstStyle/>
                    <a:p>
                      <a:pPr algn="l" fontAlgn="b"/>
                      <a:endParaRPr lang="en-US" sz="900" b="0" i="0" u="none" strike="noStrike">
                        <a:solidFill>
                          <a:srgbClr val="000000"/>
                        </a:solidFill>
                        <a:effectLst/>
                        <a:latin typeface="Baskerville" panose="02020502070401020303" pitchFamily="18" charset="0"/>
                      </a:endParaRPr>
                    </a:p>
                  </a:txBody>
                  <a:tcPr marL="6970" marR="6970" marT="6970" marB="0" anchor="b"/>
                </a:tc>
                <a:extLst>
                  <a:ext uri="{0D108BD9-81ED-4DB2-BD59-A6C34878D82A}">
                    <a16:rowId xmlns:a16="http://schemas.microsoft.com/office/drawing/2014/main" val="3566615788"/>
                  </a:ext>
                </a:extLst>
              </a:tr>
              <a:tr h="213752">
                <a:tc rowSpan="4">
                  <a:txBody>
                    <a:bodyPr/>
                    <a:lstStyle/>
                    <a:p>
                      <a:pPr algn="l" fontAlgn="b"/>
                      <a:r>
                        <a:rPr lang="en-US" sz="1300" u="none" strike="noStrike">
                          <a:effectLst/>
                        </a:rPr>
                        <a:t>Ill.</a:t>
                      </a:r>
                      <a:endParaRPr lang="en-US" sz="1300" b="1" i="0" u="none" strike="noStrike">
                        <a:solidFill>
                          <a:srgbClr val="555555"/>
                        </a:solidFill>
                        <a:effectLst/>
                        <a:latin typeface="Baskerville" panose="02020502070401020303" pitchFamily="18" charset="0"/>
                      </a:endParaRPr>
                    </a:p>
                  </a:txBody>
                  <a:tcPr marL="6970" marR="6970" marT="6970" marB="0" anchor="b"/>
                </a:tc>
                <a:tc gridSpan="3">
                  <a:txBody>
                    <a:bodyPr/>
                    <a:lstStyle/>
                    <a:p>
                      <a:pPr algn="l" fontAlgn="b"/>
                      <a:r>
                        <a:rPr lang="en-US" sz="1300" u="none" strike="noStrike">
                          <a:effectLst/>
                        </a:rPr>
                        <a:t>7% excise tax of value at wholesale level; </a:t>
                      </a:r>
                      <a:endParaRPr lang="en-US" sz="1300" b="0" i="0" u="none" strike="noStrike">
                        <a:solidFill>
                          <a:srgbClr val="555555"/>
                        </a:solidFill>
                        <a:effectLst/>
                        <a:latin typeface="Baskerville" panose="02020502070401020303" pitchFamily="18" charset="0"/>
                      </a:endParaRPr>
                    </a:p>
                  </a:txBody>
                  <a:tcPr marL="6970" marR="6970" marT="6970" marB="0" anchor="b"/>
                </a:tc>
                <a:tc hMerge="1">
                  <a:txBody>
                    <a:bodyPr/>
                    <a:lstStyle/>
                    <a:p>
                      <a:endParaRPr lang="en-US"/>
                    </a:p>
                  </a:txBody>
                  <a:tcPr/>
                </a:tc>
                <a:tc hMerge="1">
                  <a:txBody>
                    <a:bodyPr/>
                    <a:lstStyle/>
                    <a:p>
                      <a:endParaRPr lang="en-US"/>
                    </a:p>
                  </a:txBody>
                  <a:tcPr/>
                </a:tc>
                <a:tc>
                  <a:txBody>
                    <a:bodyPr/>
                    <a:lstStyle/>
                    <a:p>
                      <a:pPr algn="l" fontAlgn="b"/>
                      <a:endParaRPr lang="en-US" sz="900" b="0" i="0" u="none" strike="noStrike">
                        <a:solidFill>
                          <a:srgbClr val="000000"/>
                        </a:solidFill>
                        <a:effectLst/>
                        <a:latin typeface="Baskerville" panose="02020502070401020303" pitchFamily="18" charset="0"/>
                      </a:endParaRPr>
                    </a:p>
                  </a:txBody>
                  <a:tcPr marL="6970" marR="6970" marT="6970" marB="0" anchor="b"/>
                </a:tc>
                <a:tc>
                  <a:txBody>
                    <a:bodyPr/>
                    <a:lstStyle/>
                    <a:p>
                      <a:pPr algn="l" fontAlgn="b"/>
                      <a:endParaRPr lang="en-US" sz="900" b="0" i="0" u="none" strike="noStrike">
                        <a:solidFill>
                          <a:srgbClr val="000000"/>
                        </a:solidFill>
                        <a:effectLst/>
                        <a:latin typeface="Baskerville" panose="02020502070401020303" pitchFamily="18" charset="0"/>
                      </a:endParaRPr>
                    </a:p>
                  </a:txBody>
                  <a:tcPr marL="6970" marR="6970" marT="6970" marB="0" anchor="b"/>
                </a:tc>
                <a:tc>
                  <a:txBody>
                    <a:bodyPr/>
                    <a:lstStyle/>
                    <a:p>
                      <a:pPr algn="l" fontAlgn="b"/>
                      <a:endParaRPr lang="en-US" sz="900" b="0" i="0" u="none" strike="noStrike">
                        <a:solidFill>
                          <a:srgbClr val="000000"/>
                        </a:solidFill>
                        <a:effectLst/>
                        <a:latin typeface="Baskerville" panose="02020502070401020303" pitchFamily="18" charset="0"/>
                      </a:endParaRPr>
                    </a:p>
                  </a:txBody>
                  <a:tcPr marL="6970" marR="6970" marT="6970" marB="0" anchor="b"/>
                </a:tc>
                <a:tc>
                  <a:txBody>
                    <a:bodyPr/>
                    <a:lstStyle/>
                    <a:p>
                      <a:pPr algn="l" fontAlgn="b"/>
                      <a:endParaRPr lang="en-US" sz="900" b="0" i="0" u="none" strike="noStrike">
                        <a:solidFill>
                          <a:srgbClr val="000000"/>
                        </a:solidFill>
                        <a:effectLst/>
                        <a:latin typeface="Baskerville" panose="02020502070401020303" pitchFamily="18" charset="0"/>
                      </a:endParaRPr>
                    </a:p>
                  </a:txBody>
                  <a:tcPr marL="6970" marR="6970" marT="6970" marB="0" anchor="b"/>
                </a:tc>
                <a:extLst>
                  <a:ext uri="{0D108BD9-81ED-4DB2-BD59-A6C34878D82A}">
                    <a16:rowId xmlns:a16="http://schemas.microsoft.com/office/drawing/2014/main" val="763246342"/>
                  </a:ext>
                </a:extLst>
              </a:tr>
              <a:tr h="213752">
                <a:tc vMerge="1">
                  <a:txBody>
                    <a:bodyPr/>
                    <a:lstStyle/>
                    <a:p>
                      <a:endParaRPr lang="en-US"/>
                    </a:p>
                  </a:txBody>
                  <a:tcPr/>
                </a:tc>
                <a:tc gridSpan="5">
                  <a:txBody>
                    <a:bodyPr/>
                    <a:lstStyle/>
                    <a:p>
                      <a:pPr algn="l" fontAlgn="b"/>
                      <a:r>
                        <a:rPr lang="en-US" sz="1300" u="none" strike="noStrike">
                          <a:effectLst/>
                        </a:rPr>
                        <a:t>10% tax on cannabis flower or products with less than 35% THC; </a:t>
                      </a:r>
                      <a:endParaRPr lang="en-US" sz="1300" b="0" i="0" u="none" strike="noStrike">
                        <a:solidFill>
                          <a:srgbClr val="555555"/>
                        </a:solidFill>
                        <a:effectLst/>
                        <a:latin typeface="Baskerville" panose="02020502070401020303" pitchFamily="18" charset="0"/>
                      </a:endParaRPr>
                    </a:p>
                  </a:txBody>
                  <a:tcPr marL="6970" marR="6970" marT="6970" marB="0" anchor="b"/>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a:txBody>
                    <a:bodyPr/>
                    <a:lstStyle/>
                    <a:p>
                      <a:pPr algn="l" fontAlgn="b"/>
                      <a:endParaRPr lang="en-US" sz="900" b="0" i="0" u="none" strike="noStrike">
                        <a:solidFill>
                          <a:srgbClr val="000000"/>
                        </a:solidFill>
                        <a:effectLst/>
                        <a:latin typeface="Baskerville" panose="02020502070401020303" pitchFamily="18" charset="0"/>
                      </a:endParaRPr>
                    </a:p>
                  </a:txBody>
                  <a:tcPr marL="6970" marR="6970" marT="6970" marB="0" anchor="b"/>
                </a:tc>
                <a:tc>
                  <a:txBody>
                    <a:bodyPr/>
                    <a:lstStyle/>
                    <a:p>
                      <a:pPr algn="l" fontAlgn="b"/>
                      <a:endParaRPr lang="en-US" sz="900" b="0" i="0" u="none" strike="noStrike">
                        <a:solidFill>
                          <a:srgbClr val="000000"/>
                        </a:solidFill>
                        <a:effectLst/>
                        <a:latin typeface="Baskerville" panose="02020502070401020303" pitchFamily="18" charset="0"/>
                      </a:endParaRPr>
                    </a:p>
                  </a:txBody>
                  <a:tcPr marL="6970" marR="6970" marT="6970" marB="0" anchor="b"/>
                </a:tc>
                <a:extLst>
                  <a:ext uri="{0D108BD9-81ED-4DB2-BD59-A6C34878D82A}">
                    <a16:rowId xmlns:a16="http://schemas.microsoft.com/office/drawing/2014/main" val="4261928543"/>
                  </a:ext>
                </a:extLst>
              </a:tr>
              <a:tr h="213752">
                <a:tc vMerge="1">
                  <a:txBody>
                    <a:bodyPr/>
                    <a:lstStyle/>
                    <a:p>
                      <a:endParaRPr lang="en-US"/>
                    </a:p>
                  </a:txBody>
                  <a:tcPr/>
                </a:tc>
                <a:tc gridSpan="5">
                  <a:txBody>
                    <a:bodyPr/>
                    <a:lstStyle/>
                    <a:p>
                      <a:pPr algn="l" fontAlgn="b"/>
                      <a:r>
                        <a:rPr lang="en-US" sz="1300" u="none" strike="noStrike">
                          <a:effectLst/>
                        </a:rPr>
                        <a:t>20% tax on products infused with cannabis, such as edible products; </a:t>
                      </a:r>
                      <a:endParaRPr lang="en-US" sz="1300" b="0" i="0" u="none" strike="noStrike">
                        <a:solidFill>
                          <a:srgbClr val="555555"/>
                        </a:solidFill>
                        <a:effectLst/>
                        <a:latin typeface="Baskerville" panose="02020502070401020303" pitchFamily="18" charset="0"/>
                      </a:endParaRPr>
                    </a:p>
                  </a:txBody>
                  <a:tcPr marL="6970" marR="6970" marT="6970" marB="0" anchor="b"/>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a:txBody>
                    <a:bodyPr/>
                    <a:lstStyle/>
                    <a:p>
                      <a:pPr algn="l" fontAlgn="b"/>
                      <a:endParaRPr lang="en-US" sz="900" b="0" i="0" u="none" strike="noStrike">
                        <a:solidFill>
                          <a:srgbClr val="000000"/>
                        </a:solidFill>
                        <a:effectLst/>
                        <a:latin typeface="Baskerville" panose="02020502070401020303" pitchFamily="18" charset="0"/>
                      </a:endParaRPr>
                    </a:p>
                  </a:txBody>
                  <a:tcPr marL="6970" marR="6970" marT="6970" marB="0" anchor="b"/>
                </a:tc>
                <a:tc>
                  <a:txBody>
                    <a:bodyPr/>
                    <a:lstStyle/>
                    <a:p>
                      <a:pPr algn="l" fontAlgn="b"/>
                      <a:endParaRPr lang="en-US" sz="900" b="0" i="0" u="none" strike="noStrike">
                        <a:solidFill>
                          <a:srgbClr val="000000"/>
                        </a:solidFill>
                        <a:effectLst/>
                        <a:latin typeface="Baskerville" panose="02020502070401020303" pitchFamily="18" charset="0"/>
                      </a:endParaRPr>
                    </a:p>
                  </a:txBody>
                  <a:tcPr marL="6970" marR="6970" marT="6970" marB="0" anchor="b"/>
                </a:tc>
                <a:extLst>
                  <a:ext uri="{0D108BD9-81ED-4DB2-BD59-A6C34878D82A}">
                    <a16:rowId xmlns:a16="http://schemas.microsoft.com/office/drawing/2014/main" val="717027908"/>
                  </a:ext>
                </a:extLst>
              </a:tr>
              <a:tr h="213752">
                <a:tc vMerge="1">
                  <a:txBody>
                    <a:bodyPr/>
                    <a:lstStyle/>
                    <a:p>
                      <a:endParaRPr lang="en-US"/>
                    </a:p>
                  </a:txBody>
                  <a:tcPr/>
                </a:tc>
                <a:tc gridSpan="5">
                  <a:txBody>
                    <a:bodyPr/>
                    <a:lstStyle/>
                    <a:p>
                      <a:pPr algn="l" fontAlgn="b"/>
                      <a:r>
                        <a:rPr lang="en-US" sz="1300" u="none" strike="noStrike">
                          <a:effectLst/>
                        </a:rPr>
                        <a:t>25% tax on any product with a THC concentration higher than 35%</a:t>
                      </a:r>
                      <a:endParaRPr lang="en-US" sz="1300" b="0" i="0" u="none" strike="noStrike">
                        <a:solidFill>
                          <a:srgbClr val="555555"/>
                        </a:solidFill>
                        <a:effectLst/>
                        <a:latin typeface="Baskerville" panose="02020502070401020303" pitchFamily="18" charset="0"/>
                      </a:endParaRPr>
                    </a:p>
                  </a:txBody>
                  <a:tcPr marL="6970" marR="6970" marT="6970" marB="0" anchor="b"/>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a:txBody>
                    <a:bodyPr/>
                    <a:lstStyle/>
                    <a:p>
                      <a:pPr algn="l" fontAlgn="b"/>
                      <a:endParaRPr lang="en-US" sz="900" b="0" i="0" u="none" strike="noStrike">
                        <a:solidFill>
                          <a:srgbClr val="000000"/>
                        </a:solidFill>
                        <a:effectLst/>
                        <a:latin typeface="Baskerville" panose="02020502070401020303" pitchFamily="18" charset="0"/>
                      </a:endParaRPr>
                    </a:p>
                  </a:txBody>
                  <a:tcPr marL="6970" marR="6970" marT="6970" marB="0" anchor="b"/>
                </a:tc>
                <a:tc>
                  <a:txBody>
                    <a:bodyPr/>
                    <a:lstStyle/>
                    <a:p>
                      <a:pPr algn="l" fontAlgn="b"/>
                      <a:endParaRPr lang="en-US" sz="900" b="0" i="0" u="none" strike="noStrike">
                        <a:solidFill>
                          <a:srgbClr val="000000"/>
                        </a:solidFill>
                        <a:effectLst/>
                        <a:latin typeface="Baskerville" panose="02020502070401020303" pitchFamily="18" charset="0"/>
                      </a:endParaRPr>
                    </a:p>
                  </a:txBody>
                  <a:tcPr marL="6970" marR="6970" marT="6970" marB="0" anchor="b"/>
                </a:tc>
                <a:extLst>
                  <a:ext uri="{0D108BD9-81ED-4DB2-BD59-A6C34878D82A}">
                    <a16:rowId xmlns:a16="http://schemas.microsoft.com/office/drawing/2014/main" val="2452845623"/>
                  </a:ext>
                </a:extLst>
              </a:tr>
              <a:tr h="213752">
                <a:tc rowSpan="4">
                  <a:txBody>
                    <a:bodyPr/>
                    <a:lstStyle/>
                    <a:p>
                      <a:pPr algn="l" fontAlgn="b"/>
                      <a:r>
                        <a:rPr lang="en-US" sz="1300" u="none" strike="noStrike">
                          <a:effectLst/>
                        </a:rPr>
                        <a:t>Maine</a:t>
                      </a:r>
                      <a:endParaRPr lang="en-US" sz="1300" b="1" i="0" u="none" strike="noStrike">
                        <a:solidFill>
                          <a:srgbClr val="555555"/>
                        </a:solidFill>
                        <a:effectLst/>
                        <a:latin typeface="Baskerville" panose="02020502070401020303" pitchFamily="18" charset="0"/>
                      </a:endParaRPr>
                    </a:p>
                  </a:txBody>
                  <a:tcPr marL="6970" marR="6970" marT="6970" marB="0" anchor="b"/>
                </a:tc>
                <a:tc gridSpan="4">
                  <a:txBody>
                    <a:bodyPr/>
                    <a:lstStyle/>
                    <a:p>
                      <a:pPr algn="l" fontAlgn="b"/>
                      <a:r>
                        <a:rPr lang="en-US" sz="1300" u="none" strike="noStrike">
                          <a:effectLst/>
                        </a:rPr>
                        <a:t>10% excise tax (retail price), $335/lb. flower;</a:t>
                      </a:r>
                      <a:endParaRPr lang="en-US" sz="1300" b="0" i="0" u="none" strike="noStrike">
                        <a:solidFill>
                          <a:srgbClr val="555555"/>
                        </a:solidFill>
                        <a:effectLst/>
                        <a:latin typeface="Baskerville" panose="02020502070401020303" pitchFamily="18" charset="0"/>
                      </a:endParaRPr>
                    </a:p>
                  </a:txBody>
                  <a:tcPr marL="6970" marR="6970" marT="6970" marB="0" anchor="b"/>
                </a:tc>
                <a:tc hMerge="1">
                  <a:txBody>
                    <a:bodyPr/>
                    <a:lstStyle/>
                    <a:p>
                      <a:endParaRPr lang="en-US"/>
                    </a:p>
                  </a:txBody>
                  <a:tcPr/>
                </a:tc>
                <a:tc hMerge="1">
                  <a:txBody>
                    <a:bodyPr/>
                    <a:lstStyle/>
                    <a:p>
                      <a:endParaRPr lang="en-US"/>
                    </a:p>
                  </a:txBody>
                  <a:tcPr/>
                </a:tc>
                <a:tc hMerge="1">
                  <a:txBody>
                    <a:bodyPr/>
                    <a:lstStyle/>
                    <a:p>
                      <a:endParaRPr lang="en-US"/>
                    </a:p>
                  </a:txBody>
                  <a:tcPr/>
                </a:tc>
                <a:tc>
                  <a:txBody>
                    <a:bodyPr/>
                    <a:lstStyle/>
                    <a:p>
                      <a:pPr algn="l" fontAlgn="b"/>
                      <a:endParaRPr lang="en-US" sz="900" b="0" i="0" u="none" strike="noStrike">
                        <a:solidFill>
                          <a:srgbClr val="000000"/>
                        </a:solidFill>
                        <a:effectLst/>
                        <a:latin typeface="Baskerville" panose="02020502070401020303" pitchFamily="18" charset="0"/>
                      </a:endParaRPr>
                    </a:p>
                  </a:txBody>
                  <a:tcPr marL="6970" marR="6970" marT="6970" marB="0" anchor="b"/>
                </a:tc>
                <a:tc>
                  <a:txBody>
                    <a:bodyPr/>
                    <a:lstStyle/>
                    <a:p>
                      <a:pPr algn="l" fontAlgn="b"/>
                      <a:endParaRPr lang="en-US" sz="900" b="0" i="0" u="none" strike="noStrike">
                        <a:solidFill>
                          <a:srgbClr val="000000"/>
                        </a:solidFill>
                        <a:effectLst/>
                        <a:latin typeface="Baskerville" panose="02020502070401020303" pitchFamily="18" charset="0"/>
                      </a:endParaRPr>
                    </a:p>
                  </a:txBody>
                  <a:tcPr marL="6970" marR="6970" marT="6970" marB="0" anchor="b"/>
                </a:tc>
                <a:tc>
                  <a:txBody>
                    <a:bodyPr/>
                    <a:lstStyle/>
                    <a:p>
                      <a:pPr algn="l" fontAlgn="b"/>
                      <a:endParaRPr lang="en-US" sz="900" b="0" i="0" u="none" strike="noStrike">
                        <a:solidFill>
                          <a:srgbClr val="000000"/>
                        </a:solidFill>
                        <a:effectLst/>
                        <a:latin typeface="Baskerville" panose="02020502070401020303" pitchFamily="18" charset="0"/>
                      </a:endParaRPr>
                    </a:p>
                  </a:txBody>
                  <a:tcPr marL="6970" marR="6970" marT="6970" marB="0" anchor="b"/>
                </a:tc>
                <a:extLst>
                  <a:ext uri="{0D108BD9-81ED-4DB2-BD59-A6C34878D82A}">
                    <a16:rowId xmlns:a16="http://schemas.microsoft.com/office/drawing/2014/main" val="1282360266"/>
                  </a:ext>
                </a:extLst>
              </a:tr>
              <a:tr h="213752">
                <a:tc vMerge="1">
                  <a:txBody>
                    <a:bodyPr/>
                    <a:lstStyle/>
                    <a:p>
                      <a:endParaRPr lang="en-US"/>
                    </a:p>
                  </a:txBody>
                  <a:tcPr/>
                </a:tc>
                <a:tc>
                  <a:txBody>
                    <a:bodyPr/>
                    <a:lstStyle/>
                    <a:p>
                      <a:pPr algn="l" fontAlgn="b"/>
                      <a:r>
                        <a:rPr lang="en-US" sz="1300" u="none" strike="noStrike">
                          <a:effectLst/>
                        </a:rPr>
                        <a:t>$94/lb. trim;</a:t>
                      </a:r>
                      <a:endParaRPr lang="en-US" sz="1300" b="0" i="0" u="none" strike="noStrike">
                        <a:solidFill>
                          <a:srgbClr val="555555"/>
                        </a:solidFill>
                        <a:effectLst/>
                        <a:latin typeface="Baskerville" panose="02020502070401020303" pitchFamily="18" charset="0"/>
                      </a:endParaRPr>
                    </a:p>
                  </a:txBody>
                  <a:tcPr marL="6970" marR="6970" marT="6970" marB="0" anchor="b"/>
                </a:tc>
                <a:tc>
                  <a:txBody>
                    <a:bodyPr/>
                    <a:lstStyle/>
                    <a:p>
                      <a:pPr algn="l" fontAlgn="b"/>
                      <a:endParaRPr lang="en-US" sz="900" b="0" i="0" u="none" strike="noStrike">
                        <a:solidFill>
                          <a:srgbClr val="000000"/>
                        </a:solidFill>
                        <a:effectLst/>
                        <a:latin typeface="Baskerville" panose="02020502070401020303" pitchFamily="18" charset="0"/>
                      </a:endParaRPr>
                    </a:p>
                  </a:txBody>
                  <a:tcPr marL="6970" marR="6970" marT="6970" marB="0" anchor="b"/>
                </a:tc>
                <a:tc>
                  <a:txBody>
                    <a:bodyPr/>
                    <a:lstStyle/>
                    <a:p>
                      <a:pPr algn="l" fontAlgn="b"/>
                      <a:endParaRPr lang="en-US" sz="900" b="0" i="0" u="none" strike="noStrike">
                        <a:solidFill>
                          <a:srgbClr val="000000"/>
                        </a:solidFill>
                        <a:effectLst/>
                        <a:latin typeface="Baskerville" panose="02020502070401020303" pitchFamily="18" charset="0"/>
                      </a:endParaRPr>
                    </a:p>
                  </a:txBody>
                  <a:tcPr marL="6970" marR="6970" marT="6970" marB="0" anchor="b"/>
                </a:tc>
                <a:tc>
                  <a:txBody>
                    <a:bodyPr/>
                    <a:lstStyle/>
                    <a:p>
                      <a:pPr algn="l" fontAlgn="b"/>
                      <a:endParaRPr lang="en-US" sz="900" b="0" i="0" u="none" strike="noStrike">
                        <a:solidFill>
                          <a:srgbClr val="000000"/>
                        </a:solidFill>
                        <a:effectLst/>
                        <a:latin typeface="Baskerville" panose="02020502070401020303" pitchFamily="18" charset="0"/>
                      </a:endParaRPr>
                    </a:p>
                  </a:txBody>
                  <a:tcPr marL="6970" marR="6970" marT="6970" marB="0" anchor="b"/>
                </a:tc>
                <a:tc>
                  <a:txBody>
                    <a:bodyPr/>
                    <a:lstStyle/>
                    <a:p>
                      <a:pPr algn="l" fontAlgn="b"/>
                      <a:endParaRPr lang="en-US" sz="900" b="0" i="0" u="none" strike="noStrike">
                        <a:solidFill>
                          <a:srgbClr val="000000"/>
                        </a:solidFill>
                        <a:effectLst/>
                        <a:latin typeface="Baskerville" panose="02020502070401020303" pitchFamily="18" charset="0"/>
                      </a:endParaRPr>
                    </a:p>
                  </a:txBody>
                  <a:tcPr marL="6970" marR="6970" marT="6970" marB="0" anchor="b"/>
                </a:tc>
                <a:tc>
                  <a:txBody>
                    <a:bodyPr/>
                    <a:lstStyle/>
                    <a:p>
                      <a:pPr algn="l" fontAlgn="b"/>
                      <a:endParaRPr lang="en-US" sz="900" b="0" i="0" u="none" strike="noStrike">
                        <a:solidFill>
                          <a:srgbClr val="000000"/>
                        </a:solidFill>
                        <a:effectLst/>
                        <a:latin typeface="Baskerville" panose="02020502070401020303" pitchFamily="18" charset="0"/>
                      </a:endParaRPr>
                    </a:p>
                  </a:txBody>
                  <a:tcPr marL="6970" marR="6970" marT="6970" marB="0" anchor="b"/>
                </a:tc>
                <a:tc>
                  <a:txBody>
                    <a:bodyPr/>
                    <a:lstStyle/>
                    <a:p>
                      <a:pPr algn="l" fontAlgn="b"/>
                      <a:endParaRPr lang="en-US" sz="900" b="0" i="0" u="none" strike="noStrike">
                        <a:solidFill>
                          <a:srgbClr val="000000"/>
                        </a:solidFill>
                        <a:effectLst/>
                        <a:latin typeface="Baskerville" panose="02020502070401020303" pitchFamily="18" charset="0"/>
                      </a:endParaRPr>
                    </a:p>
                  </a:txBody>
                  <a:tcPr marL="6970" marR="6970" marT="6970" marB="0" anchor="b"/>
                </a:tc>
                <a:extLst>
                  <a:ext uri="{0D108BD9-81ED-4DB2-BD59-A6C34878D82A}">
                    <a16:rowId xmlns:a16="http://schemas.microsoft.com/office/drawing/2014/main" val="3443387988"/>
                  </a:ext>
                </a:extLst>
              </a:tr>
              <a:tr h="213752">
                <a:tc vMerge="1">
                  <a:txBody>
                    <a:bodyPr/>
                    <a:lstStyle/>
                    <a:p>
                      <a:endParaRPr lang="en-US"/>
                    </a:p>
                  </a:txBody>
                  <a:tcPr/>
                </a:tc>
                <a:tc gridSpan="3">
                  <a:txBody>
                    <a:bodyPr/>
                    <a:lstStyle/>
                    <a:p>
                      <a:pPr algn="l" fontAlgn="b"/>
                      <a:r>
                        <a:rPr lang="en-US" sz="1300" u="none" strike="noStrike">
                          <a:effectLst/>
                        </a:rPr>
                        <a:t>$1.5 per immature plant or seedling;</a:t>
                      </a:r>
                      <a:endParaRPr lang="en-US" sz="1300" b="0" i="0" u="none" strike="noStrike">
                        <a:solidFill>
                          <a:srgbClr val="555555"/>
                        </a:solidFill>
                        <a:effectLst/>
                        <a:latin typeface="Baskerville" panose="02020502070401020303" pitchFamily="18" charset="0"/>
                      </a:endParaRPr>
                    </a:p>
                  </a:txBody>
                  <a:tcPr marL="6970" marR="6970" marT="6970" marB="0" anchor="b"/>
                </a:tc>
                <a:tc hMerge="1">
                  <a:txBody>
                    <a:bodyPr/>
                    <a:lstStyle/>
                    <a:p>
                      <a:endParaRPr lang="en-US"/>
                    </a:p>
                  </a:txBody>
                  <a:tcPr/>
                </a:tc>
                <a:tc hMerge="1">
                  <a:txBody>
                    <a:bodyPr/>
                    <a:lstStyle/>
                    <a:p>
                      <a:endParaRPr lang="en-US"/>
                    </a:p>
                  </a:txBody>
                  <a:tcPr/>
                </a:tc>
                <a:tc>
                  <a:txBody>
                    <a:bodyPr/>
                    <a:lstStyle/>
                    <a:p>
                      <a:pPr algn="l" fontAlgn="b"/>
                      <a:endParaRPr lang="en-US" sz="900" b="0" i="0" u="none" strike="noStrike">
                        <a:solidFill>
                          <a:srgbClr val="000000"/>
                        </a:solidFill>
                        <a:effectLst/>
                        <a:latin typeface="Baskerville" panose="02020502070401020303" pitchFamily="18" charset="0"/>
                      </a:endParaRPr>
                    </a:p>
                  </a:txBody>
                  <a:tcPr marL="6970" marR="6970" marT="6970" marB="0" anchor="b"/>
                </a:tc>
                <a:tc>
                  <a:txBody>
                    <a:bodyPr/>
                    <a:lstStyle/>
                    <a:p>
                      <a:pPr algn="l" fontAlgn="b"/>
                      <a:endParaRPr lang="en-US" sz="900" b="0" i="0" u="none" strike="noStrike">
                        <a:solidFill>
                          <a:srgbClr val="000000"/>
                        </a:solidFill>
                        <a:effectLst/>
                        <a:latin typeface="Baskerville" panose="02020502070401020303" pitchFamily="18" charset="0"/>
                      </a:endParaRPr>
                    </a:p>
                  </a:txBody>
                  <a:tcPr marL="6970" marR="6970" marT="6970" marB="0" anchor="b"/>
                </a:tc>
                <a:tc>
                  <a:txBody>
                    <a:bodyPr/>
                    <a:lstStyle/>
                    <a:p>
                      <a:pPr algn="l" fontAlgn="b"/>
                      <a:endParaRPr lang="en-US" sz="900" b="0" i="0" u="none" strike="noStrike">
                        <a:solidFill>
                          <a:srgbClr val="000000"/>
                        </a:solidFill>
                        <a:effectLst/>
                        <a:latin typeface="Baskerville" panose="02020502070401020303" pitchFamily="18" charset="0"/>
                      </a:endParaRPr>
                    </a:p>
                  </a:txBody>
                  <a:tcPr marL="6970" marR="6970" marT="6970" marB="0" anchor="b"/>
                </a:tc>
                <a:tc>
                  <a:txBody>
                    <a:bodyPr/>
                    <a:lstStyle/>
                    <a:p>
                      <a:pPr algn="l" fontAlgn="b"/>
                      <a:endParaRPr lang="en-US" sz="900" b="0" i="0" u="none" strike="noStrike">
                        <a:solidFill>
                          <a:srgbClr val="000000"/>
                        </a:solidFill>
                        <a:effectLst/>
                        <a:latin typeface="Baskerville" panose="02020502070401020303" pitchFamily="18" charset="0"/>
                      </a:endParaRPr>
                    </a:p>
                  </a:txBody>
                  <a:tcPr marL="6970" marR="6970" marT="6970" marB="0" anchor="b"/>
                </a:tc>
                <a:extLst>
                  <a:ext uri="{0D108BD9-81ED-4DB2-BD59-A6C34878D82A}">
                    <a16:rowId xmlns:a16="http://schemas.microsoft.com/office/drawing/2014/main" val="783785509"/>
                  </a:ext>
                </a:extLst>
              </a:tr>
              <a:tr h="213752">
                <a:tc vMerge="1">
                  <a:txBody>
                    <a:bodyPr/>
                    <a:lstStyle/>
                    <a:p>
                      <a:endParaRPr lang="en-US"/>
                    </a:p>
                  </a:txBody>
                  <a:tcPr/>
                </a:tc>
                <a:tc>
                  <a:txBody>
                    <a:bodyPr/>
                    <a:lstStyle/>
                    <a:p>
                      <a:pPr algn="l" fontAlgn="b"/>
                      <a:r>
                        <a:rPr lang="en-US" sz="1300" u="none" strike="noStrike">
                          <a:effectLst/>
                        </a:rPr>
                        <a:t>$0.3 per seed</a:t>
                      </a:r>
                      <a:endParaRPr lang="en-US" sz="1300" b="0" i="0" u="none" strike="noStrike">
                        <a:solidFill>
                          <a:srgbClr val="555555"/>
                        </a:solidFill>
                        <a:effectLst/>
                        <a:latin typeface="Baskerville" panose="02020502070401020303" pitchFamily="18" charset="0"/>
                      </a:endParaRPr>
                    </a:p>
                  </a:txBody>
                  <a:tcPr marL="6970" marR="6970" marT="6970" marB="0" anchor="b"/>
                </a:tc>
                <a:tc>
                  <a:txBody>
                    <a:bodyPr/>
                    <a:lstStyle/>
                    <a:p>
                      <a:pPr algn="l" fontAlgn="b"/>
                      <a:endParaRPr lang="en-US" sz="900" b="0" i="0" u="none" strike="noStrike">
                        <a:solidFill>
                          <a:srgbClr val="000000"/>
                        </a:solidFill>
                        <a:effectLst/>
                        <a:latin typeface="Baskerville" panose="02020502070401020303" pitchFamily="18" charset="0"/>
                      </a:endParaRPr>
                    </a:p>
                  </a:txBody>
                  <a:tcPr marL="6970" marR="6970" marT="6970" marB="0" anchor="b"/>
                </a:tc>
                <a:tc>
                  <a:txBody>
                    <a:bodyPr/>
                    <a:lstStyle/>
                    <a:p>
                      <a:pPr algn="l" fontAlgn="b"/>
                      <a:endParaRPr lang="en-US" sz="900" b="0" i="0" u="none" strike="noStrike">
                        <a:solidFill>
                          <a:srgbClr val="000000"/>
                        </a:solidFill>
                        <a:effectLst/>
                        <a:latin typeface="Baskerville" panose="02020502070401020303" pitchFamily="18" charset="0"/>
                      </a:endParaRPr>
                    </a:p>
                  </a:txBody>
                  <a:tcPr marL="6970" marR="6970" marT="6970" marB="0" anchor="b"/>
                </a:tc>
                <a:tc>
                  <a:txBody>
                    <a:bodyPr/>
                    <a:lstStyle/>
                    <a:p>
                      <a:pPr algn="l" fontAlgn="b"/>
                      <a:endParaRPr lang="en-US" sz="900" b="0" i="0" u="none" strike="noStrike">
                        <a:solidFill>
                          <a:srgbClr val="000000"/>
                        </a:solidFill>
                        <a:effectLst/>
                        <a:latin typeface="Baskerville" panose="02020502070401020303" pitchFamily="18" charset="0"/>
                      </a:endParaRPr>
                    </a:p>
                  </a:txBody>
                  <a:tcPr marL="6970" marR="6970" marT="6970" marB="0" anchor="b"/>
                </a:tc>
                <a:tc>
                  <a:txBody>
                    <a:bodyPr/>
                    <a:lstStyle/>
                    <a:p>
                      <a:pPr algn="l" fontAlgn="b"/>
                      <a:endParaRPr lang="en-US" sz="900" b="0" i="0" u="none" strike="noStrike">
                        <a:solidFill>
                          <a:srgbClr val="000000"/>
                        </a:solidFill>
                        <a:effectLst/>
                        <a:latin typeface="Baskerville" panose="02020502070401020303" pitchFamily="18" charset="0"/>
                      </a:endParaRPr>
                    </a:p>
                  </a:txBody>
                  <a:tcPr marL="6970" marR="6970" marT="6970" marB="0" anchor="b"/>
                </a:tc>
                <a:tc>
                  <a:txBody>
                    <a:bodyPr/>
                    <a:lstStyle/>
                    <a:p>
                      <a:pPr algn="l" fontAlgn="b"/>
                      <a:endParaRPr lang="en-US" sz="900" b="0" i="0" u="none" strike="noStrike">
                        <a:solidFill>
                          <a:srgbClr val="000000"/>
                        </a:solidFill>
                        <a:effectLst/>
                        <a:latin typeface="Baskerville" panose="02020502070401020303" pitchFamily="18" charset="0"/>
                      </a:endParaRPr>
                    </a:p>
                  </a:txBody>
                  <a:tcPr marL="6970" marR="6970" marT="6970" marB="0" anchor="b"/>
                </a:tc>
                <a:tc>
                  <a:txBody>
                    <a:bodyPr/>
                    <a:lstStyle/>
                    <a:p>
                      <a:pPr algn="l" fontAlgn="b"/>
                      <a:endParaRPr lang="en-US" sz="900" b="0" i="0" u="none" strike="noStrike">
                        <a:solidFill>
                          <a:srgbClr val="000000"/>
                        </a:solidFill>
                        <a:effectLst/>
                        <a:latin typeface="Baskerville" panose="02020502070401020303" pitchFamily="18" charset="0"/>
                      </a:endParaRPr>
                    </a:p>
                  </a:txBody>
                  <a:tcPr marL="6970" marR="6970" marT="6970" marB="0" anchor="b"/>
                </a:tc>
                <a:extLst>
                  <a:ext uri="{0D108BD9-81ED-4DB2-BD59-A6C34878D82A}">
                    <a16:rowId xmlns:a16="http://schemas.microsoft.com/office/drawing/2014/main" val="1341543616"/>
                  </a:ext>
                </a:extLst>
              </a:tr>
              <a:tr h="223045">
                <a:tc>
                  <a:txBody>
                    <a:bodyPr/>
                    <a:lstStyle/>
                    <a:p>
                      <a:pPr algn="l" fontAlgn="b"/>
                      <a:r>
                        <a:rPr lang="en-US" sz="1300" u="none" strike="noStrike">
                          <a:effectLst/>
                        </a:rPr>
                        <a:t>Mass.</a:t>
                      </a:r>
                      <a:endParaRPr lang="en-US" sz="1300" b="1" i="0" u="none" strike="noStrike">
                        <a:solidFill>
                          <a:srgbClr val="555555"/>
                        </a:solidFill>
                        <a:effectLst/>
                        <a:latin typeface="Baskerville" panose="02020502070401020303" pitchFamily="18" charset="0"/>
                      </a:endParaRPr>
                    </a:p>
                  </a:txBody>
                  <a:tcPr marL="6970" marR="6970" marT="6970" marB="0" anchor="b"/>
                </a:tc>
                <a:tc gridSpan="3">
                  <a:txBody>
                    <a:bodyPr/>
                    <a:lstStyle/>
                    <a:p>
                      <a:pPr algn="l" fontAlgn="b"/>
                      <a:r>
                        <a:rPr lang="en-US" sz="1300" u="none" strike="noStrike">
                          <a:effectLst/>
                        </a:rPr>
                        <a:t>10.75% excise tax (retail price)</a:t>
                      </a:r>
                      <a:endParaRPr lang="en-US" sz="1300" b="0" i="0" u="none" strike="noStrike">
                        <a:solidFill>
                          <a:srgbClr val="555555"/>
                        </a:solidFill>
                        <a:effectLst/>
                        <a:latin typeface="Baskerville" panose="02020502070401020303" pitchFamily="18" charset="0"/>
                      </a:endParaRPr>
                    </a:p>
                  </a:txBody>
                  <a:tcPr marL="6970" marR="6970" marT="6970" marB="0" anchor="b"/>
                </a:tc>
                <a:tc hMerge="1">
                  <a:txBody>
                    <a:bodyPr/>
                    <a:lstStyle/>
                    <a:p>
                      <a:endParaRPr lang="en-US"/>
                    </a:p>
                  </a:txBody>
                  <a:tcPr/>
                </a:tc>
                <a:tc hMerge="1">
                  <a:txBody>
                    <a:bodyPr/>
                    <a:lstStyle/>
                    <a:p>
                      <a:endParaRPr lang="en-US"/>
                    </a:p>
                  </a:txBody>
                  <a:tcPr/>
                </a:tc>
                <a:tc>
                  <a:txBody>
                    <a:bodyPr/>
                    <a:lstStyle/>
                    <a:p>
                      <a:pPr algn="l" fontAlgn="b"/>
                      <a:endParaRPr lang="en-US" sz="900" b="0" i="0" u="none" strike="noStrike">
                        <a:solidFill>
                          <a:srgbClr val="000000"/>
                        </a:solidFill>
                        <a:effectLst/>
                        <a:latin typeface="Baskerville" panose="02020502070401020303" pitchFamily="18" charset="0"/>
                      </a:endParaRPr>
                    </a:p>
                  </a:txBody>
                  <a:tcPr marL="6970" marR="6970" marT="6970" marB="0" anchor="b"/>
                </a:tc>
                <a:tc>
                  <a:txBody>
                    <a:bodyPr/>
                    <a:lstStyle/>
                    <a:p>
                      <a:pPr algn="l" fontAlgn="b"/>
                      <a:endParaRPr lang="en-US" sz="900" b="0" i="0" u="none" strike="noStrike">
                        <a:solidFill>
                          <a:srgbClr val="000000"/>
                        </a:solidFill>
                        <a:effectLst/>
                        <a:latin typeface="Baskerville" panose="02020502070401020303" pitchFamily="18" charset="0"/>
                      </a:endParaRPr>
                    </a:p>
                  </a:txBody>
                  <a:tcPr marL="6970" marR="6970" marT="6970" marB="0" anchor="b"/>
                </a:tc>
                <a:tc>
                  <a:txBody>
                    <a:bodyPr/>
                    <a:lstStyle/>
                    <a:p>
                      <a:pPr algn="l" fontAlgn="b"/>
                      <a:endParaRPr lang="en-US" sz="900" b="0" i="0" u="none" strike="noStrike">
                        <a:solidFill>
                          <a:srgbClr val="000000"/>
                        </a:solidFill>
                        <a:effectLst/>
                        <a:latin typeface="Baskerville" panose="02020502070401020303" pitchFamily="18" charset="0"/>
                      </a:endParaRPr>
                    </a:p>
                  </a:txBody>
                  <a:tcPr marL="6970" marR="6970" marT="6970" marB="0" anchor="b"/>
                </a:tc>
                <a:tc>
                  <a:txBody>
                    <a:bodyPr/>
                    <a:lstStyle/>
                    <a:p>
                      <a:pPr algn="l" fontAlgn="b"/>
                      <a:endParaRPr lang="en-US" sz="900" b="0" i="0" u="none" strike="noStrike">
                        <a:solidFill>
                          <a:srgbClr val="000000"/>
                        </a:solidFill>
                        <a:effectLst/>
                        <a:latin typeface="Baskerville" panose="02020502070401020303" pitchFamily="18" charset="0"/>
                      </a:endParaRPr>
                    </a:p>
                  </a:txBody>
                  <a:tcPr marL="6970" marR="6970" marT="6970" marB="0" anchor="b"/>
                </a:tc>
                <a:extLst>
                  <a:ext uri="{0D108BD9-81ED-4DB2-BD59-A6C34878D82A}">
                    <a16:rowId xmlns:a16="http://schemas.microsoft.com/office/drawing/2014/main" val="2176468998"/>
                  </a:ext>
                </a:extLst>
              </a:tr>
              <a:tr h="223045">
                <a:tc>
                  <a:txBody>
                    <a:bodyPr/>
                    <a:lstStyle/>
                    <a:p>
                      <a:pPr algn="l" fontAlgn="b"/>
                      <a:r>
                        <a:rPr lang="en-US" sz="1300" u="none" strike="noStrike">
                          <a:effectLst/>
                        </a:rPr>
                        <a:t>Mich.</a:t>
                      </a:r>
                      <a:endParaRPr lang="en-US" sz="1300" b="1" i="0" u="none" strike="noStrike">
                        <a:solidFill>
                          <a:srgbClr val="555555"/>
                        </a:solidFill>
                        <a:effectLst/>
                        <a:latin typeface="Baskerville" panose="02020502070401020303" pitchFamily="18" charset="0"/>
                      </a:endParaRPr>
                    </a:p>
                  </a:txBody>
                  <a:tcPr marL="6970" marR="6970" marT="6970" marB="0" anchor="b"/>
                </a:tc>
                <a:tc gridSpan="2">
                  <a:txBody>
                    <a:bodyPr/>
                    <a:lstStyle/>
                    <a:p>
                      <a:pPr algn="l" fontAlgn="b"/>
                      <a:r>
                        <a:rPr lang="en-US" sz="1300" u="none" strike="noStrike">
                          <a:effectLst/>
                        </a:rPr>
                        <a:t>10% excise tax (retail price)</a:t>
                      </a:r>
                      <a:endParaRPr lang="en-US" sz="1300" b="0" i="0" u="none" strike="noStrike">
                        <a:solidFill>
                          <a:srgbClr val="555555"/>
                        </a:solidFill>
                        <a:effectLst/>
                        <a:latin typeface="Baskerville" panose="02020502070401020303" pitchFamily="18" charset="0"/>
                      </a:endParaRPr>
                    </a:p>
                  </a:txBody>
                  <a:tcPr marL="6970" marR="6970" marT="6970" marB="0" anchor="b"/>
                </a:tc>
                <a:tc hMerge="1">
                  <a:txBody>
                    <a:bodyPr/>
                    <a:lstStyle/>
                    <a:p>
                      <a:endParaRPr lang="en-US"/>
                    </a:p>
                  </a:txBody>
                  <a:tcPr/>
                </a:tc>
                <a:tc>
                  <a:txBody>
                    <a:bodyPr/>
                    <a:lstStyle/>
                    <a:p>
                      <a:pPr algn="l" fontAlgn="b"/>
                      <a:endParaRPr lang="en-US" sz="900" b="0" i="0" u="none" strike="noStrike">
                        <a:solidFill>
                          <a:srgbClr val="000000"/>
                        </a:solidFill>
                        <a:effectLst/>
                        <a:latin typeface="Baskerville" panose="02020502070401020303" pitchFamily="18" charset="0"/>
                      </a:endParaRPr>
                    </a:p>
                  </a:txBody>
                  <a:tcPr marL="6970" marR="6970" marT="6970" marB="0" anchor="b"/>
                </a:tc>
                <a:tc>
                  <a:txBody>
                    <a:bodyPr/>
                    <a:lstStyle/>
                    <a:p>
                      <a:pPr algn="l" fontAlgn="b"/>
                      <a:endParaRPr lang="en-US" sz="900" b="0" i="0" u="none" strike="noStrike">
                        <a:solidFill>
                          <a:srgbClr val="000000"/>
                        </a:solidFill>
                        <a:effectLst/>
                        <a:latin typeface="Baskerville" panose="02020502070401020303" pitchFamily="18" charset="0"/>
                      </a:endParaRPr>
                    </a:p>
                  </a:txBody>
                  <a:tcPr marL="6970" marR="6970" marT="6970" marB="0" anchor="b"/>
                </a:tc>
                <a:tc>
                  <a:txBody>
                    <a:bodyPr/>
                    <a:lstStyle/>
                    <a:p>
                      <a:pPr algn="l" fontAlgn="b"/>
                      <a:endParaRPr lang="en-US" sz="900" b="0" i="0" u="none" strike="noStrike">
                        <a:solidFill>
                          <a:srgbClr val="000000"/>
                        </a:solidFill>
                        <a:effectLst/>
                        <a:latin typeface="Baskerville" panose="02020502070401020303" pitchFamily="18" charset="0"/>
                      </a:endParaRPr>
                    </a:p>
                  </a:txBody>
                  <a:tcPr marL="6970" marR="6970" marT="6970" marB="0" anchor="b"/>
                </a:tc>
                <a:tc>
                  <a:txBody>
                    <a:bodyPr/>
                    <a:lstStyle/>
                    <a:p>
                      <a:pPr algn="l" fontAlgn="b"/>
                      <a:endParaRPr lang="en-US" sz="900" b="0" i="0" u="none" strike="noStrike">
                        <a:solidFill>
                          <a:srgbClr val="000000"/>
                        </a:solidFill>
                        <a:effectLst/>
                        <a:latin typeface="Baskerville" panose="02020502070401020303" pitchFamily="18" charset="0"/>
                      </a:endParaRPr>
                    </a:p>
                  </a:txBody>
                  <a:tcPr marL="6970" marR="6970" marT="6970" marB="0" anchor="b"/>
                </a:tc>
                <a:tc>
                  <a:txBody>
                    <a:bodyPr/>
                    <a:lstStyle/>
                    <a:p>
                      <a:pPr algn="l" fontAlgn="b"/>
                      <a:endParaRPr lang="en-US" sz="900" b="0" i="0" u="none" strike="noStrike" dirty="0">
                        <a:solidFill>
                          <a:srgbClr val="000000"/>
                        </a:solidFill>
                        <a:effectLst/>
                        <a:latin typeface="Baskerville" panose="02020502070401020303" pitchFamily="18" charset="0"/>
                      </a:endParaRPr>
                    </a:p>
                  </a:txBody>
                  <a:tcPr marL="6970" marR="6970" marT="6970" marB="0" anchor="b"/>
                </a:tc>
                <a:extLst>
                  <a:ext uri="{0D108BD9-81ED-4DB2-BD59-A6C34878D82A}">
                    <a16:rowId xmlns:a16="http://schemas.microsoft.com/office/drawing/2014/main" val="1643299337"/>
                  </a:ext>
                </a:extLst>
              </a:tr>
            </a:tbl>
          </a:graphicData>
        </a:graphic>
      </p:graphicFrame>
    </p:spTree>
    <p:extLst>
      <p:ext uri="{BB962C8B-B14F-4D97-AF65-F5344CB8AC3E}">
        <p14:creationId xmlns:p14="http://schemas.microsoft.com/office/powerpoint/2010/main" val="2866263775"/>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a:extLst>
              <a:ext uri="{FF2B5EF4-FFF2-40B4-BE49-F238E27FC236}">
                <a16:creationId xmlns:a16="http://schemas.microsoft.com/office/drawing/2014/main" id="{825F2608-2793-9149-AE3D-898837094901}"/>
              </a:ext>
            </a:extLst>
          </p:cNvPr>
          <p:cNvSpPr>
            <a:spLocks noGrp="1"/>
          </p:cNvSpPr>
          <p:nvPr>
            <p:ph type="ftr" sz="quarter" idx="11"/>
          </p:nvPr>
        </p:nvSpPr>
        <p:spPr/>
        <p:txBody>
          <a:bodyPr/>
          <a:lstStyle/>
          <a:p>
            <a:r>
              <a:rPr lang="en-US"/>
              <a:t>Pat Oglesby  Www.newrevenue.org   </a:t>
            </a:r>
          </a:p>
        </p:txBody>
      </p:sp>
      <p:graphicFrame>
        <p:nvGraphicFramePr>
          <p:cNvPr id="4" name="Table 3">
            <a:extLst>
              <a:ext uri="{FF2B5EF4-FFF2-40B4-BE49-F238E27FC236}">
                <a16:creationId xmlns:a16="http://schemas.microsoft.com/office/drawing/2014/main" id="{A22CBA43-8848-5641-8A91-92D4404A00F3}"/>
              </a:ext>
            </a:extLst>
          </p:cNvPr>
          <p:cNvGraphicFramePr>
            <a:graphicFrameLocks noGrp="1"/>
          </p:cNvGraphicFramePr>
          <p:nvPr>
            <p:extLst>
              <p:ext uri="{D42A27DB-BD31-4B8C-83A1-F6EECF244321}">
                <p14:modId xmlns:p14="http://schemas.microsoft.com/office/powerpoint/2010/main" val="4034141254"/>
              </p:ext>
            </p:extLst>
          </p:nvPr>
        </p:nvGraphicFramePr>
        <p:xfrm>
          <a:off x="457200" y="1066800"/>
          <a:ext cx="8229600" cy="3886200"/>
        </p:xfrm>
        <a:graphic>
          <a:graphicData uri="http://schemas.openxmlformats.org/drawingml/2006/table">
            <a:tbl>
              <a:tblPr>
                <a:tableStyleId>{5C22544A-7EE6-4342-B048-85BDC9FD1C3A}</a:tableStyleId>
              </a:tblPr>
              <a:tblGrid>
                <a:gridCol w="914400">
                  <a:extLst>
                    <a:ext uri="{9D8B030D-6E8A-4147-A177-3AD203B41FA5}">
                      <a16:colId xmlns:a16="http://schemas.microsoft.com/office/drawing/2014/main" val="635938465"/>
                    </a:ext>
                  </a:extLst>
                </a:gridCol>
                <a:gridCol w="1828800">
                  <a:extLst>
                    <a:ext uri="{9D8B030D-6E8A-4147-A177-3AD203B41FA5}">
                      <a16:colId xmlns:a16="http://schemas.microsoft.com/office/drawing/2014/main" val="2240465546"/>
                    </a:ext>
                  </a:extLst>
                </a:gridCol>
                <a:gridCol w="914400">
                  <a:extLst>
                    <a:ext uri="{9D8B030D-6E8A-4147-A177-3AD203B41FA5}">
                      <a16:colId xmlns:a16="http://schemas.microsoft.com/office/drawing/2014/main" val="3314251266"/>
                    </a:ext>
                  </a:extLst>
                </a:gridCol>
                <a:gridCol w="914400">
                  <a:extLst>
                    <a:ext uri="{9D8B030D-6E8A-4147-A177-3AD203B41FA5}">
                      <a16:colId xmlns:a16="http://schemas.microsoft.com/office/drawing/2014/main" val="10880789"/>
                    </a:ext>
                  </a:extLst>
                </a:gridCol>
                <a:gridCol w="914400">
                  <a:extLst>
                    <a:ext uri="{9D8B030D-6E8A-4147-A177-3AD203B41FA5}">
                      <a16:colId xmlns:a16="http://schemas.microsoft.com/office/drawing/2014/main" val="4277376748"/>
                    </a:ext>
                  </a:extLst>
                </a:gridCol>
                <a:gridCol w="914400">
                  <a:extLst>
                    <a:ext uri="{9D8B030D-6E8A-4147-A177-3AD203B41FA5}">
                      <a16:colId xmlns:a16="http://schemas.microsoft.com/office/drawing/2014/main" val="2885939771"/>
                    </a:ext>
                  </a:extLst>
                </a:gridCol>
                <a:gridCol w="914400">
                  <a:extLst>
                    <a:ext uri="{9D8B030D-6E8A-4147-A177-3AD203B41FA5}">
                      <a16:colId xmlns:a16="http://schemas.microsoft.com/office/drawing/2014/main" val="3100609712"/>
                    </a:ext>
                  </a:extLst>
                </a:gridCol>
                <a:gridCol w="914400">
                  <a:extLst>
                    <a:ext uri="{9D8B030D-6E8A-4147-A177-3AD203B41FA5}">
                      <a16:colId xmlns:a16="http://schemas.microsoft.com/office/drawing/2014/main" val="1932296295"/>
                    </a:ext>
                  </a:extLst>
                </a:gridCol>
              </a:tblGrid>
              <a:tr h="1047206">
                <a:tc>
                  <a:txBody>
                    <a:bodyPr/>
                    <a:lstStyle/>
                    <a:p>
                      <a:pPr algn="l" fontAlgn="b"/>
                      <a:r>
                        <a:rPr lang="en-US" sz="1200" u="none" strike="noStrike">
                          <a:effectLst/>
                        </a:rPr>
                        <a:t>Mont. (a)</a:t>
                      </a:r>
                      <a:endParaRPr lang="en-US" sz="1200" b="1" i="0" u="none" strike="noStrike">
                        <a:solidFill>
                          <a:srgbClr val="555555"/>
                        </a:solidFill>
                        <a:effectLst/>
                        <a:latin typeface="Baskerville" panose="02020502070401020303" pitchFamily="18" charset="0"/>
                      </a:endParaRPr>
                    </a:p>
                  </a:txBody>
                  <a:tcPr marL="6531" marR="6531" marT="6531" marB="0" anchor="b"/>
                </a:tc>
                <a:tc>
                  <a:txBody>
                    <a:bodyPr/>
                    <a:lstStyle/>
                    <a:p>
                      <a:pPr algn="l" fontAlgn="b"/>
                      <a:r>
                        <a:rPr lang="en-US" sz="1200" u="none" strike="noStrike">
                          <a:effectLst/>
                        </a:rPr>
                        <a:t>20% excise tax (retail price)</a:t>
                      </a:r>
                      <a:endParaRPr lang="en-US" sz="1200" b="0" i="0" u="none" strike="noStrike">
                        <a:solidFill>
                          <a:srgbClr val="555555"/>
                        </a:solidFill>
                        <a:effectLst/>
                        <a:latin typeface="Baskerville" panose="02020502070401020303" pitchFamily="18" charset="0"/>
                      </a:endParaRPr>
                    </a:p>
                  </a:txBody>
                  <a:tcPr marL="6531" marR="6531" marT="6531" marB="0" anchor="b"/>
                </a:tc>
                <a:tc>
                  <a:txBody>
                    <a:bodyPr/>
                    <a:lstStyle/>
                    <a:p>
                      <a:pPr algn="l" fontAlgn="b"/>
                      <a:endParaRPr lang="en-US" sz="800" b="0" i="0" u="none" strike="noStrike">
                        <a:solidFill>
                          <a:srgbClr val="000000"/>
                        </a:solidFill>
                        <a:effectLst/>
                        <a:latin typeface="Baskerville" panose="02020502070401020303" pitchFamily="18" charset="0"/>
                      </a:endParaRPr>
                    </a:p>
                  </a:txBody>
                  <a:tcPr marL="6531" marR="6531" marT="6531" marB="0" anchor="b"/>
                </a:tc>
                <a:tc>
                  <a:txBody>
                    <a:bodyPr/>
                    <a:lstStyle/>
                    <a:p>
                      <a:pPr algn="l" fontAlgn="b"/>
                      <a:endParaRPr lang="en-US" sz="800" b="0" i="0" u="none" strike="noStrike">
                        <a:solidFill>
                          <a:srgbClr val="000000"/>
                        </a:solidFill>
                        <a:effectLst/>
                        <a:latin typeface="Baskerville" panose="02020502070401020303" pitchFamily="18" charset="0"/>
                      </a:endParaRPr>
                    </a:p>
                  </a:txBody>
                  <a:tcPr marL="6531" marR="6531" marT="6531" marB="0" anchor="b"/>
                </a:tc>
                <a:tc>
                  <a:txBody>
                    <a:bodyPr/>
                    <a:lstStyle/>
                    <a:p>
                      <a:pPr algn="l" fontAlgn="b"/>
                      <a:endParaRPr lang="en-US" sz="800" b="0" i="0" u="none" strike="noStrike">
                        <a:solidFill>
                          <a:srgbClr val="000000"/>
                        </a:solidFill>
                        <a:effectLst/>
                        <a:latin typeface="Baskerville" panose="02020502070401020303" pitchFamily="18" charset="0"/>
                      </a:endParaRPr>
                    </a:p>
                  </a:txBody>
                  <a:tcPr marL="6531" marR="6531" marT="6531" marB="0" anchor="b"/>
                </a:tc>
                <a:tc>
                  <a:txBody>
                    <a:bodyPr/>
                    <a:lstStyle/>
                    <a:p>
                      <a:pPr algn="l" fontAlgn="b"/>
                      <a:endParaRPr lang="en-US" sz="800" b="0" i="0" u="none" strike="noStrike">
                        <a:solidFill>
                          <a:srgbClr val="000000"/>
                        </a:solidFill>
                        <a:effectLst/>
                        <a:latin typeface="Baskerville" panose="02020502070401020303" pitchFamily="18" charset="0"/>
                      </a:endParaRPr>
                    </a:p>
                  </a:txBody>
                  <a:tcPr marL="6531" marR="6531" marT="6531" marB="0" anchor="b"/>
                </a:tc>
                <a:tc>
                  <a:txBody>
                    <a:bodyPr/>
                    <a:lstStyle/>
                    <a:p>
                      <a:pPr algn="l" fontAlgn="b"/>
                      <a:endParaRPr lang="en-US" sz="800" b="0" i="0" u="none" strike="noStrike">
                        <a:solidFill>
                          <a:srgbClr val="000000"/>
                        </a:solidFill>
                        <a:effectLst/>
                        <a:latin typeface="Baskerville" panose="02020502070401020303" pitchFamily="18" charset="0"/>
                      </a:endParaRPr>
                    </a:p>
                  </a:txBody>
                  <a:tcPr marL="6531" marR="6531" marT="6531" marB="0" anchor="b"/>
                </a:tc>
                <a:tc>
                  <a:txBody>
                    <a:bodyPr/>
                    <a:lstStyle/>
                    <a:p>
                      <a:pPr algn="l" fontAlgn="b"/>
                      <a:endParaRPr lang="en-US" sz="800" b="0" i="0" u="none" strike="noStrike">
                        <a:solidFill>
                          <a:srgbClr val="000000"/>
                        </a:solidFill>
                        <a:effectLst/>
                        <a:latin typeface="Baskerville" panose="02020502070401020303" pitchFamily="18" charset="0"/>
                      </a:endParaRPr>
                    </a:p>
                  </a:txBody>
                  <a:tcPr marL="6531" marR="6531" marT="6531" marB="0" anchor="b"/>
                </a:tc>
                <a:extLst>
                  <a:ext uri="{0D108BD9-81ED-4DB2-BD59-A6C34878D82A}">
                    <a16:rowId xmlns:a16="http://schemas.microsoft.com/office/drawing/2014/main" val="946908576"/>
                  </a:ext>
                </a:extLst>
              </a:tr>
              <a:tr h="200297">
                <a:tc rowSpan="2">
                  <a:txBody>
                    <a:bodyPr/>
                    <a:lstStyle/>
                    <a:p>
                      <a:pPr algn="l" fontAlgn="b"/>
                      <a:r>
                        <a:rPr lang="en-US" sz="1200" u="none" strike="noStrike">
                          <a:effectLst/>
                        </a:rPr>
                        <a:t>Nev.</a:t>
                      </a:r>
                      <a:endParaRPr lang="en-US" sz="1200" b="1" i="0" u="none" strike="noStrike">
                        <a:solidFill>
                          <a:srgbClr val="555555"/>
                        </a:solidFill>
                        <a:effectLst/>
                        <a:latin typeface="Baskerville" panose="02020502070401020303" pitchFamily="18" charset="0"/>
                      </a:endParaRPr>
                    </a:p>
                  </a:txBody>
                  <a:tcPr marL="6531" marR="6531" marT="6531" marB="0" anchor="b"/>
                </a:tc>
                <a:tc gridSpan="3">
                  <a:txBody>
                    <a:bodyPr/>
                    <a:lstStyle/>
                    <a:p>
                      <a:pPr algn="l" fontAlgn="b"/>
                      <a:r>
                        <a:rPr lang="en-US" sz="1200" u="none" strike="noStrike">
                          <a:effectLst/>
                        </a:rPr>
                        <a:t>15% excise tax (fair market value at wholesale);</a:t>
                      </a:r>
                      <a:endParaRPr lang="en-US" sz="1200" b="0" i="0" u="none" strike="noStrike">
                        <a:solidFill>
                          <a:srgbClr val="555555"/>
                        </a:solidFill>
                        <a:effectLst/>
                        <a:latin typeface="Baskerville" panose="02020502070401020303" pitchFamily="18" charset="0"/>
                      </a:endParaRPr>
                    </a:p>
                  </a:txBody>
                  <a:tcPr marL="6531" marR="6531" marT="6531" marB="0" anchor="b"/>
                </a:tc>
                <a:tc hMerge="1">
                  <a:txBody>
                    <a:bodyPr/>
                    <a:lstStyle/>
                    <a:p>
                      <a:endParaRPr lang="en-US"/>
                    </a:p>
                  </a:txBody>
                  <a:tcPr/>
                </a:tc>
                <a:tc hMerge="1">
                  <a:txBody>
                    <a:bodyPr/>
                    <a:lstStyle/>
                    <a:p>
                      <a:endParaRPr lang="en-US"/>
                    </a:p>
                  </a:txBody>
                  <a:tcPr/>
                </a:tc>
                <a:tc>
                  <a:txBody>
                    <a:bodyPr/>
                    <a:lstStyle/>
                    <a:p>
                      <a:pPr algn="l" fontAlgn="b"/>
                      <a:endParaRPr lang="en-US" sz="800" b="0" i="0" u="none" strike="noStrike">
                        <a:solidFill>
                          <a:srgbClr val="000000"/>
                        </a:solidFill>
                        <a:effectLst/>
                        <a:latin typeface="Baskerville" panose="02020502070401020303" pitchFamily="18" charset="0"/>
                      </a:endParaRPr>
                    </a:p>
                  </a:txBody>
                  <a:tcPr marL="6531" marR="6531" marT="6531" marB="0" anchor="b"/>
                </a:tc>
                <a:tc>
                  <a:txBody>
                    <a:bodyPr/>
                    <a:lstStyle/>
                    <a:p>
                      <a:pPr algn="l" fontAlgn="b"/>
                      <a:endParaRPr lang="en-US" sz="800" b="0" i="0" u="none" strike="noStrike">
                        <a:solidFill>
                          <a:srgbClr val="000000"/>
                        </a:solidFill>
                        <a:effectLst/>
                        <a:latin typeface="Baskerville" panose="02020502070401020303" pitchFamily="18" charset="0"/>
                      </a:endParaRPr>
                    </a:p>
                  </a:txBody>
                  <a:tcPr marL="6531" marR="6531" marT="6531" marB="0" anchor="b"/>
                </a:tc>
                <a:tc>
                  <a:txBody>
                    <a:bodyPr/>
                    <a:lstStyle/>
                    <a:p>
                      <a:pPr algn="l" fontAlgn="b"/>
                      <a:endParaRPr lang="en-US" sz="800" b="0" i="0" u="none" strike="noStrike">
                        <a:solidFill>
                          <a:srgbClr val="000000"/>
                        </a:solidFill>
                        <a:effectLst/>
                        <a:latin typeface="Baskerville" panose="02020502070401020303" pitchFamily="18" charset="0"/>
                      </a:endParaRPr>
                    </a:p>
                  </a:txBody>
                  <a:tcPr marL="6531" marR="6531" marT="6531" marB="0" anchor="b"/>
                </a:tc>
                <a:tc>
                  <a:txBody>
                    <a:bodyPr/>
                    <a:lstStyle/>
                    <a:p>
                      <a:pPr algn="l" fontAlgn="b"/>
                      <a:endParaRPr lang="en-US" sz="800" b="0" i="0" u="none" strike="noStrike">
                        <a:solidFill>
                          <a:srgbClr val="000000"/>
                        </a:solidFill>
                        <a:effectLst/>
                        <a:latin typeface="Baskerville" panose="02020502070401020303" pitchFamily="18" charset="0"/>
                      </a:endParaRPr>
                    </a:p>
                  </a:txBody>
                  <a:tcPr marL="6531" marR="6531" marT="6531" marB="0" anchor="b"/>
                </a:tc>
                <a:extLst>
                  <a:ext uri="{0D108BD9-81ED-4DB2-BD59-A6C34878D82A}">
                    <a16:rowId xmlns:a16="http://schemas.microsoft.com/office/drawing/2014/main" val="510781331"/>
                  </a:ext>
                </a:extLst>
              </a:tr>
              <a:tr h="200297">
                <a:tc vMerge="1">
                  <a:txBody>
                    <a:bodyPr/>
                    <a:lstStyle/>
                    <a:p>
                      <a:endParaRPr lang="en-US"/>
                    </a:p>
                  </a:txBody>
                  <a:tcPr/>
                </a:tc>
                <a:tc>
                  <a:txBody>
                    <a:bodyPr/>
                    <a:lstStyle/>
                    <a:p>
                      <a:pPr algn="l" fontAlgn="b"/>
                      <a:r>
                        <a:rPr lang="en-US" sz="1200" u="none" strike="noStrike">
                          <a:effectLst/>
                        </a:rPr>
                        <a:t>10% excise tax (retail price)</a:t>
                      </a:r>
                      <a:endParaRPr lang="en-US" sz="1200" b="0" i="0" u="none" strike="noStrike">
                        <a:solidFill>
                          <a:srgbClr val="555555"/>
                        </a:solidFill>
                        <a:effectLst/>
                        <a:latin typeface="Baskerville" panose="02020502070401020303" pitchFamily="18" charset="0"/>
                      </a:endParaRPr>
                    </a:p>
                  </a:txBody>
                  <a:tcPr marL="6531" marR="6531" marT="6531" marB="0" anchor="b"/>
                </a:tc>
                <a:tc>
                  <a:txBody>
                    <a:bodyPr/>
                    <a:lstStyle/>
                    <a:p>
                      <a:pPr algn="l" fontAlgn="b"/>
                      <a:endParaRPr lang="en-US" sz="800" b="0" i="0" u="none" strike="noStrike">
                        <a:solidFill>
                          <a:srgbClr val="000000"/>
                        </a:solidFill>
                        <a:effectLst/>
                        <a:latin typeface="Baskerville" panose="02020502070401020303" pitchFamily="18" charset="0"/>
                      </a:endParaRPr>
                    </a:p>
                  </a:txBody>
                  <a:tcPr marL="6531" marR="6531" marT="6531" marB="0" anchor="b"/>
                </a:tc>
                <a:tc>
                  <a:txBody>
                    <a:bodyPr/>
                    <a:lstStyle/>
                    <a:p>
                      <a:pPr algn="l" fontAlgn="b"/>
                      <a:endParaRPr lang="en-US" sz="800" b="0" i="0" u="none" strike="noStrike">
                        <a:solidFill>
                          <a:srgbClr val="000000"/>
                        </a:solidFill>
                        <a:effectLst/>
                        <a:latin typeface="Baskerville" panose="02020502070401020303" pitchFamily="18" charset="0"/>
                      </a:endParaRPr>
                    </a:p>
                  </a:txBody>
                  <a:tcPr marL="6531" marR="6531" marT="6531" marB="0" anchor="b"/>
                </a:tc>
                <a:tc>
                  <a:txBody>
                    <a:bodyPr/>
                    <a:lstStyle/>
                    <a:p>
                      <a:pPr algn="l" fontAlgn="b"/>
                      <a:endParaRPr lang="en-US" sz="800" b="0" i="0" u="none" strike="noStrike">
                        <a:solidFill>
                          <a:srgbClr val="000000"/>
                        </a:solidFill>
                        <a:effectLst/>
                        <a:latin typeface="Baskerville" panose="02020502070401020303" pitchFamily="18" charset="0"/>
                      </a:endParaRPr>
                    </a:p>
                  </a:txBody>
                  <a:tcPr marL="6531" marR="6531" marT="6531" marB="0" anchor="b"/>
                </a:tc>
                <a:tc>
                  <a:txBody>
                    <a:bodyPr/>
                    <a:lstStyle/>
                    <a:p>
                      <a:pPr algn="l" fontAlgn="b"/>
                      <a:endParaRPr lang="en-US" sz="800" b="0" i="0" u="none" strike="noStrike">
                        <a:solidFill>
                          <a:srgbClr val="000000"/>
                        </a:solidFill>
                        <a:effectLst/>
                        <a:latin typeface="Baskerville" panose="02020502070401020303" pitchFamily="18" charset="0"/>
                      </a:endParaRPr>
                    </a:p>
                  </a:txBody>
                  <a:tcPr marL="6531" marR="6531" marT="6531" marB="0" anchor="b"/>
                </a:tc>
                <a:tc>
                  <a:txBody>
                    <a:bodyPr/>
                    <a:lstStyle/>
                    <a:p>
                      <a:pPr algn="l" fontAlgn="b"/>
                      <a:endParaRPr lang="en-US" sz="800" b="0" i="0" u="none" strike="noStrike">
                        <a:solidFill>
                          <a:srgbClr val="000000"/>
                        </a:solidFill>
                        <a:effectLst/>
                        <a:latin typeface="Baskerville" panose="02020502070401020303" pitchFamily="18" charset="0"/>
                      </a:endParaRPr>
                    </a:p>
                  </a:txBody>
                  <a:tcPr marL="6531" marR="6531" marT="6531" marB="0" anchor="b"/>
                </a:tc>
                <a:tc>
                  <a:txBody>
                    <a:bodyPr/>
                    <a:lstStyle/>
                    <a:p>
                      <a:pPr algn="l" fontAlgn="b"/>
                      <a:endParaRPr lang="en-US" sz="800" b="0" i="0" u="none" strike="noStrike">
                        <a:solidFill>
                          <a:srgbClr val="000000"/>
                        </a:solidFill>
                        <a:effectLst/>
                        <a:latin typeface="Baskerville" panose="02020502070401020303" pitchFamily="18" charset="0"/>
                      </a:endParaRPr>
                    </a:p>
                  </a:txBody>
                  <a:tcPr marL="6531" marR="6531" marT="6531" marB="0" anchor="b"/>
                </a:tc>
                <a:extLst>
                  <a:ext uri="{0D108BD9-81ED-4DB2-BD59-A6C34878D82A}">
                    <a16:rowId xmlns:a16="http://schemas.microsoft.com/office/drawing/2014/main" val="3040863282"/>
                  </a:ext>
                </a:extLst>
              </a:tr>
              <a:tr h="200297">
                <a:tc rowSpan="4">
                  <a:txBody>
                    <a:bodyPr/>
                    <a:lstStyle/>
                    <a:p>
                      <a:pPr algn="l" fontAlgn="b"/>
                      <a:r>
                        <a:rPr lang="en-US" sz="1200" u="none" strike="noStrike">
                          <a:effectLst/>
                        </a:rPr>
                        <a:t>N.J. (a)</a:t>
                      </a:r>
                      <a:endParaRPr lang="en-US" sz="1200" b="1" i="0" u="none" strike="noStrike">
                        <a:solidFill>
                          <a:srgbClr val="555555"/>
                        </a:solidFill>
                        <a:effectLst/>
                        <a:latin typeface="Baskerville" panose="02020502070401020303" pitchFamily="18" charset="0"/>
                      </a:endParaRPr>
                    </a:p>
                  </a:txBody>
                  <a:tcPr marL="6531" marR="6531" marT="6531" marB="0" anchor="b"/>
                </a:tc>
                <a:tc gridSpan="6">
                  <a:txBody>
                    <a:bodyPr/>
                    <a:lstStyle/>
                    <a:p>
                      <a:pPr algn="l" fontAlgn="b"/>
                      <a:r>
                        <a:rPr lang="en-US" sz="1200" u="none" strike="noStrike">
                          <a:effectLst/>
                        </a:rPr>
                        <a:t>Up to $10 per ounce, if the average retail price of an ounce of usable cannabis was $350 or more;</a:t>
                      </a:r>
                      <a:endParaRPr lang="en-US" sz="1200" b="0" i="0" u="none" strike="noStrike">
                        <a:solidFill>
                          <a:srgbClr val="555555"/>
                        </a:solidFill>
                        <a:effectLst/>
                        <a:latin typeface="Baskerville" panose="02020502070401020303" pitchFamily="18" charset="0"/>
                      </a:endParaRPr>
                    </a:p>
                  </a:txBody>
                  <a:tcPr marL="6531" marR="6531" marT="6531" marB="0" anchor="b"/>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a:txBody>
                    <a:bodyPr/>
                    <a:lstStyle/>
                    <a:p>
                      <a:pPr algn="l" fontAlgn="b"/>
                      <a:endParaRPr lang="en-US" sz="800" b="0" i="0" u="none" strike="noStrike">
                        <a:solidFill>
                          <a:srgbClr val="000000"/>
                        </a:solidFill>
                        <a:effectLst/>
                        <a:latin typeface="Baskerville" panose="02020502070401020303" pitchFamily="18" charset="0"/>
                      </a:endParaRPr>
                    </a:p>
                  </a:txBody>
                  <a:tcPr marL="6531" marR="6531" marT="6531" marB="0" anchor="b"/>
                </a:tc>
                <a:extLst>
                  <a:ext uri="{0D108BD9-81ED-4DB2-BD59-A6C34878D82A}">
                    <a16:rowId xmlns:a16="http://schemas.microsoft.com/office/drawing/2014/main" val="3389063345"/>
                  </a:ext>
                </a:extLst>
              </a:tr>
              <a:tr h="200297">
                <a:tc vMerge="1">
                  <a:txBody>
                    <a:bodyPr/>
                    <a:lstStyle/>
                    <a:p>
                      <a:endParaRPr lang="en-US"/>
                    </a:p>
                  </a:txBody>
                  <a:tcPr/>
                </a:tc>
                <a:tc gridSpan="7">
                  <a:txBody>
                    <a:bodyPr/>
                    <a:lstStyle/>
                    <a:p>
                      <a:pPr algn="l" fontAlgn="b"/>
                      <a:r>
                        <a:rPr lang="en-US" sz="1200" u="none" strike="noStrike">
                          <a:effectLst/>
                        </a:rPr>
                        <a:t>up to $30 per ounce, if the average retail price of an ounce of usable cannabis was less than $350 but at least $250;</a:t>
                      </a:r>
                      <a:endParaRPr lang="en-US" sz="1200" b="0" i="0" u="none" strike="noStrike">
                        <a:solidFill>
                          <a:srgbClr val="555555"/>
                        </a:solidFill>
                        <a:effectLst/>
                        <a:latin typeface="Baskerville" panose="02020502070401020303" pitchFamily="18" charset="0"/>
                      </a:endParaRPr>
                    </a:p>
                  </a:txBody>
                  <a:tcPr marL="6531" marR="6531" marT="6531" marB="0" anchor="b"/>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2125805298"/>
                  </a:ext>
                </a:extLst>
              </a:tr>
              <a:tr h="200297">
                <a:tc vMerge="1">
                  <a:txBody>
                    <a:bodyPr/>
                    <a:lstStyle/>
                    <a:p>
                      <a:endParaRPr lang="en-US"/>
                    </a:p>
                  </a:txBody>
                  <a:tcPr/>
                </a:tc>
                <a:tc gridSpan="7">
                  <a:txBody>
                    <a:bodyPr/>
                    <a:lstStyle/>
                    <a:p>
                      <a:pPr algn="l" fontAlgn="b"/>
                      <a:r>
                        <a:rPr lang="en-US" sz="1200" u="none" strike="noStrike">
                          <a:effectLst/>
                        </a:rPr>
                        <a:t>up to $40 per ounce, if the average retail price of an ounce of usable cannabis was less than $250 but at least $200;</a:t>
                      </a:r>
                      <a:endParaRPr lang="en-US" sz="1200" b="0" i="0" u="none" strike="noStrike">
                        <a:solidFill>
                          <a:srgbClr val="555555"/>
                        </a:solidFill>
                        <a:effectLst/>
                        <a:latin typeface="Baskerville" panose="02020502070401020303" pitchFamily="18" charset="0"/>
                      </a:endParaRPr>
                    </a:p>
                  </a:txBody>
                  <a:tcPr marL="6531" marR="6531" marT="6531" marB="0" anchor="b"/>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3877583253"/>
                  </a:ext>
                </a:extLst>
              </a:tr>
              <a:tr h="200297">
                <a:tc vMerge="1">
                  <a:txBody>
                    <a:bodyPr/>
                    <a:lstStyle/>
                    <a:p>
                      <a:endParaRPr lang="en-US"/>
                    </a:p>
                  </a:txBody>
                  <a:tcPr/>
                </a:tc>
                <a:tc gridSpan="6">
                  <a:txBody>
                    <a:bodyPr/>
                    <a:lstStyle/>
                    <a:p>
                      <a:pPr algn="l" fontAlgn="b"/>
                      <a:r>
                        <a:rPr lang="en-US" sz="1200" u="none" strike="noStrike">
                          <a:effectLst/>
                        </a:rPr>
                        <a:t>up to $60 per ounce, if the average retail price of an ounce of usable cannabis was less than $200</a:t>
                      </a:r>
                      <a:endParaRPr lang="en-US" sz="1200" b="0" i="0" u="none" strike="noStrike">
                        <a:solidFill>
                          <a:srgbClr val="555555"/>
                        </a:solidFill>
                        <a:effectLst/>
                        <a:latin typeface="Baskerville" panose="02020502070401020303" pitchFamily="18" charset="0"/>
                      </a:endParaRPr>
                    </a:p>
                  </a:txBody>
                  <a:tcPr marL="6531" marR="6531" marT="6531" marB="0" anchor="b"/>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a:txBody>
                    <a:bodyPr/>
                    <a:lstStyle/>
                    <a:p>
                      <a:pPr algn="l" fontAlgn="b"/>
                      <a:endParaRPr lang="en-US" sz="800" b="0" i="0" u="none" strike="noStrike">
                        <a:solidFill>
                          <a:srgbClr val="000000"/>
                        </a:solidFill>
                        <a:effectLst/>
                        <a:latin typeface="Baskerville" panose="02020502070401020303" pitchFamily="18" charset="0"/>
                      </a:endParaRPr>
                    </a:p>
                  </a:txBody>
                  <a:tcPr marL="6531" marR="6531" marT="6531" marB="0" anchor="b"/>
                </a:tc>
                <a:extLst>
                  <a:ext uri="{0D108BD9-81ED-4DB2-BD59-A6C34878D82A}">
                    <a16:rowId xmlns:a16="http://schemas.microsoft.com/office/drawing/2014/main" val="2157969049"/>
                  </a:ext>
                </a:extLst>
              </a:tr>
              <a:tr h="200297">
                <a:tc rowSpan="4">
                  <a:txBody>
                    <a:bodyPr/>
                    <a:lstStyle/>
                    <a:p>
                      <a:pPr algn="l" fontAlgn="b"/>
                      <a:r>
                        <a:rPr lang="en-US" sz="1200" u="none" strike="noStrike">
                          <a:effectLst/>
                        </a:rPr>
                        <a:t>N.Y. (a)</a:t>
                      </a:r>
                      <a:endParaRPr lang="en-US" sz="1200" b="1" i="0" u="none" strike="noStrike">
                        <a:solidFill>
                          <a:srgbClr val="555555"/>
                        </a:solidFill>
                        <a:effectLst/>
                        <a:latin typeface="Baskerville" panose="02020502070401020303" pitchFamily="18" charset="0"/>
                      </a:endParaRPr>
                    </a:p>
                  </a:txBody>
                  <a:tcPr marL="6531" marR="6531" marT="6531" marB="0" anchor="b"/>
                </a:tc>
                <a:tc gridSpan="2">
                  <a:txBody>
                    <a:bodyPr/>
                    <a:lstStyle/>
                    <a:p>
                      <a:pPr algn="l" fontAlgn="b"/>
                      <a:r>
                        <a:rPr lang="en-US" sz="1200" u="none" strike="noStrike">
                          <a:effectLst/>
                        </a:rPr>
                        <a:t>$0.005 per milligram of THC in flower</a:t>
                      </a:r>
                      <a:endParaRPr lang="en-US" sz="1200" b="0" i="0" u="none" strike="noStrike">
                        <a:solidFill>
                          <a:srgbClr val="555555"/>
                        </a:solidFill>
                        <a:effectLst/>
                        <a:latin typeface="Baskerville" panose="02020502070401020303" pitchFamily="18" charset="0"/>
                      </a:endParaRPr>
                    </a:p>
                  </a:txBody>
                  <a:tcPr marL="6531" marR="6531" marT="6531" marB="0" anchor="b"/>
                </a:tc>
                <a:tc hMerge="1">
                  <a:txBody>
                    <a:bodyPr/>
                    <a:lstStyle/>
                    <a:p>
                      <a:endParaRPr lang="en-US"/>
                    </a:p>
                  </a:txBody>
                  <a:tcPr/>
                </a:tc>
                <a:tc>
                  <a:txBody>
                    <a:bodyPr/>
                    <a:lstStyle/>
                    <a:p>
                      <a:pPr algn="l" fontAlgn="b"/>
                      <a:endParaRPr lang="en-US" sz="800" b="0" i="0" u="none" strike="noStrike">
                        <a:solidFill>
                          <a:srgbClr val="000000"/>
                        </a:solidFill>
                        <a:effectLst/>
                        <a:latin typeface="Baskerville" panose="02020502070401020303" pitchFamily="18" charset="0"/>
                      </a:endParaRPr>
                    </a:p>
                  </a:txBody>
                  <a:tcPr marL="6531" marR="6531" marT="6531" marB="0" anchor="b"/>
                </a:tc>
                <a:tc>
                  <a:txBody>
                    <a:bodyPr/>
                    <a:lstStyle/>
                    <a:p>
                      <a:pPr algn="l" fontAlgn="b"/>
                      <a:endParaRPr lang="en-US" sz="800" b="0" i="0" u="none" strike="noStrike">
                        <a:solidFill>
                          <a:srgbClr val="000000"/>
                        </a:solidFill>
                        <a:effectLst/>
                        <a:latin typeface="Baskerville" panose="02020502070401020303" pitchFamily="18" charset="0"/>
                      </a:endParaRPr>
                    </a:p>
                  </a:txBody>
                  <a:tcPr marL="6531" marR="6531" marT="6531" marB="0" anchor="b"/>
                </a:tc>
                <a:tc>
                  <a:txBody>
                    <a:bodyPr/>
                    <a:lstStyle/>
                    <a:p>
                      <a:pPr algn="l" fontAlgn="b"/>
                      <a:endParaRPr lang="en-US" sz="800" b="0" i="0" u="none" strike="noStrike">
                        <a:solidFill>
                          <a:srgbClr val="000000"/>
                        </a:solidFill>
                        <a:effectLst/>
                        <a:latin typeface="Baskerville" panose="02020502070401020303" pitchFamily="18" charset="0"/>
                      </a:endParaRPr>
                    </a:p>
                  </a:txBody>
                  <a:tcPr marL="6531" marR="6531" marT="6531" marB="0" anchor="b"/>
                </a:tc>
                <a:tc>
                  <a:txBody>
                    <a:bodyPr/>
                    <a:lstStyle/>
                    <a:p>
                      <a:pPr algn="l" fontAlgn="b"/>
                      <a:endParaRPr lang="en-US" sz="800" b="0" i="0" u="none" strike="noStrike">
                        <a:solidFill>
                          <a:srgbClr val="000000"/>
                        </a:solidFill>
                        <a:effectLst/>
                        <a:latin typeface="Baskerville" panose="02020502070401020303" pitchFamily="18" charset="0"/>
                      </a:endParaRPr>
                    </a:p>
                  </a:txBody>
                  <a:tcPr marL="6531" marR="6531" marT="6531" marB="0" anchor="b"/>
                </a:tc>
                <a:tc>
                  <a:txBody>
                    <a:bodyPr/>
                    <a:lstStyle/>
                    <a:p>
                      <a:pPr algn="l" fontAlgn="b"/>
                      <a:endParaRPr lang="en-US" sz="800" b="0" i="0" u="none" strike="noStrike">
                        <a:solidFill>
                          <a:srgbClr val="000000"/>
                        </a:solidFill>
                        <a:effectLst/>
                        <a:latin typeface="Baskerville" panose="02020502070401020303" pitchFamily="18" charset="0"/>
                      </a:endParaRPr>
                    </a:p>
                  </a:txBody>
                  <a:tcPr marL="6531" marR="6531" marT="6531" marB="0" anchor="b"/>
                </a:tc>
                <a:extLst>
                  <a:ext uri="{0D108BD9-81ED-4DB2-BD59-A6C34878D82A}">
                    <a16:rowId xmlns:a16="http://schemas.microsoft.com/office/drawing/2014/main" val="1121194059"/>
                  </a:ext>
                </a:extLst>
              </a:tr>
              <a:tr h="200297">
                <a:tc vMerge="1">
                  <a:txBody>
                    <a:bodyPr/>
                    <a:lstStyle/>
                    <a:p>
                      <a:endParaRPr lang="en-US"/>
                    </a:p>
                  </a:txBody>
                  <a:tcPr/>
                </a:tc>
                <a:tc gridSpan="3">
                  <a:txBody>
                    <a:bodyPr/>
                    <a:lstStyle/>
                    <a:p>
                      <a:pPr algn="l" fontAlgn="b"/>
                      <a:r>
                        <a:rPr lang="en-US" sz="1200" u="none" strike="noStrike">
                          <a:effectLst/>
                        </a:rPr>
                        <a:t>$0.008 per milligram of THC in concentrates</a:t>
                      </a:r>
                      <a:endParaRPr lang="en-US" sz="1200" b="0" i="0" u="none" strike="noStrike">
                        <a:solidFill>
                          <a:srgbClr val="555555"/>
                        </a:solidFill>
                        <a:effectLst/>
                        <a:latin typeface="Baskerville" panose="02020502070401020303" pitchFamily="18" charset="0"/>
                      </a:endParaRPr>
                    </a:p>
                  </a:txBody>
                  <a:tcPr marL="6531" marR="6531" marT="6531" marB="0" anchor="b"/>
                </a:tc>
                <a:tc hMerge="1">
                  <a:txBody>
                    <a:bodyPr/>
                    <a:lstStyle/>
                    <a:p>
                      <a:endParaRPr lang="en-US"/>
                    </a:p>
                  </a:txBody>
                  <a:tcPr/>
                </a:tc>
                <a:tc hMerge="1">
                  <a:txBody>
                    <a:bodyPr/>
                    <a:lstStyle/>
                    <a:p>
                      <a:endParaRPr lang="en-US"/>
                    </a:p>
                  </a:txBody>
                  <a:tcPr/>
                </a:tc>
                <a:tc>
                  <a:txBody>
                    <a:bodyPr/>
                    <a:lstStyle/>
                    <a:p>
                      <a:pPr algn="l" fontAlgn="b"/>
                      <a:endParaRPr lang="en-US" sz="800" b="0" i="0" u="none" strike="noStrike">
                        <a:solidFill>
                          <a:srgbClr val="000000"/>
                        </a:solidFill>
                        <a:effectLst/>
                        <a:latin typeface="Baskerville" panose="02020502070401020303" pitchFamily="18" charset="0"/>
                      </a:endParaRPr>
                    </a:p>
                  </a:txBody>
                  <a:tcPr marL="6531" marR="6531" marT="6531" marB="0" anchor="b"/>
                </a:tc>
                <a:tc>
                  <a:txBody>
                    <a:bodyPr/>
                    <a:lstStyle/>
                    <a:p>
                      <a:pPr algn="l" fontAlgn="b"/>
                      <a:endParaRPr lang="en-US" sz="800" b="0" i="0" u="none" strike="noStrike">
                        <a:solidFill>
                          <a:srgbClr val="000000"/>
                        </a:solidFill>
                        <a:effectLst/>
                        <a:latin typeface="Baskerville" panose="02020502070401020303" pitchFamily="18" charset="0"/>
                      </a:endParaRPr>
                    </a:p>
                  </a:txBody>
                  <a:tcPr marL="6531" marR="6531" marT="6531" marB="0" anchor="b"/>
                </a:tc>
                <a:tc>
                  <a:txBody>
                    <a:bodyPr/>
                    <a:lstStyle/>
                    <a:p>
                      <a:pPr algn="l" fontAlgn="b"/>
                      <a:endParaRPr lang="en-US" sz="800" b="0" i="0" u="none" strike="noStrike">
                        <a:solidFill>
                          <a:srgbClr val="000000"/>
                        </a:solidFill>
                        <a:effectLst/>
                        <a:latin typeface="Baskerville" panose="02020502070401020303" pitchFamily="18" charset="0"/>
                      </a:endParaRPr>
                    </a:p>
                  </a:txBody>
                  <a:tcPr marL="6531" marR="6531" marT="6531" marB="0" anchor="b"/>
                </a:tc>
                <a:tc>
                  <a:txBody>
                    <a:bodyPr/>
                    <a:lstStyle/>
                    <a:p>
                      <a:pPr algn="l" fontAlgn="b"/>
                      <a:endParaRPr lang="en-US" sz="800" b="0" i="0" u="none" strike="noStrike">
                        <a:solidFill>
                          <a:srgbClr val="000000"/>
                        </a:solidFill>
                        <a:effectLst/>
                        <a:latin typeface="Baskerville" panose="02020502070401020303" pitchFamily="18" charset="0"/>
                      </a:endParaRPr>
                    </a:p>
                  </a:txBody>
                  <a:tcPr marL="6531" marR="6531" marT="6531" marB="0" anchor="b"/>
                </a:tc>
                <a:extLst>
                  <a:ext uri="{0D108BD9-81ED-4DB2-BD59-A6C34878D82A}">
                    <a16:rowId xmlns:a16="http://schemas.microsoft.com/office/drawing/2014/main" val="2636812149"/>
                  </a:ext>
                </a:extLst>
              </a:tr>
              <a:tr h="200297">
                <a:tc vMerge="1">
                  <a:txBody>
                    <a:bodyPr/>
                    <a:lstStyle/>
                    <a:p>
                      <a:endParaRPr lang="en-US"/>
                    </a:p>
                  </a:txBody>
                  <a:tcPr/>
                </a:tc>
                <a:tc gridSpan="2">
                  <a:txBody>
                    <a:bodyPr/>
                    <a:lstStyle/>
                    <a:p>
                      <a:pPr algn="l" fontAlgn="b"/>
                      <a:r>
                        <a:rPr lang="en-US" sz="1200" u="none" strike="noStrike">
                          <a:effectLst/>
                        </a:rPr>
                        <a:t>$0.03 per milligram of THC in edibles</a:t>
                      </a:r>
                      <a:endParaRPr lang="en-US" sz="1200" b="0" i="0" u="none" strike="noStrike">
                        <a:solidFill>
                          <a:srgbClr val="555555"/>
                        </a:solidFill>
                        <a:effectLst/>
                        <a:latin typeface="Baskerville" panose="02020502070401020303" pitchFamily="18" charset="0"/>
                      </a:endParaRPr>
                    </a:p>
                  </a:txBody>
                  <a:tcPr marL="6531" marR="6531" marT="6531" marB="0" anchor="b"/>
                </a:tc>
                <a:tc hMerge="1">
                  <a:txBody>
                    <a:bodyPr/>
                    <a:lstStyle/>
                    <a:p>
                      <a:endParaRPr lang="en-US"/>
                    </a:p>
                  </a:txBody>
                  <a:tcPr/>
                </a:tc>
                <a:tc>
                  <a:txBody>
                    <a:bodyPr/>
                    <a:lstStyle/>
                    <a:p>
                      <a:pPr algn="l" fontAlgn="b"/>
                      <a:endParaRPr lang="en-US" sz="800" b="0" i="0" u="none" strike="noStrike">
                        <a:solidFill>
                          <a:srgbClr val="000000"/>
                        </a:solidFill>
                        <a:effectLst/>
                        <a:latin typeface="Baskerville" panose="02020502070401020303" pitchFamily="18" charset="0"/>
                      </a:endParaRPr>
                    </a:p>
                  </a:txBody>
                  <a:tcPr marL="6531" marR="6531" marT="6531" marB="0" anchor="b"/>
                </a:tc>
                <a:tc>
                  <a:txBody>
                    <a:bodyPr/>
                    <a:lstStyle/>
                    <a:p>
                      <a:pPr algn="l" fontAlgn="b"/>
                      <a:endParaRPr lang="en-US" sz="800" b="0" i="0" u="none" strike="noStrike">
                        <a:solidFill>
                          <a:srgbClr val="000000"/>
                        </a:solidFill>
                        <a:effectLst/>
                        <a:latin typeface="Baskerville" panose="02020502070401020303" pitchFamily="18" charset="0"/>
                      </a:endParaRPr>
                    </a:p>
                  </a:txBody>
                  <a:tcPr marL="6531" marR="6531" marT="6531" marB="0" anchor="b"/>
                </a:tc>
                <a:tc>
                  <a:txBody>
                    <a:bodyPr/>
                    <a:lstStyle/>
                    <a:p>
                      <a:pPr algn="l" fontAlgn="b"/>
                      <a:endParaRPr lang="en-US" sz="800" b="0" i="0" u="none" strike="noStrike">
                        <a:solidFill>
                          <a:srgbClr val="000000"/>
                        </a:solidFill>
                        <a:effectLst/>
                        <a:latin typeface="Baskerville" panose="02020502070401020303" pitchFamily="18" charset="0"/>
                      </a:endParaRPr>
                    </a:p>
                  </a:txBody>
                  <a:tcPr marL="6531" marR="6531" marT="6531" marB="0" anchor="b"/>
                </a:tc>
                <a:tc>
                  <a:txBody>
                    <a:bodyPr/>
                    <a:lstStyle/>
                    <a:p>
                      <a:pPr algn="l" fontAlgn="b"/>
                      <a:endParaRPr lang="en-US" sz="800" b="0" i="0" u="none" strike="noStrike">
                        <a:solidFill>
                          <a:srgbClr val="000000"/>
                        </a:solidFill>
                        <a:effectLst/>
                        <a:latin typeface="Baskerville" panose="02020502070401020303" pitchFamily="18" charset="0"/>
                      </a:endParaRPr>
                    </a:p>
                  </a:txBody>
                  <a:tcPr marL="6531" marR="6531" marT="6531" marB="0" anchor="b"/>
                </a:tc>
                <a:tc>
                  <a:txBody>
                    <a:bodyPr/>
                    <a:lstStyle/>
                    <a:p>
                      <a:pPr algn="l" fontAlgn="b"/>
                      <a:endParaRPr lang="en-US" sz="800" b="0" i="0" u="none" strike="noStrike">
                        <a:solidFill>
                          <a:srgbClr val="000000"/>
                        </a:solidFill>
                        <a:effectLst/>
                        <a:latin typeface="Baskerville" panose="02020502070401020303" pitchFamily="18" charset="0"/>
                      </a:endParaRPr>
                    </a:p>
                  </a:txBody>
                  <a:tcPr marL="6531" marR="6531" marT="6531" marB="0" anchor="b"/>
                </a:tc>
                <a:extLst>
                  <a:ext uri="{0D108BD9-81ED-4DB2-BD59-A6C34878D82A}">
                    <a16:rowId xmlns:a16="http://schemas.microsoft.com/office/drawing/2014/main" val="2405037142"/>
                  </a:ext>
                </a:extLst>
              </a:tr>
              <a:tr h="200297">
                <a:tc vMerge="1">
                  <a:txBody>
                    <a:bodyPr/>
                    <a:lstStyle/>
                    <a:p>
                      <a:endParaRPr lang="en-US"/>
                    </a:p>
                  </a:txBody>
                  <a:tcPr/>
                </a:tc>
                <a:tc>
                  <a:txBody>
                    <a:bodyPr/>
                    <a:lstStyle/>
                    <a:p>
                      <a:pPr algn="l" fontAlgn="b"/>
                      <a:r>
                        <a:rPr lang="en-US" sz="1200" u="none" strike="noStrike">
                          <a:effectLst/>
                        </a:rPr>
                        <a:t>9% excise tax (retail price)</a:t>
                      </a:r>
                      <a:endParaRPr lang="en-US" sz="1200" b="0" i="0" u="none" strike="noStrike">
                        <a:solidFill>
                          <a:srgbClr val="555555"/>
                        </a:solidFill>
                        <a:effectLst/>
                        <a:latin typeface="Baskerville" panose="02020502070401020303" pitchFamily="18" charset="0"/>
                      </a:endParaRPr>
                    </a:p>
                  </a:txBody>
                  <a:tcPr marL="6531" marR="6531" marT="6531" marB="0" anchor="b"/>
                </a:tc>
                <a:tc>
                  <a:txBody>
                    <a:bodyPr/>
                    <a:lstStyle/>
                    <a:p>
                      <a:pPr algn="l" fontAlgn="b"/>
                      <a:endParaRPr lang="en-US" sz="800" b="0" i="0" u="none" strike="noStrike">
                        <a:solidFill>
                          <a:srgbClr val="000000"/>
                        </a:solidFill>
                        <a:effectLst/>
                        <a:latin typeface="Baskerville" panose="02020502070401020303" pitchFamily="18" charset="0"/>
                      </a:endParaRPr>
                    </a:p>
                  </a:txBody>
                  <a:tcPr marL="6531" marR="6531" marT="6531" marB="0" anchor="b"/>
                </a:tc>
                <a:tc>
                  <a:txBody>
                    <a:bodyPr/>
                    <a:lstStyle/>
                    <a:p>
                      <a:pPr algn="l" fontAlgn="b"/>
                      <a:endParaRPr lang="en-US" sz="800" b="0" i="0" u="none" strike="noStrike">
                        <a:solidFill>
                          <a:srgbClr val="000000"/>
                        </a:solidFill>
                        <a:effectLst/>
                        <a:latin typeface="Baskerville" panose="02020502070401020303" pitchFamily="18" charset="0"/>
                      </a:endParaRPr>
                    </a:p>
                  </a:txBody>
                  <a:tcPr marL="6531" marR="6531" marT="6531" marB="0" anchor="b"/>
                </a:tc>
                <a:tc>
                  <a:txBody>
                    <a:bodyPr/>
                    <a:lstStyle/>
                    <a:p>
                      <a:pPr algn="l" fontAlgn="b"/>
                      <a:endParaRPr lang="en-US" sz="800" b="0" i="0" u="none" strike="noStrike">
                        <a:solidFill>
                          <a:srgbClr val="000000"/>
                        </a:solidFill>
                        <a:effectLst/>
                        <a:latin typeface="Baskerville" panose="02020502070401020303" pitchFamily="18" charset="0"/>
                      </a:endParaRPr>
                    </a:p>
                  </a:txBody>
                  <a:tcPr marL="6531" marR="6531" marT="6531" marB="0" anchor="b"/>
                </a:tc>
                <a:tc>
                  <a:txBody>
                    <a:bodyPr/>
                    <a:lstStyle/>
                    <a:p>
                      <a:pPr algn="l" fontAlgn="b"/>
                      <a:endParaRPr lang="en-US" sz="800" b="0" i="0" u="none" strike="noStrike">
                        <a:solidFill>
                          <a:srgbClr val="000000"/>
                        </a:solidFill>
                        <a:effectLst/>
                        <a:latin typeface="Baskerville" panose="02020502070401020303" pitchFamily="18" charset="0"/>
                      </a:endParaRPr>
                    </a:p>
                  </a:txBody>
                  <a:tcPr marL="6531" marR="6531" marT="6531" marB="0" anchor="b"/>
                </a:tc>
                <a:tc>
                  <a:txBody>
                    <a:bodyPr/>
                    <a:lstStyle/>
                    <a:p>
                      <a:pPr algn="l" fontAlgn="b"/>
                      <a:endParaRPr lang="en-US" sz="800" b="0" i="0" u="none" strike="noStrike">
                        <a:solidFill>
                          <a:srgbClr val="000000"/>
                        </a:solidFill>
                        <a:effectLst/>
                        <a:latin typeface="Baskerville" panose="02020502070401020303" pitchFamily="18" charset="0"/>
                      </a:endParaRPr>
                    </a:p>
                  </a:txBody>
                  <a:tcPr marL="6531" marR="6531" marT="6531" marB="0" anchor="b"/>
                </a:tc>
                <a:tc>
                  <a:txBody>
                    <a:bodyPr/>
                    <a:lstStyle/>
                    <a:p>
                      <a:pPr algn="l" fontAlgn="b"/>
                      <a:endParaRPr lang="en-US" sz="800" b="0" i="0" u="none" strike="noStrike">
                        <a:solidFill>
                          <a:srgbClr val="000000"/>
                        </a:solidFill>
                        <a:effectLst/>
                        <a:latin typeface="Baskerville" panose="02020502070401020303" pitchFamily="18" charset="0"/>
                      </a:endParaRPr>
                    </a:p>
                  </a:txBody>
                  <a:tcPr marL="6531" marR="6531" marT="6531" marB="0" anchor="b"/>
                </a:tc>
                <a:extLst>
                  <a:ext uri="{0D108BD9-81ED-4DB2-BD59-A6C34878D82A}">
                    <a16:rowId xmlns:a16="http://schemas.microsoft.com/office/drawing/2014/main" val="1551381593"/>
                  </a:ext>
                </a:extLst>
              </a:tr>
              <a:tr h="209006">
                <a:tc>
                  <a:txBody>
                    <a:bodyPr/>
                    <a:lstStyle/>
                    <a:p>
                      <a:pPr algn="l" fontAlgn="b"/>
                      <a:r>
                        <a:rPr lang="en-US" sz="1200" u="none" strike="noStrike">
                          <a:effectLst/>
                        </a:rPr>
                        <a:t>Ore.</a:t>
                      </a:r>
                      <a:endParaRPr lang="en-US" sz="1200" b="1" i="0" u="none" strike="noStrike">
                        <a:solidFill>
                          <a:srgbClr val="555555"/>
                        </a:solidFill>
                        <a:effectLst/>
                        <a:latin typeface="Baskerville" panose="02020502070401020303" pitchFamily="18" charset="0"/>
                      </a:endParaRPr>
                    </a:p>
                  </a:txBody>
                  <a:tcPr marL="6531" marR="6531" marT="6531" marB="0" anchor="b"/>
                </a:tc>
                <a:tc gridSpan="2">
                  <a:txBody>
                    <a:bodyPr/>
                    <a:lstStyle/>
                    <a:p>
                      <a:pPr algn="l" fontAlgn="b"/>
                      <a:r>
                        <a:rPr lang="en-US" sz="1200" u="none" strike="noStrike">
                          <a:effectLst/>
                        </a:rPr>
                        <a:t>17% excise tax (retail price) </a:t>
                      </a:r>
                      <a:endParaRPr lang="en-US" sz="1200" b="0" i="0" u="none" strike="noStrike">
                        <a:solidFill>
                          <a:srgbClr val="555555"/>
                        </a:solidFill>
                        <a:effectLst/>
                        <a:latin typeface="Baskerville" panose="02020502070401020303" pitchFamily="18" charset="0"/>
                      </a:endParaRPr>
                    </a:p>
                  </a:txBody>
                  <a:tcPr marL="6531" marR="6531" marT="6531" marB="0" anchor="b"/>
                </a:tc>
                <a:tc hMerge="1">
                  <a:txBody>
                    <a:bodyPr/>
                    <a:lstStyle/>
                    <a:p>
                      <a:endParaRPr lang="en-US"/>
                    </a:p>
                  </a:txBody>
                  <a:tcPr/>
                </a:tc>
                <a:tc>
                  <a:txBody>
                    <a:bodyPr/>
                    <a:lstStyle/>
                    <a:p>
                      <a:pPr algn="l" fontAlgn="b"/>
                      <a:endParaRPr lang="en-US" sz="800" b="0" i="0" u="none" strike="noStrike">
                        <a:solidFill>
                          <a:srgbClr val="000000"/>
                        </a:solidFill>
                        <a:effectLst/>
                        <a:latin typeface="Baskerville" panose="02020502070401020303" pitchFamily="18" charset="0"/>
                      </a:endParaRPr>
                    </a:p>
                  </a:txBody>
                  <a:tcPr marL="6531" marR="6531" marT="6531" marB="0" anchor="b"/>
                </a:tc>
                <a:tc>
                  <a:txBody>
                    <a:bodyPr/>
                    <a:lstStyle/>
                    <a:p>
                      <a:pPr algn="l" fontAlgn="b"/>
                      <a:endParaRPr lang="en-US" sz="800" b="0" i="0" u="none" strike="noStrike">
                        <a:solidFill>
                          <a:srgbClr val="000000"/>
                        </a:solidFill>
                        <a:effectLst/>
                        <a:latin typeface="Baskerville" panose="02020502070401020303" pitchFamily="18" charset="0"/>
                      </a:endParaRPr>
                    </a:p>
                  </a:txBody>
                  <a:tcPr marL="6531" marR="6531" marT="6531" marB="0" anchor="b"/>
                </a:tc>
                <a:tc>
                  <a:txBody>
                    <a:bodyPr/>
                    <a:lstStyle/>
                    <a:p>
                      <a:pPr algn="l" fontAlgn="b"/>
                      <a:endParaRPr lang="en-US" sz="800" b="0" i="0" u="none" strike="noStrike">
                        <a:solidFill>
                          <a:srgbClr val="000000"/>
                        </a:solidFill>
                        <a:effectLst/>
                        <a:latin typeface="Baskerville" panose="02020502070401020303" pitchFamily="18" charset="0"/>
                      </a:endParaRPr>
                    </a:p>
                  </a:txBody>
                  <a:tcPr marL="6531" marR="6531" marT="6531" marB="0" anchor="b"/>
                </a:tc>
                <a:tc>
                  <a:txBody>
                    <a:bodyPr/>
                    <a:lstStyle/>
                    <a:p>
                      <a:pPr algn="l" fontAlgn="b"/>
                      <a:endParaRPr lang="en-US" sz="800" b="0" i="0" u="none" strike="noStrike">
                        <a:solidFill>
                          <a:srgbClr val="000000"/>
                        </a:solidFill>
                        <a:effectLst/>
                        <a:latin typeface="Baskerville" panose="02020502070401020303" pitchFamily="18" charset="0"/>
                      </a:endParaRPr>
                    </a:p>
                  </a:txBody>
                  <a:tcPr marL="6531" marR="6531" marT="6531" marB="0" anchor="b"/>
                </a:tc>
                <a:tc>
                  <a:txBody>
                    <a:bodyPr/>
                    <a:lstStyle/>
                    <a:p>
                      <a:pPr algn="l" fontAlgn="b"/>
                      <a:endParaRPr lang="en-US" sz="800" b="0" i="0" u="none" strike="noStrike">
                        <a:solidFill>
                          <a:srgbClr val="000000"/>
                        </a:solidFill>
                        <a:effectLst/>
                        <a:latin typeface="Baskerville" panose="02020502070401020303" pitchFamily="18" charset="0"/>
                      </a:endParaRPr>
                    </a:p>
                  </a:txBody>
                  <a:tcPr marL="6531" marR="6531" marT="6531" marB="0" anchor="b"/>
                </a:tc>
                <a:extLst>
                  <a:ext uri="{0D108BD9-81ED-4DB2-BD59-A6C34878D82A}">
                    <a16:rowId xmlns:a16="http://schemas.microsoft.com/office/drawing/2014/main" val="2889472618"/>
                  </a:ext>
                </a:extLst>
              </a:tr>
              <a:tr h="209006">
                <a:tc>
                  <a:txBody>
                    <a:bodyPr/>
                    <a:lstStyle/>
                    <a:p>
                      <a:pPr algn="l" fontAlgn="b"/>
                      <a:r>
                        <a:rPr lang="en-US" sz="1200" u="none" strike="noStrike">
                          <a:effectLst/>
                        </a:rPr>
                        <a:t>S.D. (a)</a:t>
                      </a:r>
                      <a:endParaRPr lang="en-US" sz="1200" b="1" i="0" u="none" strike="noStrike">
                        <a:solidFill>
                          <a:srgbClr val="555555"/>
                        </a:solidFill>
                        <a:effectLst/>
                        <a:latin typeface="Baskerville" panose="02020502070401020303" pitchFamily="18" charset="0"/>
                      </a:endParaRPr>
                    </a:p>
                  </a:txBody>
                  <a:tcPr marL="6531" marR="6531" marT="6531" marB="0" anchor="b"/>
                </a:tc>
                <a:tc>
                  <a:txBody>
                    <a:bodyPr/>
                    <a:lstStyle/>
                    <a:p>
                      <a:pPr algn="l" fontAlgn="b"/>
                      <a:r>
                        <a:rPr lang="en-US" sz="1200" u="none" strike="noStrike">
                          <a:effectLst/>
                        </a:rPr>
                        <a:t>15% excise tax (retail price)</a:t>
                      </a:r>
                      <a:endParaRPr lang="en-US" sz="1200" b="0" i="0" u="none" strike="noStrike">
                        <a:solidFill>
                          <a:srgbClr val="555555"/>
                        </a:solidFill>
                        <a:effectLst/>
                        <a:latin typeface="Baskerville" panose="02020502070401020303" pitchFamily="18" charset="0"/>
                      </a:endParaRPr>
                    </a:p>
                  </a:txBody>
                  <a:tcPr marL="6531" marR="6531" marT="6531" marB="0" anchor="b"/>
                </a:tc>
                <a:tc>
                  <a:txBody>
                    <a:bodyPr/>
                    <a:lstStyle/>
                    <a:p>
                      <a:pPr algn="l" fontAlgn="b"/>
                      <a:endParaRPr lang="en-US" sz="800" b="0" i="0" u="none" strike="noStrike">
                        <a:solidFill>
                          <a:srgbClr val="000000"/>
                        </a:solidFill>
                        <a:effectLst/>
                        <a:latin typeface="Baskerville" panose="02020502070401020303" pitchFamily="18" charset="0"/>
                      </a:endParaRPr>
                    </a:p>
                  </a:txBody>
                  <a:tcPr marL="6531" marR="6531" marT="6531" marB="0" anchor="b"/>
                </a:tc>
                <a:tc>
                  <a:txBody>
                    <a:bodyPr/>
                    <a:lstStyle/>
                    <a:p>
                      <a:pPr algn="l" fontAlgn="b"/>
                      <a:endParaRPr lang="en-US" sz="800" b="0" i="0" u="none" strike="noStrike">
                        <a:solidFill>
                          <a:srgbClr val="000000"/>
                        </a:solidFill>
                        <a:effectLst/>
                        <a:latin typeface="Baskerville" panose="02020502070401020303" pitchFamily="18" charset="0"/>
                      </a:endParaRPr>
                    </a:p>
                  </a:txBody>
                  <a:tcPr marL="6531" marR="6531" marT="6531" marB="0" anchor="b"/>
                </a:tc>
                <a:tc>
                  <a:txBody>
                    <a:bodyPr/>
                    <a:lstStyle/>
                    <a:p>
                      <a:pPr algn="l" fontAlgn="b"/>
                      <a:endParaRPr lang="en-US" sz="800" b="0" i="0" u="none" strike="noStrike">
                        <a:solidFill>
                          <a:srgbClr val="000000"/>
                        </a:solidFill>
                        <a:effectLst/>
                        <a:latin typeface="Baskerville" panose="02020502070401020303" pitchFamily="18" charset="0"/>
                      </a:endParaRPr>
                    </a:p>
                  </a:txBody>
                  <a:tcPr marL="6531" marR="6531" marT="6531" marB="0" anchor="b"/>
                </a:tc>
                <a:tc>
                  <a:txBody>
                    <a:bodyPr/>
                    <a:lstStyle/>
                    <a:p>
                      <a:pPr algn="l" fontAlgn="b"/>
                      <a:endParaRPr lang="en-US" sz="800" b="0" i="0" u="none" strike="noStrike">
                        <a:solidFill>
                          <a:srgbClr val="000000"/>
                        </a:solidFill>
                        <a:effectLst/>
                        <a:latin typeface="Baskerville" panose="02020502070401020303" pitchFamily="18" charset="0"/>
                      </a:endParaRPr>
                    </a:p>
                  </a:txBody>
                  <a:tcPr marL="6531" marR="6531" marT="6531" marB="0" anchor="b"/>
                </a:tc>
                <a:tc>
                  <a:txBody>
                    <a:bodyPr/>
                    <a:lstStyle/>
                    <a:p>
                      <a:pPr algn="l" fontAlgn="b"/>
                      <a:endParaRPr lang="en-US" sz="800" b="0" i="0" u="none" strike="noStrike">
                        <a:solidFill>
                          <a:srgbClr val="000000"/>
                        </a:solidFill>
                        <a:effectLst/>
                        <a:latin typeface="Baskerville" panose="02020502070401020303" pitchFamily="18" charset="0"/>
                      </a:endParaRPr>
                    </a:p>
                  </a:txBody>
                  <a:tcPr marL="6531" marR="6531" marT="6531" marB="0" anchor="b"/>
                </a:tc>
                <a:tc>
                  <a:txBody>
                    <a:bodyPr/>
                    <a:lstStyle/>
                    <a:p>
                      <a:pPr algn="l" fontAlgn="b"/>
                      <a:endParaRPr lang="en-US" sz="800" b="0" i="0" u="none" strike="noStrike">
                        <a:solidFill>
                          <a:srgbClr val="000000"/>
                        </a:solidFill>
                        <a:effectLst/>
                        <a:latin typeface="Baskerville" panose="02020502070401020303" pitchFamily="18" charset="0"/>
                      </a:endParaRPr>
                    </a:p>
                  </a:txBody>
                  <a:tcPr marL="6531" marR="6531" marT="6531" marB="0" anchor="b"/>
                </a:tc>
                <a:extLst>
                  <a:ext uri="{0D108BD9-81ED-4DB2-BD59-A6C34878D82A}">
                    <a16:rowId xmlns:a16="http://schemas.microsoft.com/office/drawing/2014/main" val="4227669396"/>
                  </a:ext>
                </a:extLst>
              </a:tr>
              <a:tr h="209006">
                <a:tc>
                  <a:txBody>
                    <a:bodyPr/>
                    <a:lstStyle/>
                    <a:p>
                      <a:pPr algn="l" fontAlgn="b"/>
                      <a:r>
                        <a:rPr lang="en-US" sz="1200" u="none" strike="noStrike">
                          <a:effectLst/>
                        </a:rPr>
                        <a:t>Vt. (a)</a:t>
                      </a:r>
                      <a:endParaRPr lang="en-US" sz="1200" b="1" i="0" u="none" strike="noStrike">
                        <a:solidFill>
                          <a:srgbClr val="555555"/>
                        </a:solidFill>
                        <a:effectLst/>
                        <a:latin typeface="Baskerville" panose="02020502070401020303" pitchFamily="18" charset="0"/>
                      </a:endParaRPr>
                    </a:p>
                  </a:txBody>
                  <a:tcPr marL="6531" marR="6531" marT="6531" marB="0" anchor="b"/>
                </a:tc>
                <a:tc>
                  <a:txBody>
                    <a:bodyPr/>
                    <a:lstStyle/>
                    <a:p>
                      <a:pPr algn="l" fontAlgn="b"/>
                      <a:r>
                        <a:rPr lang="en-US" sz="1200" u="none" strike="noStrike">
                          <a:effectLst/>
                        </a:rPr>
                        <a:t>14% excise tax (retail price)</a:t>
                      </a:r>
                      <a:endParaRPr lang="en-US" sz="1200" b="0" i="0" u="none" strike="noStrike">
                        <a:solidFill>
                          <a:srgbClr val="555555"/>
                        </a:solidFill>
                        <a:effectLst/>
                        <a:latin typeface="Baskerville" panose="02020502070401020303" pitchFamily="18" charset="0"/>
                      </a:endParaRPr>
                    </a:p>
                  </a:txBody>
                  <a:tcPr marL="6531" marR="6531" marT="6531" marB="0" anchor="b"/>
                </a:tc>
                <a:tc>
                  <a:txBody>
                    <a:bodyPr/>
                    <a:lstStyle/>
                    <a:p>
                      <a:pPr algn="l" fontAlgn="b"/>
                      <a:endParaRPr lang="en-US" sz="800" b="0" i="0" u="none" strike="noStrike">
                        <a:solidFill>
                          <a:srgbClr val="000000"/>
                        </a:solidFill>
                        <a:effectLst/>
                        <a:latin typeface="Baskerville" panose="02020502070401020303" pitchFamily="18" charset="0"/>
                      </a:endParaRPr>
                    </a:p>
                  </a:txBody>
                  <a:tcPr marL="6531" marR="6531" marT="6531" marB="0" anchor="b"/>
                </a:tc>
                <a:tc>
                  <a:txBody>
                    <a:bodyPr/>
                    <a:lstStyle/>
                    <a:p>
                      <a:pPr algn="l" fontAlgn="b"/>
                      <a:endParaRPr lang="en-US" sz="800" b="0" i="0" u="none" strike="noStrike">
                        <a:solidFill>
                          <a:srgbClr val="000000"/>
                        </a:solidFill>
                        <a:effectLst/>
                        <a:latin typeface="Baskerville" panose="02020502070401020303" pitchFamily="18" charset="0"/>
                      </a:endParaRPr>
                    </a:p>
                  </a:txBody>
                  <a:tcPr marL="6531" marR="6531" marT="6531" marB="0" anchor="b"/>
                </a:tc>
                <a:tc>
                  <a:txBody>
                    <a:bodyPr/>
                    <a:lstStyle/>
                    <a:p>
                      <a:pPr algn="l" fontAlgn="b"/>
                      <a:endParaRPr lang="en-US" sz="800" b="0" i="0" u="none" strike="noStrike">
                        <a:solidFill>
                          <a:srgbClr val="000000"/>
                        </a:solidFill>
                        <a:effectLst/>
                        <a:latin typeface="Baskerville" panose="02020502070401020303" pitchFamily="18" charset="0"/>
                      </a:endParaRPr>
                    </a:p>
                  </a:txBody>
                  <a:tcPr marL="6531" marR="6531" marT="6531" marB="0" anchor="b"/>
                </a:tc>
                <a:tc>
                  <a:txBody>
                    <a:bodyPr/>
                    <a:lstStyle/>
                    <a:p>
                      <a:pPr algn="l" fontAlgn="b"/>
                      <a:endParaRPr lang="en-US" sz="800" b="0" i="0" u="none" strike="noStrike">
                        <a:solidFill>
                          <a:srgbClr val="000000"/>
                        </a:solidFill>
                        <a:effectLst/>
                        <a:latin typeface="Baskerville" panose="02020502070401020303" pitchFamily="18" charset="0"/>
                      </a:endParaRPr>
                    </a:p>
                  </a:txBody>
                  <a:tcPr marL="6531" marR="6531" marT="6531" marB="0" anchor="b"/>
                </a:tc>
                <a:tc>
                  <a:txBody>
                    <a:bodyPr/>
                    <a:lstStyle/>
                    <a:p>
                      <a:pPr algn="l" fontAlgn="b"/>
                      <a:endParaRPr lang="en-US" sz="800" b="0" i="0" u="none" strike="noStrike">
                        <a:solidFill>
                          <a:srgbClr val="000000"/>
                        </a:solidFill>
                        <a:effectLst/>
                        <a:latin typeface="Baskerville" panose="02020502070401020303" pitchFamily="18" charset="0"/>
                      </a:endParaRPr>
                    </a:p>
                  </a:txBody>
                  <a:tcPr marL="6531" marR="6531" marT="6531" marB="0" anchor="b"/>
                </a:tc>
                <a:tc>
                  <a:txBody>
                    <a:bodyPr/>
                    <a:lstStyle/>
                    <a:p>
                      <a:pPr algn="l" fontAlgn="b"/>
                      <a:endParaRPr lang="en-US" sz="800" b="0" i="0" u="none" strike="noStrike">
                        <a:solidFill>
                          <a:srgbClr val="000000"/>
                        </a:solidFill>
                        <a:effectLst/>
                        <a:latin typeface="Baskerville" panose="02020502070401020303" pitchFamily="18" charset="0"/>
                      </a:endParaRPr>
                    </a:p>
                  </a:txBody>
                  <a:tcPr marL="6531" marR="6531" marT="6531" marB="0" anchor="b"/>
                </a:tc>
                <a:extLst>
                  <a:ext uri="{0D108BD9-81ED-4DB2-BD59-A6C34878D82A}">
                    <a16:rowId xmlns:a16="http://schemas.microsoft.com/office/drawing/2014/main" val="3956626047"/>
                  </a:ext>
                </a:extLst>
              </a:tr>
              <a:tr h="209006">
                <a:tc>
                  <a:txBody>
                    <a:bodyPr/>
                    <a:lstStyle/>
                    <a:p>
                      <a:pPr algn="l" fontAlgn="b"/>
                      <a:r>
                        <a:rPr lang="en-US" sz="1200" u="none" strike="noStrike">
                          <a:effectLst/>
                        </a:rPr>
                        <a:t>Wash.</a:t>
                      </a:r>
                      <a:endParaRPr lang="en-US" sz="1200" b="1" i="0" u="none" strike="noStrike">
                        <a:solidFill>
                          <a:srgbClr val="555555"/>
                        </a:solidFill>
                        <a:effectLst/>
                        <a:latin typeface="Baskerville" panose="02020502070401020303" pitchFamily="18" charset="0"/>
                      </a:endParaRPr>
                    </a:p>
                  </a:txBody>
                  <a:tcPr marL="6531" marR="6531" marT="6531" marB="0" anchor="b"/>
                </a:tc>
                <a:tc>
                  <a:txBody>
                    <a:bodyPr/>
                    <a:lstStyle/>
                    <a:p>
                      <a:pPr algn="l" fontAlgn="b"/>
                      <a:r>
                        <a:rPr lang="en-US" sz="1200" u="none" strike="noStrike">
                          <a:effectLst/>
                        </a:rPr>
                        <a:t>37% excise tax (retail price)</a:t>
                      </a:r>
                      <a:endParaRPr lang="en-US" sz="1200" b="0" i="0" u="none" strike="noStrike">
                        <a:solidFill>
                          <a:srgbClr val="555555"/>
                        </a:solidFill>
                        <a:effectLst/>
                        <a:latin typeface="Baskerville" panose="02020502070401020303" pitchFamily="18" charset="0"/>
                      </a:endParaRPr>
                    </a:p>
                  </a:txBody>
                  <a:tcPr marL="6531" marR="6531" marT="6531" marB="0" anchor="b"/>
                </a:tc>
                <a:tc>
                  <a:txBody>
                    <a:bodyPr/>
                    <a:lstStyle/>
                    <a:p>
                      <a:pPr algn="l" fontAlgn="b"/>
                      <a:endParaRPr lang="en-US" sz="800" b="0" i="0" u="none" strike="noStrike">
                        <a:solidFill>
                          <a:srgbClr val="000000"/>
                        </a:solidFill>
                        <a:effectLst/>
                        <a:latin typeface="Baskerville" panose="02020502070401020303" pitchFamily="18" charset="0"/>
                      </a:endParaRPr>
                    </a:p>
                  </a:txBody>
                  <a:tcPr marL="6531" marR="6531" marT="6531" marB="0" anchor="b"/>
                </a:tc>
                <a:tc>
                  <a:txBody>
                    <a:bodyPr/>
                    <a:lstStyle/>
                    <a:p>
                      <a:pPr algn="l" fontAlgn="b"/>
                      <a:endParaRPr lang="en-US" sz="800" b="0" i="0" u="none" strike="noStrike">
                        <a:solidFill>
                          <a:srgbClr val="000000"/>
                        </a:solidFill>
                        <a:effectLst/>
                        <a:latin typeface="Baskerville" panose="02020502070401020303" pitchFamily="18" charset="0"/>
                      </a:endParaRPr>
                    </a:p>
                  </a:txBody>
                  <a:tcPr marL="6531" marR="6531" marT="6531" marB="0" anchor="b"/>
                </a:tc>
                <a:tc>
                  <a:txBody>
                    <a:bodyPr/>
                    <a:lstStyle/>
                    <a:p>
                      <a:pPr algn="l" fontAlgn="b"/>
                      <a:endParaRPr lang="en-US" sz="800" b="0" i="0" u="none" strike="noStrike">
                        <a:solidFill>
                          <a:srgbClr val="000000"/>
                        </a:solidFill>
                        <a:effectLst/>
                        <a:latin typeface="Baskerville" panose="02020502070401020303" pitchFamily="18" charset="0"/>
                      </a:endParaRPr>
                    </a:p>
                  </a:txBody>
                  <a:tcPr marL="6531" marR="6531" marT="6531" marB="0" anchor="b"/>
                </a:tc>
                <a:tc>
                  <a:txBody>
                    <a:bodyPr/>
                    <a:lstStyle/>
                    <a:p>
                      <a:pPr algn="l" fontAlgn="b"/>
                      <a:endParaRPr lang="en-US" sz="800" b="0" i="0" u="none" strike="noStrike">
                        <a:solidFill>
                          <a:srgbClr val="000000"/>
                        </a:solidFill>
                        <a:effectLst/>
                        <a:latin typeface="Baskerville" panose="02020502070401020303" pitchFamily="18" charset="0"/>
                      </a:endParaRPr>
                    </a:p>
                  </a:txBody>
                  <a:tcPr marL="6531" marR="6531" marT="6531" marB="0" anchor="b"/>
                </a:tc>
                <a:tc>
                  <a:txBody>
                    <a:bodyPr/>
                    <a:lstStyle/>
                    <a:p>
                      <a:pPr algn="l" fontAlgn="b"/>
                      <a:endParaRPr lang="en-US" sz="800" b="0" i="0" u="none" strike="noStrike">
                        <a:solidFill>
                          <a:srgbClr val="000000"/>
                        </a:solidFill>
                        <a:effectLst/>
                        <a:latin typeface="Baskerville" panose="02020502070401020303" pitchFamily="18" charset="0"/>
                      </a:endParaRPr>
                    </a:p>
                  </a:txBody>
                  <a:tcPr marL="6531" marR="6531" marT="6531" marB="0" anchor="b"/>
                </a:tc>
                <a:tc>
                  <a:txBody>
                    <a:bodyPr/>
                    <a:lstStyle/>
                    <a:p>
                      <a:pPr algn="l" fontAlgn="b"/>
                      <a:endParaRPr lang="en-US" sz="800" b="0" i="0" u="none" strike="noStrike" dirty="0">
                        <a:solidFill>
                          <a:srgbClr val="000000"/>
                        </a:solidFill>
                        <a:effectLst/>
                        <a:latin typeface="Baskerville" panose="02020502070401020303" pitchFamily="18" charset="0"/>
                      </a:endParaRPr>
                    </a:p>
                  </a:txBody>
                  <a:tcPr marL="6531" marR="6531" marT="6531" marB="0" anchor="b"/>
                </a:tc>
                <a:extLst>
                  <a:ext uri="{0D108BD9-81ED-4DB2-BD59-A6C34878D82A}">
                    <a16:rowId xmlns:a16="http://schemas.microsoft.com/office/drawing/2014/main" val="1292394726"/>
                  </a:ext>
                </a:extLst>
              </a:tr>
            </a:tbl>
          </a:graphicData>
        </a:graphic>
      </p:graphicFrame>
    </p:spTree>
    <p:extLst>
      <p:ext uri="{BB962C8B-B14F-4D97-AF65-F5344CB8AC3E}">
        <p14:creationId xmlns:p14="http://schemas.microsoft.com/office/powerpoint/2010/main" val="2791939303"/>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260C517-6A3B-964B-9B7A-AA69EBAC1687}"/>
              </a:ext>
            </a:extLst>
          </p:cNvPr>
          <p:cNvSpPr>
            <a:spLocks noGrp="1"/>
          </p:cNvSpPr>
          <p:nvPr>
            <p:ph type="title"/>
          </p:nvPr>
        </p:nvSpPr>
        <p:spPr/>
        <p:txBody>
          <a:bodyPr/>
          <a:lstStyle/>
          <a:p>
            <a:r>
              <a:rPr lang="en-US" dirty="0"/>
              <a:t>Improving on nature?</a:t>
            </a:r>
          </a:p>
        </p:txBody>
      </p:sp>
      <p:sp>
        <p:nvSpPr>
          <p:cNvPr id="3" name="Footer Placeholder 2">
            <a:extLst>
              <a:ext uri="{FF2B5EF4-FFF2-40B4-BE49-F238E27FC236}">
                <a16:creationId xmlns:a16="http://schemas.microsoft.com/office/drawing/2014/main" id="{BBE2ACB8-222A-0342-AD9F-238784DC4770}"/>
              </a:ext>
            </a:extLst>
          </p:cNvPr>
          <p:cNvSpPr>
            <a:spLocks noGrp="1"/>
          </p:cNvSpPr>
          <p:nvPr>
            <p:ph type="ftr" sz="quarter" idx="11"/>
          </p:nvPr>
        </p:nvSpPr>
        <p:spPr/>
        <p:txBody>
          <a:bodyPr/>
          <a:lstStyle/>
          <a:p>
            <a:r>
              <a:rPr lang="en-US"/>
              <a:t>Pat Oglesby  Www.newrevenue.org   </a:t>
            </a:r>
          </a:p>
        </p:txBody>
      </p:sp>
      <p:pic>
        <p:nvPicPr>
          <p:cNvPr id="4" name="Picture 3">
            <a:extLst>
              <a:ext uri="{FF2B5EF4-FFF2-40B4-BE49-F238E27FC236}">
                <a16:creationId xmlns:a16="http://schemas.microsoft.com/office/drawing/2014/main" id="{707482A7-6D81-F54E-A615-1D27926DAFEF}"/>
              </a:ext>
            </a:extLst>
          </p:cNvPr>
          <p:cNvPicPr>
            <a:picLocks noChangeAspect="1"/>
          </p:cNvPicPr>
          <p:nvPr/>
        </p:nvPicPr>
        <p:blipFill>
          <a:blip r:embed="rId3"/>
          <a:stretch>
            <a:fillRect/>
          </a:stretch>
        </p:blipFill>
        <p:spPr>
          <a:xfrm>
            <a:off x="234950" y="2654300"/>
            <a:ext cx="8674100" cy="1549400"/>
          </a:xfrm>
          <a:prstGeom prst="rect">
            <a:avLst/>
          </a:prstGeom>
        </p:spPr>
      </p:pic>
    </p:spTree>
    <p:extLst>
      <p:ext uri="{BB962C8B-B14F-4D97-AF65-F5344CB8AC3E}">
        <p14:creationId xmlns:p14="http://schemas.microsoft.com/office/powerpoint/2010/main" val="3348008056"/>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7154DCB-E8C8-9640-A4B8-2956E4A60B8A}"/>
              </a:ext>
            </a:extLst>
          </p:cNvPr>
          <p:cNvSpPr>
            <a:spLocks noGrp="1"/>
          </p:cNvSpPr>
          <p:nvPr>
            <p:ph type="title"/>
          </p:nvPr>
        </p:nvSpPr>
        <p:spPr/>
        <p:txBody>
          <a:bodyPr/>
          <a:lstStyle/>
          <a:p>
            <a:r>
              <a:rPr lang="en-US" dirty="0"/>
              <a:t>280E Selling Expense Tax </a:t>
            </a:r>
          </a:p>
        </p:txBody>
      </p:sp>
      <p:sp>
        <p:nvSpPr>
          <p:cNvPr id="3" name="Footer Placeholder 2">
            <a:extLst>
              <a:ext uri="{FF2B5EF4-FFF2-40B4-BE49-F238E27FC236}">
                <a16:creationId xmlns:a16="http://schemas.microsoft.com/office/drawing/2014/main" id="{7CCF3C66-AEEC-5146-8C2B-6D19BE3F971C}"/>
              </a:ext>
            </a:extLst>
          </p:cNvPr>
          <p:cNvSpPr>
            <a:spLocks noGrp="1"/>
          </p:cNvSpPr>
          <p:nvPr>
            <p:ph type="ftr" sz="quarter" idx="11"/>
          </p:nvPr>
        </p:nvSpPr>
        <p:spPr/>
        <p:txBody>
          <a:bodyPr/>
          <a:lstStyle/>
          <a:p>
            <a:r>
              <a:rPr lang="en-US"/>
              <a:t>Pat Oglesby  Www.newrevenue.org   </a:t>
            </a:r>
          </a:p>
        </p:txBody>
      </p:sp>
    </p:spTree>
    <p:extLst>
      <p:ext uri="{BB962C8B-B14F-4D97-AF65-F5344CB8AC3E}">
        <p14:creationId xmlns:p14="http://schemas.microsoft.com/office/powerpoint/2010/main" val="1857348328"/>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p:cNvSpPr>
            <a:spLocks noGrp="1"/>
          </p:cNvSpPr>
          <p:nvPr>
            <p:ph type="ftr" sz="quarter" idx="11"/>
          </p:nvPr>
        </p:nvSpPr>
        <p:spPr/>
        <p:txBody>
          <a:bodyPr/>
          <a:lstStyle/>
          <a:p>
            <a:r>
              <a:rPr lang="en-US"/>
              <a:t>Pat Oglesby  Www.newrevenue.org   </a:t>
            </a:r>
          </a:p>
        </p:txBody>
      </p:sp>
      <p:sp>
        <p:nvSpPr>
          <p:cNvPr id="3" name="Rectangle 2"/>
          <p:cNvSpPr/>
          <p:nvPr/>
        </p:nvSpPr>
        <p:spPr>
          <a:xfrm>
            <a:off x="609600" y="1428750"/>
            <a:ext cx="6934200" cy="3170099"/>
          </a:xfrm>
          <a:prstGeom prst="rect">
            <a:avLst/>
          </a:prstGeom>
        </p:spPr>
        <p:txBody>
          <a:bodyPr wrap="square">
            <a:spAutoFit/>
          </a:bodyPr>
          <a:lstStyle/>
          <a:p>
            <a:r>
              <a:rPr lang="en-US" sz="4000" dirty="0"/>
              <a:t>Edmondson v. </a:t>
            </a:r>
            <a:r>
              <a:rPr lang="en-US" sz="4000" dirty="0" err="1"/>
              <a:t>Comm’r</a:t>
            </a:r>
            <a:r>
              <a:rPr lang="en-US" sz="4000" dirty="0"/>
              <a:t>, T.C. Memo 1981-623:</a:t>
            </a:r>
          </a:p>
          <a:p>
            <a:endParaRPr lang="en-US" sz="4000" dirty="0"/>
          </a:p>
          <a:p>
            <a:r>
              <a:rPr lang="en-US" sz="4000" dirty="0"/>
              <a:t>Drug dealer can deduct travel expenses.</a:t>
            </a:r>
          </a:p>
        </p:txBody>
      </p:sp>
    </p:spTree>
    <p:extLst>
      <p:ext uri="{BB962C8B-B14F-4D97-AF65-F5344CB8AC3E}">
        <p14:creationId xmlns:p14="http://schemas.microsoft.com/office/powerpoint/2010/main" val="2656365178"/>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5FF073D-B54A-4C18-BB47-3C9C481F6245}"/>
              </a:ext>
            </a:extLst>
          </p:cNvPr>
          <p:cNvSpPr>
            <a:spLocks noGrp="1"/>
          </p:cNvSpPr>
          <p:nvPr>
            <p:ph type="title"/>
          </p:nvPr>
        </p:nvSpPr>
        <p:spPr/>
        <p:txBody>
          <a:bodyPr>
            <a:normAutofit/>
          </a:bodyPr>
          <a:lstStyle/>
          <a:p>
            <a:r>
              <a:rPr lang="en-US" dirty="0"/>
              <a:t>280E</a:t>
            </a:r>
          </a:p>
        </p:txBody>
      </p:sp>
      <p:sp>
        <p:nvSpPr>
          <p:cNvPr id="3" name="Content Placeholder 2">
            <a:extLst>
              <a:ext uri="{FF2B5EF4-FFF2-40B4-BE49-F238E27FC236}">
                <a16:creationId xmlns:a16="http://schemas.microsoft.com/office/drawing/2014/main" id="{4F391C57-7FE3-48E6-B9A7-142FE669DDD1}"/>
              </a:ext>
            </a:extLst>
          </p:cNvPr>
          <p:cNvSpPr>
            <a:spLocks noGrp="1"/>
          </p:cNvSpPr>
          <p:nvPr>
            <p:ph idx="1"/>
          </p:nvPr>
        </p:nvSpPr>
        <p:spPr>
          <a:xfrm>
            <a:off x="1807178" y="2460224"/>
            <a:ext cx="5653291" cy="3277827"/>
          </a:xfrm>
        </p:spPr>
        <p:txBody>
          <a:bodyPr>
            <a:normAutofit/>
          </a:bodyPr>
          <a:lstStyle/>
          <a:p>
            <a:pPr marL="900113" lvl="1" indent="-557213">
              <a:buNone/>
            </a:pPr>
            <a:r>
              <a:rPr lang="en-US" sz="2700" dirty="0"/>
              <a:t>	</a:t>
            </a:r>
          </a:p>
          <a:p>
            <a:pPr marL="900113" lvl="1" indent="-557213">
              <a:buNone/>
            </a:pPr>
            <a:r>
              <a:rPr lang="en-US" sz="2700" dirty="0"/>
              <a:t>	</a:t>
            </a:r>
          </a:p>
          <a:p>
            <a:pPr marL="900113" lvl="1" indent="-557213">
              <a:buAutoNum type="arabicPeriod" startAt="3"/>
            </a:pPr>
            <a:endParaRPr lang="en-US" sz="2700" dirty="0"/>
          </a:p>
          <a:p>
            <a:endParaRPr lang="en-US" dirty="0"/>
          </a:p>
          <a:p>
            <a:endParaRPr lang="en-US" dirty="0"/>
          </a:p>
        </p:txBody>
      </p:sp>
      <p:sp>
        <p:nvSpPr>
          <p:cNvPr id="5" name="Footer Placeholder 4">
            <a:extLst>
              <a:ext uri="{FF2B5EF4-FFF2-40B4-BE49-F238E27FC236}">
                <a16:creationId xmlns:a16="http://schemas.microsoft.com/office/drawing/2014/main" id="{1731743B-8AD6-4739-B203-595076C79E56}"/>
              </a:ext>
            </a:extLst>
          </p:cNvPr>
          <p:cNvSpPr>
            <a:spLocks noGrp="1"/>
          </p:cNvSpPr>
          <p:nvPr>
            <p:ph type="ftr" sz="quarter" idx="4294967295"/>
          </p:nvPr>
        </p:nvSpPr>
        <p:spPr>
          <a:xfrm>
            <a:off x="3414712" y="5668290"/>
            <a:ext cx="3905960" cy="273844"/>
          </a:xfrm>
          <a:prstGeom prst="rect">
            <a:avLst/>
          </a:prstGeom>
        </p:spPr>
        <p:txBody>
          <a:bodyPr/>
          <a:lstStyle/>
          <a:p>
            <a:r>
              <a:rPr lang="en-US"/>
              <a:t>Pat Oglesby New Revenue</a:t>
            </a:r>
            <a:endParaRPr lang="en-US" dirty="0"/>
          </a:p>
        </p:txBody>
      </p:sp>
      <p:pic>
        <p:nvPicPr>
          <p:cNvPr id="6" name="Picture 5"/>
          <p:cNvPicPr>
            <a:picLocks noChangeAspect="1"/>
          </p:cNvPicPr>
          <p:nvPr/>
        </p:nvPicPr>
        <p:blipFill>
          <a:blip r:embed="rId2"/>
          <a:stretch>
            <a:fillRect/>
          </a:stretch>
        </p:blipFill>
        <p:spPr>
          <a:xfrm>
            <a:off x="1485901" y="2114550"/>
            <a:ext cx="6368344" cy="2818218"/>
          </a:xfrm>
          <a:prstGeom prst="rect">
            <a:avLst/>
          </a:prstGeom>
        </p:spPr>
      </p:pic>
    </p:spTree>
    <p:extLst>
      <p:ext uri="{BB962C8B-B14F-4D97-AF65-F5344CB8AC3E}">
        <p14:creationId xmlns:p14="http://schemas.microsoft.com/office/powerpoint/2010/main" val="2666901069"/>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2042865" y="2228853"/>
            <a:ext cx="4738935" cy="1754326"/>
          </a:xfrm>
          <a:prstGeom prst="rect">
            <a:avLst/>
          </a:prstGeom>
          <a:noFill/>
        </p:spPr>
        <p:txBody>
          <a:bodyPr wrap="square" rtlCol="0">
            <a:spAutoFit/>
          </a:bodyPr>
          <a:lstStyle/>
          <a:p>
            <a:r>
              <a:rPr lang="en-US" sz="3600" dirty="0"/>
              <a:t>Deduct only cost of goods sold, not selling expenses</a:t>
            </a:r>
          </a:p>
        </p:txBody>
      </p:sp>
      <p:sp>
        <p:nvSpPr>
          <p:cNvPr id="4" name="Title 3"/>
          <p:cNvSpPr>
            <a:spLocks noGrp="1"/>
          </p:cNvSpPr>
          <p:nvPr>
            <p:ph type="title"/>
          </p:nvPr>
        </p:nvSpPr>
        <p:spPr/>
        <p:txBody>
          <a:bodyPr/>
          <a:lstStyle/>
          <a:p>
            <a:r>
              <a:rPr lang="en-US" dirty="0"/>
              <a:t>280E Selling Expense Tax </a:t>
            </a:r>
          </a:p>
        </p:txBody>
      </p:sp>
      <p:sp>
        <p:nvSpPr>
          <p:cNvPr id="6" name="Footer Placeholder 5"/>
          <p:cNvSpPr>
            <a:spLocks noGrp="1"/>
          </p:cNvSpPr>
          <p:nvPr>
            <p:ph type="ftr" sz="quarter" idx="4294967295"/>
          </p:nvPr>
        </p:nvSpPr>
        <p:spPr>
          <a:xfrm>
            <a:off x="3486150" y="5624515"/>
            <a:ext cx="2171700" cy="273844"/>
          </a:xfrm>
          <a:prstGeom prst="rect">
            <a:avLst/>
          </a:prstGeom>
        </p:spPr>
        <p:txBody>
          <a:bodyPr/>
          <a:lstStyle/>
          <a:p>
            <a:r>
              <a:rPr lang="en-US"/>
              <a:t>Pat Oglesby New Revenue</a:t>
            </a:r>
          </a:p>
        </p:txBody>
      </p:sp>
    </p:spTree>
    <p:extLst>
      <p:ext uri="{BB962C8B-B14F-4D97-AF65-F5344CB8AC3E}">
        <p14:creationId xmlns:p14="http://schemas.microsoft.com/office/powerpoint/2010/main" val="3055667875"/>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1485900" y="1920479"/>
            <a:ext cx="6172200" cy="857250"/>
          </a:xfrm>
        </p:spPr>
        <p:txBody>
          <a:bodyPr>
            <a:normAutofit fontScale="90000"/>
          </a:bodyPr>
          <a:lstStyle/>
          <a:p>
            <a:pPr algn="l"/>
            <a:r>
              <a:rPr lang="en-US" dirty="0"/>
              <a:t>-- Ads = commercial free speech.</a:t>
            </a:r>
            <a:br>
              <a:rPr lang="en-US" dirty="0"/>
            </a:br>
            <a:r>
              <a:rPr lang="en-US" dirty="0"/>
              <a:t>-- Tobacco signed away its right in the Master Settlement Agreement.</a:t>
            </a:r>
          </a:p>
        </p:txBody>
      </p:sp>
      <p:sp>
        <p:nvSpPr>
          <p:cNvPr id="6" name="Footer Placeholder 5"/>
          <p:cNvSpPr>
            <a:spLocks noGrp="1"/>
          </p:cNvSpPr>
          <p:nvPr>
            <p:ph type="ftr" sz="quarter" idx="4294967295"/>
          </p:nvPr>
        </p:nvSpPr>
        <p:spPr>
          <a:xfrm>
            <a:off x="3486150" y="5624515"/>
            <a:ext cx="2171700" cy="273844"/>
          </a:xfrm>
          <a:prstGeom prst="rect">
            <a:avLst/>
          </a:prstGeom>
        </p:spPr>
        <p:txBody>
          <a:bodyPr/>
          <a:lstStyle/>
          <a:p>
            <a:r>
              <a:rPr lang="en-US"/>
              <a:t>Pat Oglesby New Revenue</a:t>
            </a:r>
          </a:p>
        </p:txBody>
      </p:sp>
      <p:pic>
        <p:nvPicPr>
          <p:cNvPr id="5" name="Picture 4">
            <a:extLst>
              <a:ext uri="{FF2B5EF4-FFF2-40B4-BE49-F238E27FC236}">
                <a16:creationId xmlns:a16="http://schemas.microsoft.com/office/drawing/2014/main" id="{2A7886C9-AA4B-B846-83DD-4ED952D479F7}"/>
              </a:ext>
            </a:extLst>
          </p:cNvPr>
          <p:cNvPicPr>
            <a:picLocks noChangeAspect="1"/>
          </p:cNvPicPr>
          <p:nvPr/>
        </p:nvPicPr>
        <p:blipFill>
          <a:blip r:embed="rId3"/>
          <a:stretch>
            <a:fillRect/>
          </a:stretch>
        </p:blipFill>
        <p:spPr>
          <a:xfrm>
            <a:off x="6781800" y="4080272"/>
            <a:ext cx="2002622" cy="2401772"/>
          </a:xfrm>
          <a:prstGeom prst="rect">
            <a:avLst/>
          </a:prstGeom>
        </p:spPr>
      </p:pic>
    </p:spTree>
    <p:extLst>
      <p:ext uri="{BB962C8B-B14F-4D97-AF65-F5344CB8AC3E}">
        <p14:creationId xmlns:p14="http://schemas.microsoft.com/office/powerpoint/2010/main" val="2729601461"/>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IRC § 280E &amp; Ads</a:t>
            </a:r>
          </a:p>
        </p:txBody>
      </p:sp>
      <p:sp>
        <p:nvSpPr>
          <p:cNvPr id="3" name="Content Placeholder 2"/>
          <p:cNvSpPr>
            <a:spLocks noGrp="1"/>
          </p:cNvSpPr>
          <p:nvPr>
            <p:ph idx="1"/>
          </p:nvPr>
        </p:nvSpPr>
        <p:spPr>
          <a:xfrm>
            <a:off x="1485900" y="1920480"/>
            <a:ext cx="6172200" cy="3394472"/>
          </a:xfrm>
        </p:spPr>
        <p:txBody>
          <a:bodyPr/>
          <a:lstStyle/>
          <a:p>
            <a:r>
              <a:rPr lang="en-US" dirty="0"/>
              <a:t>1982: For federally illegal drugs, no income tax deduction except cost of goods sold</a:t>
            </a:r>
          </a:p>
          <a:p>
            <a:r>
              <a:rPr lang="en-US" sz="1350" dirty="0"/>
              <a:t>Images from Lynn Silver</a:t>
            </a:r>
          </a:p>
        </p:txBody>
      </p:sp>
      <p:sp>
        <p:nvSpPr>
          <p:cNvPr id="4" name="Footer Placeholder 3"/>
          <p:cNvSpPr>
            <a:spLocks noGrp="1"/>
          </p:cNvSpPr>
          <p:nvPr>
            <p:ph type="ftr" sz="quarter" idx="4294967295"/>
          </p:nvPr>
        </p:nvSpPr>
        <p:spPr>
          <a:xfrm>
            <a:off x="3486150" y="5624515"/>
            <a:ext cx="2171700" cy="273844"/>
          </a:xfrm>
          <a:prstGeom prst="rect">
            <a:avLst/>
          </a:prstGeom>
        </p:spPr>
        <p:txBody>
          <a:bodyPr/>
          <a:lstStyle/>
          <a:p>
            <a:r>
              <a:rPr lang="en-US"/>
              <a:t>Pat Oglesby New Revenue</a:t>
            </a:r>
          </a:p>
        </p:txBody>
      </p:sp>
      <p:pic>
        <p:nvPicPr>
          <p:cNvPr id="7" name="Content Placeholder 3">
            <a:extLst>
              <a:ext uri="{FF2B5EF4-FFF2-40B4-BE49-F238E27FC236}">
                <a16:creationId xmlns:a16="http://schemas.microsoft.com/office/drawing/2014/main" id="{10DD752D-214D-A941-ACAF-D8BAF051FD10}"/>
              </a:ext>
            </a:extLst>
          </p:cNvPr>
          <p:cNvPicPr>
            <a:picLocks noChangeAspect="1"/>
          </p:cNvPicPr>
          <p:nvPr/>
        </p:nvPicPr>
        <p:blipFill>
          <a:blip r:embed="rId2"/>
          <a:stretch>
            <a:fillRect/>
          </a:stretch>
        </p:blipFill>
        <p:spPr>
          <a:xfrm>
            <a:off x="5257799" y="3843251"/>
            <a:ext cx="2743201" cy="2055107"/>
          </a:xfrm>
          <a:prstGeom prst="rect">
            <a:avLst/>
          </a:prstGeom>
        </p:spPr>
      </p:pic>
    </p:spTree>
    <p:extLst>
      <p:ext uri="{BB962C8B-B14F-4D97-AF65-F5344CB8AC3E}">
        <p14:creationId xmlns:p14="http://schemas.microsoft.com/office/powerpoint/2010/main" val="3913620450"/>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Content Placeholder 3">
            <a:extLst>
              <a:ext uri="{FF2B5EF4-FFF2-40B4-BE49-F238E27FC236}">
                <a16:creationId xmlns:a16="http://schemas.microsoft.com/office/drawing/2014/main" id="{D7F9FCED-82C0-A34A-A1BB-87CAE389EC60}"/>
              </a:ext>
            </a:extLst>
          </p:cNvPr>
          <p:cNvPicPr>
            <a:picLocks noGrp="1" noChangeAspect="1"/>
          </p:cNvPicPr>
          <p:nvPr>
            <p:ph idx="1"/>
          </p:nvPr>
        </p:nvPicPr>
        <p:blipFill rotWithShape="1">
          <a:blip r:embed="rId2"/>
          <a:srcRect/>
          <a:stretch/>
        </p:blipFill>
        <p:spPr>
          <a:xfrm>
            <a:off x="1143012" y="857257"/>
            <a:ext cx="6857989" cy="5143493"/>
          </a:xfrm>
          <a:prstGeom prst="rect">
            <a:avLst/>
          </a:prstGeom>
        </p:spPr>
      </p:pic>
      <p:sp>
        <p:nvSpPr>
          <p:cNvPr id="2" name="Title 1">
            <a:extLst>
              <a:ext uri="{FF2B5EF4-FFF2-40B4-BE49-F238E27FC236}">
                <a16:creationId xmlns:a16="http://schemas.microsoft.com/office/drawing/2014/main" id="{A1B4D046-81AD-B94F-8DBD-98A070B3A481}"/>
              </a:ext>
            </a:extLst>
          </p:cNvPr>
          <p:cNvSpPr>
            <a:spLocks noGrp="1"/>
          </p:cNvSpPr>
          <p:nvPr>
            <p:ph type="title"/>
          </p:nvPr>
        </p:nvSpPr>
        <p:spPr>
          <a:xfrm>
            <a:off x="6452789" y="965353"/>
            <a:ext cx="1548200" cy="2031956"/>
          </a:xfrm>
          <a:prstGeom prst="ellipse">
            <a:avLst/>
          </a:prstGeom>
          <a:solidFill>
            <a:srgbClr val="231815"/>
          </a:solidFill>
          <a:ln w="174625" cmpd="thinThick">
            <a:solidFill>
              <a:srgbClr val="231815"/>
            </a:solidFill>
          </a:ln>
        </p:spPr>
        <p:txBody>
          <a:bodyPr vert="horz" lIns="68580" tIns="34290" rIns="68580" bIns="34290" rtlCol="0" anchor="ctr">
            <a:normAutofit/>
          </a:bodyPr>
          <a:lstStyle/>
          <a:p>
            <a:pPr algn="ctr"/>
            <a:r>
              <a:rPr lang="en-US" sz="2100">
                <a:solidFill>
                  <a:srgbClr val="FFFFFF"/>
                </a:solidFill>
              </a:rPr>
              <a:t>Happiness</a:t>
            </a:r>
          </a:p>
        </p:txBody>
      </p:sp>
    </p:spTree>
    <p:extLst>
      <p:ext uri="{BB962C8B-B14F-4D97-AF65-F5344CB8AC3E}">
        <p14:creationId xmlns:p14="http://schemas.microsoft.com/office/powerpoint/2010/main" val="3549628005"/>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oter Placeholder 3">
            <a:extLst>
              <a:ext uri="{FF2B5EF4-FFF2-40B4-BE49-F238E27FC236}">
                <a16:creationId xmlns:a16="http://schemas.microsoft.com/office/drawing/2014/main" id="{F091B6B1-C781-404B-8025-7064CBFB6DB2}"/>
              </a:ext>
            </a:extLst>
          </p:cNvPr>
          <p:cNvSpPr>
            <a:spLocks noGrp="1"/>
          </p:cNvSpPr>
          <p:nvPr>
            <p:ph type="ftr" sz="quarter" idx="11"/>
          </p:nvPr>
        </p:nvSpPr>
        <p:spPr/>
        <p:txBody>
          <a:bodyPr/>
          <a:lstStyle/>
          <a:p>
            <a:r>
              <a:rPr lang="en-US"/>
              <a:t>Pat Oglesby  Www.newrevenue.org   </a:t>
            </a:r>
          </a:p>
        </p:txBody>
      </p:sp>
      <p:pic>
        <p:nvPicPr>
          <p:cNvPr id="5" name="Picture 4">
            <a:extLst>
              <a:ext uri="{FF2B5EF4-FFF2-40B4-BE49-F238E27FC236}">
                <a16:creationId xmlns:a16="http://schemas.microsoft.com/office/drawing/2014/main" id="{8A5A5712-A9AD-1143-BA5D-F1DCE86C4F48}"/>
              </a:ext>
            </a:extLst>
          </p:cNvPr>
          <p:cNvPicPr>
            <a:picLocks noChangeAspect="1"/>
          </p:cNvPicPr>
          <p:nvPr/>
        </p:nvPicPr>
        <p:blipFill>
          <a:blip r:embed="rId2"/>
          <a:stretch>
            <a:fillRect/>
          </a:stretch>
        </p:blipFill>
        <p:spPr>
          <a:xfrm>
            <a:off x="1700213" y="1809750"/>
            <a:ext cx="5743575" cy="3238500"/>
          </a:xfrm>
          <a:prstGeom prst="rect">
            <a:avLst/>
          </a:prstGeom>
        </p:spPr>
      </p:pic>
      <p:pic>
        <p:nvPicPr>
          <p:cNvPr id="6" name="Picture 5">
            <a:extLst>
              <a:ext uri="{FF2B5EF4-FFF2-40B4-BE49-F238E27FC236}">
                <a16:creationId xmlns:a16="http://schemas.microsoft.com/office/drawing/2014/main" id="{E6064C88-A40B-A748-B9D2-18C295425223}"/>
              </a:ext>
            </a:extLst>
          </p:cNvPr>
          <p:cNvPicPr>
            <a:picLocks noChangeAspect="1"/>
          </p:cNvPicPr>
          <p:nvPr/>
        </p:nvPicPr>
        <p:blipFill>
          <a:blip r:embed="rId3"/>
          <a:stretch>
            <a:fillRect/>
          </a:stretch>
        </p:blipFill>
        <p:spPr>
          <a:xfrm>
            <a:off x="1581150" y="1819275"/>
            <a:ext cx="5981700" cy="3219450"/>
          </a:xfrm>
          <a:prstGeom prst="rect">
            <a:avLst/>
          </a:prstGeom>
        </p:spPr>
      </p:pic>
    </p:spTree>
    <p:extLst>
      <p:ext uri="{BB962C8B-B14F-4D97-AF65-F5344CB8AC3E}">
        <p14:creationId xmlns:p14="http://schemas.microsoft.com/office/powerpoint/2010/main" val="4246320871"/>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3"/>
          <a:stretch>
            <a:fillRect/>
          </a:stretch>
        </p:blipFill>
        <p:spPr>
          <a:xfrm>
            <a:off x="1447800" y="1638300"/>
            <a:ext cx="6248400" cy="3581400"/>
          </a:xfrm>
          <a:prstGeom prst="rect">
            <a:avLst/>
          </a:prstGeom>
        </p:spPr>
      </p:pic>
      <p:sp>
        <p:nvSpPr>
          <p:cNvPr id="4" name="Footer Placeholder 3"/>
          <p:cNvSpPr>
            <a:spLocks noGrp="1"/>
          </p:cNvSpPr>
          <p:nvPr>
            <p:ph type="ftr" sz="quarter" idx="11"/>
          </p:nvPr>
        </p:nvSpPr>
        <p:spPr/>
        <p:txBody>
          <a:bodyPr/>
          <a:lstStyle/>
          <a:p>
            <a:r>
              <a:rPr lang="en-US"/>
              <a:t>superseded</a:t>
            </a:r>
          </a:p>
        </p:txBody>
      </p:sp>
    </p:spTree>
    <p:extLst>
      <p:ext uri="{BB962C8B-B14F-4D97-AF65-F5344CB8AC3E}">
        <p14:creationId xmlns:p14="http://schemas.microsoft.com/office/powerpoint/2010/main" val="3050934463"/>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1890713" y="1843088"/>
            <a:ext cx="5362575" cy="3171825"/>
          </a:xfrm>
          <a:prstGeom prst="rect">
            <a:avLst/>
          </a:prstGeom>
        </p:spPr>
      </p:pic>
      <p:sp>
        <p:nvSpPr>
          <p:cNvPr id="3" name="Rectangle 2"/>
          <p:cNvSpPr/>
          <p:nvPr/>
        </p:nvSpPr>
        <p:spPr>
          <a:xfrm>
            <a:off x="1295400" y="457200"/>
            <a:ext cx="5562600" cy="954107"/>
          </a:xfrm>
          <a:prstGeom prst="rect">
            <a:avLst/>
          </a:prstGeom>
        </p:spPr>
        <p:txBody>
          <a:bodyPr wrap="square">
            <a:spAutoFit/>
          </a:bodyPr>
          <a:lstStyle/>
          <a:p>
            <a:r>
              <a:rPr lang="en-US" sz="2800" dirty="0"/>
              <a:t>Beyond advertising to marketing -- Tobacco power wall</a:t>
            </a:r>
          </a:p>
        </p:txBody>
      </p:sp>
    </p:spTree>
    <p:extLst>
      <p:ext uri="{BB962C8B-B14F-4D97-AF65-F5344CB8AC3E}">
        <p14:creationId xmlns:p14="http://schemas.microsoft.com/office/powerpoint/2010/main" val="3500964196"/>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5FF073D-B54A-4C18-BB47-3C9C481F6245}"/>
              </a:ext>
            </a:extLst>
          </p:cNvPr>
          <p:cNvSpPr>
            <a:spLocks noGrp="1"/>
          </p:cNvSpPr>
          <p:nvPr>
            <p:ph type="title"/>
          </p:nvPr>
        </p:nvSpPr>
        <p:spPr/>
        <p:txBody>
          <a:bodyPr>
            <a:normAutofit/>
          </a:bodyPr>
          <a:lstStyle/>
          <a:p>
            <a:r>
              <a:rPr lang="en-US" dirty="0"/>
              <a:t>280E prevents deductions</a:t>
            </a:r>
          </a:p>
        </p:txBody>
      </p:sp>
      <p:sp>
        <p:nvSpPr>
          <p:cNvPr id="3" name="Content Placeholder 2">
            <a:extLst>
              <a:ext uri="{FF2B5EF4-FFF2-40B4-BE49-F238E27FC236}">
                <a16:creationId xmlns:a16="http://schemas.microsoft.com/office/drawing/2014/main" id="{4F391C57-7FE3-48E6-B9A7-142FE669DDD1}"/>
              </a:ext>
            </a:extLst>
          </p:cNvPr>
          <p:cNvSpPr>
            <a:spLocks noGrp="1"/>
          </p:cNvSpPr>
          <p:nvPr>
            <p:ph idx="1"/>
          </p:nvPr>
        </p:nvSpPr>
        <p:spPr>
          <a:xfrm>
            <a:off x="1698273" y="1233577"/>
            <a:ext cx="5653291" cy="3277827"/>
          </a:xfrm>
        </p:spPr>
        <p:txBody>
          <a:bodyPr>
            <a:normAutofit/>
          </a:bodyPr>
          <a:lstStyle/>
          <a:p>
            <a:pPr marL="900113" lvl="1" indent="-557213">
              <a:buNone/>
            </a:pPr>
            <a:r>
              <a:rPr lang="en-US" sz="2700" dirty="0"/>
              <a:t>	</a:t>
            </a:r>
          </a:p>
          <a:p>
            <a:pPr marL="900113" lvl="1" indent="-557213">
              <a:buNone/>
            </a:pPr>
            <a:r>
              <a:rPr lang="en-US" sz="2700" dirty="0"/>
              <a:t>	</a:t>
            </a:r>
          </a:p>
          <a:p>
            <a:pPr marL="900113" lvl="1" indent="-557213">
              <a:buAutoNum type="arabicPeriod" startAt="3"/>
            </a:pPr>
            <a:endParaRPr lang="en-US" sz="2700" dirty="0"/>
          </a:p>
          <a:p>
            <a:endParaRPr lang="en-US" dirty="0"/>
          </a:p>
          <a:p>
            <a:endParaRPr lang="en-US" dirty="0"/>
          </a:p>
        </p:txBody>
      </p:sp>
      <p:sp>
        <p:nvSpPr>
          <p:cNvPr id="5" name="Footer Placeholder 4">
            <a:extLst>
              <a:ext uri="{FF2B5EF4-FFF2-40B4-BE49-F238E27FC236}">
                <a16:creationId xmlns:a16="http://schemas.microsoft.com/office/drawing/2014/main" id="{1731743B-8AD6-4739-B203-595076C79E56}"/>
              </a:ext>
            </a:extLst>
          </p:cNvPr>
          <p:cNvSpPr>
            <a:spLocks noGrp="1"/>
          </p:cNvSpPr>
          <p:nvPr>
            <p:ph type="ftr" sz="quarter" idx="4294967295"/>
          </p:nvPr>
        </p:nvSpPr>
        <p:spPr>
          <a:xfrm>
            <a:off x="3414712" y="5668290"/>
            <a:ext cx="3905960" cy="273844"/>
          </a:xfrm>
          <a:prstGeom prst="rect">
            <a:avLst/>
          </a:prstGeom>
        </p:spPr>
        <p:txBody>
          <a:bodyPr/>
          <a:lstStyle/>
          <a:p>
            <a:r>
              <a:rPr lang="en-US"/>
              <a:t>Pat Oglesby New Revenue</a:t>
            </a:r>
            <a:endParaRPr lang="en-US" dirty="0"/>
          </a:p>
        </p:txBody>
      </p:sp>
      <p:sp>
        <p:nvSpPr>
          <p:cNvPr id="7" name="Content Placeholder 2">
            <a:extLst>
              <a:ext uri="{FF2B5EF4-FFF2-40B4-BE49-F238E27FC236}">
                <a16:creationId xmlns:a16="http://schemas.microsoft.com/office/drawing/2014/main" id="{4F391C57-7FE3-48E6-B9A7-142FE669DDD1}"/>
              </a:ext>
            </a:extLst>
          </p:cNvPr>
          <p:cNvSpPr txBox="1">
            <a:spLocks/>
          </p:cNvSpPr>
          <p:nvPr/>
        </p:nvSpPr>
        <p:spPr>
          <a:xfrm>
            <a:off x="1745354" y="1790086"/>
            <a:ext cx="5653291" cy="3277827"/>
          </a:xfrm>
          <a:prstGeom prst="rect">
            <a:avLst/>
          </a:prstGeom>
        </p:spPr>
        <p:txBody>
          <a:bodyPr vert="horz" lIns="68580" tIns="34290" rIns="68580" bIns="34290" rtlCol="0">
            <a:normAutofit/>
          </a:bodyPr>
          <a:lstStyle/>
          <a:p>
            <a:pPr marL="900113" lvl="1" indent="-557213">
              <a:lnSpc>
                <a:spcPct val="90000"/>
              </a:lnSpc>
              <a:spcBef>
                <a:spcPts val="375"/>
              </a:spcBef>
              <a:buClr>
                <a:schemeClr val="accent2"/>
              </a:buClr>
              <a:buSzPct val="90000"/>
              <a:defRPr/>
            </a:pPr>
            <a:r>
              <a:rPr lang="en-US" sz="2700" dirty="0"/>
              <a:t>Advertising and marketing</a:t>
            </a:r>
          </a:p>
          <a:p>
            <a:pPr marL="900113" lvl="1" indent="-557213">
              <a:lnSpc>
                <a:spcPct val="90000"/>
              </a:lnSpc>
              <a:spcBef>
                <a:spcPts val="375"/>
              </a:spcBef>
              <a:buClr>
                <a:schemeClr val="accent2"/>
              </a:buClr>
              <a:buSzPct val="90000"/>
              <a:defRPr/>
            </a:pPr>
            <a:endParaRPr lang="en-US" sz="2700" dirty="0"/>
          </a:p>
          <a:p>
            <a:pPr marL="900113" lvl="1" indent="-557213">
              <a:lnSpc>
                <a:spcPct val="90000"/>
              </a:lnSpc>
              <a:spcBef>
                <a:spcPts val="375"/>
              </a:spcBef>
              <a:buClr>
                <a:schemeClr val="accent2"/>
              </a:buClr>
              <a:buSzPct val="90000"/>
              <a:defRPr/>
            </a:pPr>
            <a:r>
              <a:rPr lang="en-US" sz="2700" dirty="0"/>
              <a:t>AND</a:t>
            </a:r>
          </a:p>
          <a:p>
            <a:pPr marL="900113" lvl="1" indent="-557213">
              <a:lnSpc>
                <a:spcPct val="90000"/>
              </a:lnSpc>
              <a:spcBef>
                <a:spcPts val="375"/>
              </a:spcBef>
              <a:buClr>
                <a:schemeClr val="accent2"/>
              </a:buClr>
              <a:buSzPct val="90000"/>
              <a:defRPr/>
            </a:pPr>
            <a:endParaRPr lang="en-US" sz="2700" dirty="0"/>
          </a:p>
          <a:p>
            <a:pPr marL="900113" lvl="1" indent="-557213">
              <a:lnSpc>
                <a:spcPct val="90000"/>
              </a:lnSpc>
              <a:spcBef>
                <a:spcPts val="375"/>
              </a:spcBef>
              <a:buClr>
                <a:schemeClr val="accent2"/>
              </a:buClr>
              <a:buSzPct val="90000"/>
              <a:defRPr/>
            </a:pPr>
            <a:r>
              <a:rPr lang="en-US" sz="2700" dirty="0"/>
              <a:t>Interest, insurance, transportation, retail rent, clerks’ wages</a:t>
            </a:r>
          </a:p>
          <a:p>
            <a:pPr marL="171450" indent="-171450">
              <a:lnSpc>
                <a:spcPct val="90000"/>
              </a:lnSpc>
              <a:spcBef>
                <a:spcPts val="1350"/>
              </a:spcBef>
              <a:buClr>
                <a:schemeClr val="accent2"/>
              </a:buClr>
              <a:buSzPct val="95000"/>
              <a:buFont typeface="Wingdings" panose="05000000000000000000" pitchFamily="2" charset="2"/>
              <a:buChar char="§"/>
              <a:defRPr/>
            </a:pPr>
            <a:endParaRPr lang="en-US" sz="2100" dirty="0"/>
          </a:p>
          <a:p>
            <a:pPr marL="171450" indent="-171450">
              <a:lnSpc>
                <a:spcPct val="90000"/>
              </a:lnSpc>
              <a:spcBef>
                <a:spcPts val="1350"/>
              </a:spcBef>
              <a:buClr>
                <a:schemeClr val="accent2"/>
              </a:buClr>
              <a:buSzPct val="95000"/>
              <a:buFont typeface="Wingdings" panose="05000000000000000000" pitchFamily="2" charset="2"/>
              <a:buChar char="§"/>
              <a:defRPr/>
            </a:pPr>
            <a:endParaRPr lang="en-US" sz="2100" dirty="0"/>
          </a:p>
        </p:txBody>
      </p:sp>
    </p:spTree>
    <p:extLst>
      <p:ext uri="{BB962C8B-B14F-4D97-AF65-F5344CB8AC3E}">
        <p14:creationId xmlns:p14="http://schemas.microsoft.com/office/powerpoint/2010/main" val="2112782386"/>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5FF073D-B54A-4C18-BB47-3C9C481F6245}"/>
              </a:ext>
            </a:extLst>
          </p:cNvPr>
          <p:cNvSpPr>
            <a:spLocks noGrp="1"/>
          </p:cNvSpPr>
          <p:nvPr>
            <p:ph type="title"/>
          </p:nvPr>
        </p:nvSpPr>
        <p:spPr/>
        <p:txBody>
          <a:bodyPr>
            <a:normAutofit fontScale="90000"/>
          </a:bodyPr>
          <a:lstStyle/>
          <a:p>
            <a:r>
              <a:rPr lang="en-US" dirty="0"/>
              <a:t>Who gets hurt from nondeductible selling expenses?	</a:t>
            </a:r>
          </a:p>
        </p:txBody>
      </p:sp>
      <p:sp>
        <p:nvSpPr>
          <p:cNvPr id="3" name="Content Placeholder 2">
            <a:extLst>
              <a:ext uri="{FF2B5EF4-FFF2-40B4-BE49-F238E27FC236}">
                <a16:creationId xmlns:a16="http://schemas.microsoft.com/office/drawing/2014/main" id="{4F391C57-7FE3-48E6-B9A7-142FE669DDD1}"/>
              </a:ext>
            </a:extLst>
          </p:cNvPr>
          <p:cNvSpPr>
            <a:spLocks noGrp="1"/>
          </p:cNvSpPr>
          <p:nvPr>
            <p:ph idx="1"/>
          </p:nvPr>
        </p:nvSpPr>
        <p:spPr>
          <a:xfrm>
            <a:off x="1807178" y="2460224"/>
            <a:ext cx="5653291" cy="3277827"/>
          </a:xfrm>
        </p:spPr>
        <p:txBody>
          <a:bodyPr>
            <a:normAutofit/>
          </a:bodyPr>
          <a:lstStyle/>
          <a:p>
            <a:pPr marL="900113" lvl="1" indent="-557213">
              <a:buNone/>
            </a:pPr>
            <a:r>
              <a:rPr lang="en-US" sz="2700" dirty="0"/>
              <a:t>	</a:t>
            </a:r>
          </a:p>
          <a:p>
            <a:pPr marL="900113" lvl="1" indent="-557213">
              <a:buNone/>
            </a:pPr>
            <a:r>
              <a:rPr lang="en-US" sz="2700" dirty="0"/>
              <a:t>	</a:t>
            </a:r>
          </a:p>
          <a:p>
            <a:pPr marL="900113" lvl="1" indent="-557213">
              <a:buAutoNum type="arabicPeriod" startAt="3"/>
            </a:pPr>
            <a:endParaRPr lang="en-US" sz="2700" dirty="0"/>
          </a:p>
          <a:p>
            <a:endParaRPr lang="en-US" dirty="0"/>
          </a:p>
          <a:p>
            <a:endParaRPr lang="en-US" dirty="0"/>
          </a:p>
        </p:txBody>
      </p:sp>
      <p:sp>
        <p:nvSpPr>
          <p:cNvPr id="5" name="Footer Placeholder 4">
            <a:extLst>
              <a:ext uri="{FF2B5EF4-FFF2-40B4-BE49-F238E27FC236}">
                <a16:creationId xmlns:a16="http://schemas.microsoft.com/office/drawing/2014/main" id="{1731743B-8AD6-4739-B203-595076C79E56}"/>
              </a:ext>
            </a:extLst>
          </p:cNvPr>
          <p:cNvSpPr>
            <a:spLocks noGrp="1"/>
          </p:cNvSpPr>
          <p:nvPr>
            <p:ph type="ftr" sz="quarter" idx="4294967295"/>
          </p:nvPr>
        </p:nvSpPr>
        <p:spPr>
          <a:xfrm>
            <a:off x="3414712" y="5668290"/>
            <a:ext cx="3905960" cy="273844"/>
          </a:xfrm>
          <a:prstGeom prst="rect">
            <a:avLst/>
          </a:prstGeom>
        </p:spPr>
        <p:txBody>
          <a:bodyPr/>
          <a:lstStyle/>
          <a:p>
            <a:r>
              <a:rPr lang="en-US"/>
              <a:t>Pat Oglesby New Revenue</a:t>
            </a:r>
            <a:endParaRPr lang="en-US" dirty="0"/>
          </a:p>
        </p:txBody>
      </p:sp>
      <p:sp>
        <p:nvSpPr>
          <p:cNvPr id="7" name="Content Placeholder 2">
            <a:extLst>
              <a:ext uri="{FF2B5EF4-FFF2-40B4-BE49-F238E27FC236}">
                <a16:creationId xmlns:a16="http://schemas.microsoft.com/office/drawing/2014/main" id="{4F391C57-7FE3-48E6-B9A7-142FE669DDD1}"/>
              </a:ext>
            </a:extLst>
          </p:cNvPr>
          <p:cNvSpPr txBox="1">
            <a:spLocks/>
          </p:cNvSpPr>
          <p:nvPr/>
        </p:nvSpPr>
        <p:spPr>
          <a:xfrm>
            <a:off x="2004810" y="1920479"/>
            <a:ext cx="5653291" cy="3277827"/>
          </a:xfrm>
          <a:prstGeom prst="rect">
            <a:avLst/>
          </a:prstGeom>
        </p:spPr>
        <p:txBody>
          <a:bodyPr vert="horz" lIns="68580" tIns="34290" rIns="68580" bIns="34290" rtlCol="0">
            <a:normAutofit/>
          </a:bodyPr>
          <a:lstStyle/>
          <a:p>
            <a:pPr marL="900113" lvl="1" indent="-557213">
              <a:lnSpc>
                <a:spcPct val="90000"/>
              </a:lnSpc>
              <a:spcBef>
                <a:spcPts val="375"/>
              </a:spcBef>
              <a:buClr>
                <a:schemeClr val="accent2"/>
              </a:buClr>
              <a:buSzPct val="90000"/>
              <a:defRPr/>
            </a:pPr>
            <a:r>
              <a:rPr lang="en-US" sz="2700" dirty="0"/>
              <a:t>Retailers – high</a:t>
            </a:r>
          </a:p>
          <a:p>
            <a:pPr marL="900113" lvl="1" indent="-557213">
              <a:lnSpc>
                <a:spcPct val="90000"/>
              </a:lnSpc>
              <a:spcBef>
                <a:spcPts val="375"/>
              </a:spcBef>
              <a:buClr>
                <a:schemeClr val="accent2"/>
              </a:buClr>
              <a:buSzPct val="90000"/>
              <a:defRPr/>
            </a:pPr>
            <a:r>
              <a:rPr lang="en-US" sz="2700" dirty="0"/>
              <a:t>Growers – low</a:t>
            </a:r>
          </a:p>
          <a:p>
            <a:pPr marL="900113" lvl="1" indent="-557213">
              <a:lnSpc>
                <a:spcPct val="90000"/>
              </a:lnSpc>
              <a:spcBef>
                <a:spcPts val="375"/>
              </a:spcBef>
              <a:buClr>
                <a:schemeClr val="accent2"/>
              </a:buClr>
              <a:buSzPct val="90000"/>
              <a:defRPr/>
            </a:pPr>
            <a:r>
              <a:rPr lang="en-US" sz="2700" dirty="0"/>
              <a:t>Brands – high</a:t>
            </a:r>
          </a:p>
          <a:p>
            <a:pPr marL="900113" lvl="1" indent="-557213">
              <a:lnSpc>
                <a:spcPct val="90000"/>
              </a:lnSpc>
              <a:spcBef>
                <a:spcPts val="375"/>
              </a:spcBef>
              <a:buClr>
                <a:schemeClr val="accent2"/>
              </a:buClr>
              <a:buSzPct val="90000"/>
              <a:defRPr/>
            </a:pPr>
            <a:endParaRPr lang="en-US" sz="2700" dirty="0"/>
          </a:p>
          <a:p>
            <a:pPr marL="171450" indent="-171450">
              <a:lnSpc>
                <a:spcPct val="90000"/>
              </a:lnSpc>
              <a:spcBef>
                <a:spcPts val="1350"/>
              </a:spcBef>
              <a:buClr>
                <a:schemeClr val="accent2"/>
              </a:buClr>
              <a:buSzPct val="95000"/>
              <a:buFont typeface="Wingdings" panose="05000000000000000000" pitchFamily="2" charset="2"/>
              <a:buChar char="§"/>
              <a:defRPr/>
            </a:pPr>
            <a:endParaRPr lang="en-US" sz="2100" dirty="0"/>
          </a:p>
          <a:p>
            <a:pPr marL="171450" indent="-171450">
              <a:lnSpc>
                <a:spcPct val="90000"/>
              </a:lnSpc>
              <a:spcBef>
                <a:spcPts val="1350"/>
              </a:spcBef>
              <a:buClr>
                <a:schemeClr val="accent2"/>
              </a:buClr>
              <a:buSzPct val="95000"/>
              <a:buFont typeface="Wingdings" panose="05000000000000000000" pitchFamily="2" charset="2"/>
              <a:buChar char="§"/>
              <a:defRPr/>
            </a:pPr>
            <a:endParaRPr lang="en-US" sz="2100" dirty="0"/>
          </a:p>
        </p:txBody>
      </p:sp>
    </p:spTree>
    <p:extLst>
      <p:ext uri="{BB962C8B-B14F-4D97-AF65-F5344CB8AC3E}">
        <p14:creationId xmlns:p14="http://schemas.microsoft.com/office/powerpoint/2010/main" val="3260070095"/>
      </p:ext>
    </p:ext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280E conformity and state income tax returns 	</a:t>
            </a:r>
          </a:p>
        </p:txBody>
      </p:sp>
      <p:sp>
        <p:nvSpPr>
          <p:cNvPr id="3" name="Footer Placeholder 2"/>
          <p:cNvSpPr>
            <a:spLocks noGrp="1"/>
          </p:cNvSpPr>
          <p:nvPr>
            <p:ph type="ftr" sz="quarter" idx="4294967295"/>
          </p:nvPr>
        </p:nvSpPr>
        <p:spPr>
          <a:xfrm>
            <a:off x="3414712" y="5668290"/>
            <a:ext cx="3905960" cy="273844"/>
          </a:xfrm>
          <a:prstGeom prst="rect">
            <a:avLst/>
          </a:prstGeom>
        </p:spPr>
        <p:txBody>
          <a:bodyPr/>
          <a:lstStyle/>
          <a:p>
            <a:r>
              <a:rPr lang="en-US"/>
              <a:t>Pat Oglesby New Revenue</a:t>
            </a:r>
            <a:endParaRPr lang="en-US" dirty="0"/>
          </a:p>
        </p:txBody>
      </p:sp>
    </p:spTree>
    <p:extLst>
      <p:ext uri="{BB962C8B-B14F-4D97-AF65-F5344CB8AC3E}">
        <p14:creationId xmlns:p14="http://schemas.microsoft.com/office/powerpoint/2010/main" val="3586084325"/>
      </p:ext>
    </p:extLst>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1485900" y="1543050"/>
            <a:ext cx="6172200" cy="857250"/>
          </a:xfrm>
        </p:spPr>
        <p:txBody>
          <a:bodyPr>
            <a:normAutofit fontScale="90000"/>
          </a:bodyPr>
          <a:lstStyle/>
          <a:p>
            <a:pPr algn="l"/>
            <a:br>
              <a:rPr lang="en-US" dirty="0"/>
            </a:br>
            <a:br>
              <a:rPr lang="en-US" dirty="0"/>
            </a:br>
            <a:br>
              <a:rPr lang="en-US" dirty="0"/>
            </a:br>
            <a:br>
              <a:rPr lang="en-US" dirty="0"/>
            </a:br>
            <a:br>
              <a:rPr lang="en-US" dirty="0"/>
            </a:br>
            <a:br>
              <a:rPr lang="en-US" dirty="0"/>
            </a:br>
            <a:r>
              <a:rPr lang="en-US" dirty="0"/>
              <a:t>We don’t tax all income the same</a:t>
            </a:r>
            <a:br>
              <a:rPr lang="en-US" dirty="0"/>
            </a:br>
            <a:br>
              <a:rPr lang="en-US" dirty="0"/>
            </a:br>
            <a:r>
              <a:rPr lang="en-US" dirty="0"/>
              <a:t>Other non-deductible amounts:</a:t>
            </a:r>
            <a:br>
              <a:rPr lang="en-US" dirty="0"/>
            </a:br>
            <a:r>
              <a:rPr lang="en-US" dirty="0"/>
              <a:t>Golden parachutes 280G</a:t>
            </a:r>
            <a:br>
              <a:rPr lang="en-US" dirty="0"/>
            </a:br>
            <a:r>
              <a:rPr lang="en-US" dirty="0"/>
              <a:t>Luxury autos 280F</a:t>
            </a:r>
            <a:br>
              <a:rPr lang="en-US" dirty="0"/>
            </a:br>
            <a:r>
              <a:rPr lang="en-US" strike="sngStrike" dirty="0"/>
              <a:t>Business meals</a:t>
            </a:r>
            <a:br>
              <a:rPr lang="en-US" strike="sngStrike" dirty="0"/>
            </a:br>
            <a:r>
              <a:rPr lang="en-US" dirty="0"/>
              <a:t>Lobbying 162(e)</a:t>
            </a:r>
            <a:br>
              <a:rPr lang="en-US" dirty="0"/>
            </a:br>
            <a:br>
              <a:rPr lang="en-US" dirty="0"/>
            </a:br>
            <a:endParaRPr lang="en-US" dirty="0"/>
          </a:p>
        </p:txBody>
      </p:sp>
      <p:sp>
        <p:nvSpPr>
          <p:cNvPr id="2" name="Footer Placeholder 1"/>
          <p:cNvSpPr>
            <a:spLocks noGrp="1"/>
          </p:cNvSpPr>
          <p:nvPr>
            <p:ph type="ftr" sz="quarter" idx="11"/>
          </p:nvPr>
        </p:nvSpPr>
        <p:spPr/>
        <p:txBody>
          <a:bodyPr/>
          <a:lstStyle/>
          <a:p>
            <a:r>
              <a:rPr lang="en-US"/>
              <a:t>Pat Oglesby  Www.newrevenue.org   </a:t>
            </a:r>
          </a:p>
        </p:txBody>
      </p:sp>
    </p:spTree>
    <p:extLst>
      <p:ext uri="{BB962C8B-B14F-4D97-AF65-F5344CB8AC3E}">
        <p14:creationId xmlns:p14="http://schemas.microsoft.com/office/powerpoint/2010/main" val="3579207088"/>
      </p:ext>
    </p:extLst>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2228850" y="1920479"/>
            <a:ext cx="4686300" cy="2516073"/>
          </a:xfrm>
          <a:prstGeom prst="rect">
            <a:avLst/>
          </a:prstGeom>
        </p:spPr>
        <p:txBody>
          <a:bodyPr wrap="square">
            <a:spAutoFit/>
          </a:bodyPr>
          <a:lstStyle/>
          <a:p>
            <a:r>
              <a:rPr lang="en-US" b="1" dirty="0"/>
              <a:t>(</a:t>
            </a:r>
            <a:r>
              <a:rPr lang="en-US" b="1" dirty="0" err="1"/>
              <a:t>e</a:t>
            </a:r>
            <a:r>
              <a:rPr lang="en-US" b="1" dirty="0"/>
              <a:t>) Denial of deduction for certain lobbying and political expenditures</a:t>
            </a:r>
          </a:p>
          <a:p>
            <a:r>
              <a:rPr lang="en-US" b="1" dirty="0"/>
              <a:t>(1) In general</a:t>
            </a:r>
          </a:p>
          <a:p>
            <a:r>
              <a:rPr lang="en-US" b="1" dirty="0"/>
              <a:t>No deduction shall be allowed under subsection (a) for any amount paid or incurred in connection with—</a:t>
            </a:r>
          </a:p>
          <a:p>
            <a:pPr marL="257175" indent="-257175"/>
            <a:r>
              <a:rPr lang="en-US" b="1" dirty="0"/>
              <a:t>	(A) influencing legislation</a:t>
            </a:r>
          </a:p>
          <a:p>
            <a:pPr marL="257175" indent="-257175"/>
            <a:r>
              <a:rPr lang="en-US" sz="1350" dirty="0">
                <a:hlinkClick r:id="rId2"/>
              </a:rPr>
              <a:t>https://www.law.cornell.edu/uscode/text/26/162</a:t>
            </a:r>
            <a:endParaRPr lang="en-US" sz="1350" dirty="0"/>
          </a:p>
          <a:p>
            <a:pPr marL="257175" indent="-257175"/>
            <a:endParaRPr lang="en-US" dirty="0"/>
          </a:p>
        </p:txBody>
      </p:sp>
      <p:sp>
        <p:nvSpPr>
          <p:cNvPr id="3" name="Title 2"/>
          <p:cNvSpPr>
            <a:spLocks noGrp="1"/>
          </p:cNvSpPr>
          <p:nvPr>
            <p:ph type="title"/>
          </p:nvPr>
        </p:nvSpPr>
        <p:spPr/>
        <p:txBody>
          <a:bodyPr/>
          <a:lstStyle/>
          <a:p>
            <a:r>
              <a:rPr lang="en-US" dirty="0"/>
              <a:t>Section 162</a:t>
            </a:r>
          </a:p>
        </p:txBody>
      </p:sp>
    </p:spTree>
    <p:extLst>
      <p:ext uri="{BB962C8B-B14F-4D97-AF65-F5344CB8AC3E}">
        <p14:creationId xmlns:p14="http://schemas.microsoft.com/office/powerpoint/2010/main" val="921556732"/>
      </p:ext>
    </p:extLst>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2000250" y="1809751"/>
            <a:ext cx="5429250" cy="3624069"/>
          </a:xfrm>
          <a:prstGeom prst="rect">
            <a:avLst/>
          </a:prstGeom>
        </p:spPr>
        <p:txBody>
          <a:bodyPr wrap="square">
            <a:spAutoFit/>
          </a:bodyPr>
          <a:lstStyle/>
          <a:p>
            <a:r>
              <a:rPr lang="en-US" dirty="0"/>
              <a:t>NORML supports the continuation of non-tax-deductibility of marijuana business advertising expenses. </a:t>
            </a:r>
          </a:p>
          <a:p>
            <a:endParaRPr lang="en-US" dirty="0"/>
          </a:p>
          <a:p>
            <a:r>
              <a:rPr lang="en-US" dirty="0"/>
              <a:t>For some citizens, advertising is a distraction, or can be a red flag that can cause them to hesitate to support the sound policy of legalization. . . .  </a:t>
            </a:r>
          </a:p>
          <a:p>
            <a:endParaRPr lang="en-US" dirty="0"/>
          </a:p>
          <a:p>
            <a:r>
              <a:rPr lang="en-US" dirty="0"/>
              <a:t>maintaining the non-deductibility of advertising costs can act as a preemptive move against well funded corporate controlled marijuana companies, which can afford extensive advertising. </a:t>
            </a:r>
          </a:p>
          <a:p>
            <a:endParaRPr lang="en-US" sz="1350" dirty="0"/>
          </a:p>
        </p:txBody>
      </p:sp>
      <p:pic>
        <p:nvPicPr>
          <p:cNvPr id="5" name="Picture 4"/>
          <p:cNvPicPr>
            <a:picLocks noChangeAspect="1"/>
          </p:cNvPicPr>
          <p:nvPr/>
        </p:nvPicPr>
        <p:blipFill>
          <a:blip r:embed="rId2"/>
          <a:stretch>
            <a:fillRect/>
          </a:stretch>
        </p:blipFill>
        <p:spPr>
          <a:xfrm>
            <a:off x="3657600" y="1066800"/>
            <a:ext cx="1371600" cy="495300"/>
          </a:xfrm>
          <a:prstGeom prst="rect">
            <a:avLst/>
          </a:prstGeom>
        </p:spPr>
      </p:pic>
    </p:spTree>
    <p:extLst>
      <p:ext uri="{BB962C8B-B14F-4D97-AF65-F5344CB8AC3E}">
        <p14:creationId xmlns:p14="http://schemas.microsoft.com/office/powerpoint/2010/main" val="67880080"/>
      </p:ext>
    </p:extLst>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1485900" y="1114425"/>
            <a:ext cx="6172200" cy="857250"/>
          </a:xfrm>
        </p:spPr>
        <p:txBody>
          <a:bodyPr>
            <a:normAutofit fontScale="90000"/>
          </a:bodyPr>
          <a:lstStyle/>
          <a:p>
            <a:pPr algn="l"/>
            <a:br>
              <a:rPr lang="en-US" dirty="0"/>
            </a:br>
            <a:br>
              <a:rPr lang="en-US" dirty="0"/>
            </a:br>
            <a:br>
              <a:rPr lang="en-US" dirty="0"/>
            </a:br>
            <a:br>
              <a:rPr lang="en-US" dirty="0"/>
            </a:br>
            <a:br>
              <a:rPr lang="en-US" dirty="0"/>
            </a:br>
            <a:br>
              <a:rPr lang="en-US" dirty="0"/>
            </a:br>
            <a:br>
              <a:rPr lang="en-US" dirty="0"/>
            </a:br>
            <a:r>
              <a:rPr lang="en-US" dirty="0"/>
              <a:t>Constitutional challenges to 280E </a:t>
            </a:r>
            <a:br>
              <a:rPr lang="en-US" dirty="0"/>
            </a:br>
            <a:br>
              <a:rPr lang="en-US" dirty="0"/>
            </a:br>
            <a:r>
              <a:rPr lang="en-US" dirty="0"/>
              <a:t>Excessive fine</a:t>
            </a:r>
            <a:br>
              <a:rPr lang="en-US" dirty="0"/>
            </a:br>
            <a:r>
              <a:rPr lang="en-US" dirty="0"/>
              <a:t>Direct tax</a:t>
            </a:r>
            <a:br>
              <a:rPr lang="en-US" dirty="0"/>
            </a:br>
            <a:r>
              <a:rPr lang="en-US" dirty="0"/>
              <a:t>Self-incrimination</a:t>
            </a:r>
            <a:br>
              <a:rPr lang="en-US" dirty="0"/>
            </a:br>
            <a:br>
              <a:rPr lang="en-US" dirty="0"/>
            </a:br>
            <a:endParaRPr lang="en-US" dirty="0"/>
          </a:p>
        </p:txBody>
      </p:sp>
      <p:sp>
        <p:nvSpPr>
          <p:cNvPr id="2" name="Footer Placeholder 1"/>
          <p:cNvSpPr>
            <a:spLocks noGrp="1"/>
          </p:cNvSpPr>
          <p:nvPr>
            <p:ph type="ftr" sz="quarter" idx="11"/>
          </p:nvPr>
        </p:nvSpPr>
        <p:spPr/>
        <p:txBody>
          <a:bodyPr/>
          <a:lstStyle/>
          <a:p>
            <a:r>
              <a:rPr lang="en-US"/>
              <a:t>Pat Oglesby  Www.newrevenue.org   </a:t>
            </a:r>
          </a:p>
        </p:txBody>
      </p:sp>
    </p:spTree>
    <p:extLst>
      <p:ext uri="{BB962C8B-B14F-4D97-AF65-F5344CB8AC3E}">
        <p14:creationId xmlns:p14="http://schemas.microsoft.com/office/powerpoint/2010/main" val="2047787737"/>
      </p:ext>
    </p:extLst>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6DD1F8F-D99C-104F-B8C7-8F43460F321A}"/>
              </a:ext>
            </a:extLst>
          </p:cNvPr>
          <p:cNvSpPr>
            <a:spLocks noGrp="1"/>
          </p:cNvSpPr>
          <p:nvPr>
            <p:ph type="title"/>
          </p:nvPr>
        </p:nvSpPr>
        <p:spPr/>
        <p:txBody>
          <a:bodyPr>
            <a:normAutofit fontScale="90000"/>
          </a:bodyPr>
          <a:lstStyle/>
          <a:p>
            <a:r>
              <a:rPr lang="en-US" dirty="0"/>
              <a:t>Medical marijuana</a:t>
            </a:r>
            <a:br>
              <a:rPr lang="en-US" dirty="0"/>
            </a:br>
            <a:endParaRPr lang="en-US" dirty="0"/>
          </a:p>
        </p:txBody>
      </p:sp>
      <p:sp>
        <p:nvSpPr>
          <p:cNvPr id="3" name="Footer Placeholder 2">
            <a:extLst>
              <a:ext uri="{FF2B5EF4-FFF2-40B4-BE49-F238E27FC236}">
                <a16:creationId xmlns:a16="http://schemas.microsoft.com/office/drawing/2014/main" id="{8260FCB7-7184-1946-A250-6501C77888A0}"/>
              </a:ext>
            </a:extLst>
          </p:cNvPr>
          <p:cNvSpPr>
            <a:spLocks noGrp="1"/>
          </p:cNvSpPr>
          <p:nvPr>
            <p:ph type="ftr" sz="quarter" idx="11"/>
          </p:nvPr>
        </p:nvSpPr>
        <p:spPr/>
        <p:txBody>
          <a:bodyPr/>
          <a:lstStyle/>
          <a:p>
            <a:r>
              <a:rPr lang="en-US"/>
              <a:t>Pat Oglesby  Www.newrevenue.org   </a:t>
            </a:r>
          </a:p>
        </p:txBody>
      </p:sp>
    </p:spTree>
    <p:extLst>
      <p:ext uri="{BB962C8B-B14F-4D97-AF65-F5344CB8AC3E}">
        <p14:creationId xmlns:p14="http://schemas.microsoft.com/office/powerpoint/2010/main" val="439221903"/>
      </p:ext>
    </p:extLst>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70302" y="857253"/>
            <a:ext cx="5915025" cy="1031155"/>
          </a:xfrm>
        </p:spPr>
        <p:txBody>
          <a:bodyPr>
            <a:normAutofit fontScale="90000"/>
          </a:bodyPr>
          <a:lstStyle/>
          <a:p>
            <a:br>
              <a:rPr lang="en-US" dirty="0"/>
            </a:br>
            <a:r>
              <a:rPr lang="en-US" dirty="0"/>
              <a:t>4 answers for medical marijuana:</a:t>
            </a:r>
          </a:p>
        </p:txBody>
      </p:sp>
      <p:sp>
        <p:nvSpPr>
          <p:cNvPr id="4" name="Footer Placeholder 3"/>
          <p:cNvSpPr>
            <a:spLocks noGrp="1"/>
          </p:cNvSpPr>
          <p:nvPr>
            <p:ph type="ftr" sz="quarter" idx="4294967295"/>
          </p:nvPr>
        </p:nvSpPr>
        <p:spPr>
          <a:xfrm>
            <a:off x="2798885" y="5451875"/>
            <a:ext cx="2514600" cy="273844"/>
          </a:xfrm>
          <a:prstGeom prst="rect">
            <a:avLst/>
          </a:prstGeom>
        </p:spPr>
        <p:txBody>
          <a:bodyPr vert="horz" lIns="91438" tIns="45719" rIns="91438" bIns="45719" rtlCol="0" anchor="ctr"/>
          <a:lstStyle/>
          <a:p>
            <a:r>
              <a:rPr lang="en-US"/>
              <a:t>Pat Oglesby New Revenue</a:t>
            </a:r>
            <a:endParaRPr lang="en-US" dirty="0"/>
          </a:p>
        </p:txBody>
      </p:sp>
      <p:sp>
        <p:nvSpPr>
          <p:cNvPr id="3" name="Content Placeholder 2"/>
          <p:cNvSpPr>
            <a:spLocks noGrp="1"/>
          </p:cNvSpPr>
          <p:nvPr>
            <p:ph idx="4294967295"/>
          </p:nvPr>
        </p:nvSpPr>
        <p:spPr>
          <a:xfrm>
            <a:off x="1825271" y="1792249"/>
            <a:ext cx="5372100" cy="3394472"/>
          </a:xfrm>
        </p:spPr>
        <p:txBody>
          <a:bodyPr>
            <a:normAutofit/>
          </a:bodyPr>
          <a:lstStyle/>
          <a:p>
            <a:pPr>
              <a:buNone/>
            </a:pPr>
            <a:endParaRPr lang="en-US" sz="2700" dirty="0"/>
          </a:p>
          <a:p>
            <a:r>
              <a:rPr lang="en-US" sz="2700" dirty="0"/>
              <a:t>No tax</a:t>
            </a:r>
          </a:p>
          <a:p>
            <a:r>
              <a:rPr lang="en-US" sz="2700" dirty="0"/>
              <a:t>Just sales tax	</a:t>
            </a:r>
          </a:p>
          <a:p>
            <a:r>
              <a:rPr lang="en-US" sz="2700" dirty="0"/>
              <a:t>Less tax than recreational </a:t>
            </a:r>
          </a:p>
          <a:p>
            <a:r>
              <a:rPr lang="en-US" sz="2700" dirty="0"/>
              <a:t>Full tax, like recreational </a:t>
            </a:r>
          </a:p>
          <a:p>
            <a:endParaRPr lang="en-US" dirty="0"/>
          </a:p>
        </p:txBody>
      </p:sp>
    </p:spTree>
    <p:extLst>
      <p:ext uri="{BB962C8B-B14F-4D97-AF65-F5344CB8AC3E}">
        <p14:creationId xmlns:p14="http://schemas.microsoft.com/office/powerpoint/2010/main" val="1320110880"/>
      </p:ext>
    </p:extLst>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88DCFFD-CA51-D744-9A1B-400514F6892B}"/>
              </a:ext>
            </a:extLst>
          </p:cNvPr>
          <p:cNvSpPr>
            <a:spLocks noGrp="1"/>
          </p:cNvSpPr>
          <p:nvPr>
            <p:ph type="ctrTitle"/>
          </p:nvPr>
        </p:nvSpPr>
        <p:spPr>
          <a:xfrm>
            <a:off x="685800" y="136525"/>
            <a:ext cx="7772400" cy="1470025"/>
          </a:xfrm>
        </p:spPr>
        <p:txBody>
          <a:bodyPr/>
          <a:lstStyle/>
          <a:p>
            <a:r>
              <a:rPr lang="en-US" dirty="0"/>
              <a:t>States were using all 4 early on</a:t>
            </a:r>
          </a:p>
        </p:txBody>
      </p:sp>
      <p:sp>
        <p:nvSpPr>
          <p:cNvPr id="3" name="Footer Placeholder 2"/>
          <p:cNvSpPr>
            <a:spLocks noGrp="1"/>
          </p:cNvSpPr>
          <p:nvPr>
            <p:ph type="ftr" sz="quarter" idx="11"/>
          </p:nvPr>
        </p:nvSpPr>
        <p:spPr>
          <a:prstGeom prst="rect">
            <a:avLst/>
          </a:prstGeom>
        </p:spPr>
        <p:txBody>
          <a:bodyPr/>
          <a:lstStyle/>
          <a:p>
            <a:r>
              <a:rPr lang="en-US"/>
              <a:t>Pat Oglesby New Revenue</a:t>
            </a:r>
          </a:p>
        </p:txBody>
      </p:sp>
      <p:pic>
        <p:nvPicPr>
          <p:cNvPr id="4" name="Picture 3"/>
          <p:cNvPicPr>
            <a:picLocks noChangeAspect="1"/>
          </p:cNvPicPr>
          <p:nvPr/>
        </p:nvPicPr>
        <p:blipFill>
          <a:blip r:embed="rId2"/>
          <a:stretch>
            <a:fillRect/>
          </a:stretch>
        </p:blipFill>
        <p:spPr>
          <a:xfrm>
            <a:off x="1919142" y="1421522"/>
            <a:ext cx="5353637" cy="4057650"/>
          </a:xfrm>
          <a:prstGeom prst="rect">
            <a:avLst/>
          </a:prstGeom>
        </p:spPr>
      </p:pic>
    </p:spTree>
    <p:extLst>
      <p:ext uri="{BB962C8B-B14F-4D97-AF65-F5344CB8AC3E}">
        <p14:creationId xmlns:p14="http://schemas.microsoft.com/office/powerpoint/2010/main" val="1161844751"/>
      </p:ext>
    </p:extLst>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a:extLst>
              <a:ext uri="{FF2B5EF4-FFF2-40B4-BE49-F238E27FC236}">
                <a16:creationId xmlns:a16="http://schemas.microsoft.com/office/drawing/2014/main" id="{3343C7F4-EF2C-5445-89F3-ACF1341C4E52}"/>
              </a:ext>
            </a:extLst>
          </p:cNvPr>
          <p:cNvSpPr>
            <a:spLocks noGrp="1"/>
          </p:cNvSpPr>
          <p:nvPr>
            <p:ph type="subTitle" idx="1"/>
          </p:nvPr>
        </p:nvSpPr>
        <p:spPr>
          <a:xfrm>
            <a:off x="838200" y="1066800"/>
            <a:ext cx="6400800" cy="3352800"/>
          </a:xfrm>
        </p:spPr>
        <p:txBody>
          <a:bodyPr>
            <a:normAutofit fontScale="55000" lnSpcReduction="20000"/>
          </a:bodyPr>
          <a:lstStyle/>
          <a:p>
            <a:pPr algn="l"/>
            <a:r>
              <a:rPr lang="en-US" sz="6300" dirty="0">
                <a:solidFill>
                  <a:schemeClr val="tx1"/>
                </a:solidFill>
                <a:latin typeface="+mj-lt"/>
                <a:ea typeface="+mj-ea"/>
                <a:cs typeface="+mj-cs"/>
              </a:rPr>
              <a:t>Why do jurisdictions tax medical marijuana?</a:t>
            </a:r>
          </a:p>
          <a:p>
            <a:pPr algn="l"/>
            <a:r>
              <a:rPr lang="en-US" sz="6300" dirty="0">
                <a:solidFill>
                  <a:schemeClr val="tx1"/>
                </a:solidFill>
                <a:latin typeface="+mj-lt"/>
                <a:ea typeface="+mj-ea"/>
                <a:cs typeface="+mj-cs"/>
              </a:rPr>
              <a:t>-- To get it passed </a:t>
            </a:r>
          </a:p>
          <a:p>
            <a:pPr algn="l"/>
            <a:r>
              <a:rPr lang="en-US" sz="6300" dirty="0">
                <a:solidFill>
                  <a:schemeClr val="tx1"/>
                </a:solidFill>
                <a:latin typeface="+mj-lt"/>
                <a:ea typeface="+mj-ea"/>
                <a:cs typeface="+mj-cs"/>
              </a:rPr>
              <a:t>-- To pay for administrative</a:t>
            </a:r>
          </a:p>
          <a:p>
            <a:pPr algn="l"/>
            <a:r>
              <a:rPr lang="en-US" sz="6300" dirty="0">
                <a:solidFill>
                  <a:schemeClr val="tx1"/>
                </a:solidFill>
                <a:latin typeface="+mj-lt"/>
                <a:ea typeface="+mj-ea"/>
                <a:cs typeface="+mj-cs"/>
              </a:rPr>
              <a:t>-- To acknowledge diversion to recreational or abusers or youth</a:t>
            </a:r>
          </a:p>
          <a:p>
            <a:endParaRPr lang="en-US" dirty="0"/>
          </a:p>
        </p:txBody>
      </p:sp>
      <p:sp>
        <p:nvSpPr>
          <p:cNvPr id="4" name="Footer Placeholder 3">
            <a:extLst>
              <a:ext uri="{FF2B5EF4-FFF2-40B4-BE49-F238E27FC236}">
                <a16:creationId xmlns:a16="http://schemas.microsoft.com/office/drawing/2014/main" id="{73C085CA-F13F-9342-A1CE-08E932156155}"/>
              </a:ext>
            </a:extLst>
          </p:cNvPr>
          <p:cNvSpPr>
            <a:spLocks noGrp="1"/>
          </p:cNvSpPr>
          <p:nvPr>
            <p:ph type="ftr" sz="quarter" idx="11"/>
          </p:nvPr>
        </p:nvSpPr>
        <p:spPr/>
        <p:txBody>
          <a:bodyPr/>
          <a:lstStyle/>
          <a:p>
            <a:r>
              <a:rPr lang="en-US"/>
              <a:t>Pat Oglesby  Www.newrevenue.org   </a:t>
            </a:r>
          </a:p>
        </p:txBody>
      </p:sp>
    </p:spTree>
    <p:extLst>
      <p:ext uri="{BB962C8B-B14F-4D97-AF65-F5344CB8AC3E}">
        <p14:creationId xmlns:p14="http://schemas.microsoft.com/office/powerpoint/2010/main" val="137385582"/>
      </p:ext>
    </p:extLst>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0519A2D-618E-994B-913F-B5191B8A9AAF}"/>
              </a:ext>
            </a:extLst>
          </p:cNvPr>
          <p:cNvSpPr>
            <a:spLocks noGrp="1"/>
          </p:cNvSpPr>
          <p:nvPr>
            <p:ph type="title"/>
          </p:nvPr>
        </p:nvSpPr>
        <p:spPr/>
        <p:txBody>
          <a:bodyPr/>
          <a:lstStyle/>
          <a:p>
            <a:endParaRPr lang="en-US"/>
          </a:p>
        </p:txBody>
      </p:sp>
      <p:pic>
        <p:nvPicPr>
          <p:cNvPr id="5" name="Content Placeholder 4">
            <a:extLst>
              <a:ext uri="{FF2B5EF4-FFF2-40B4-BE49-F238E27FC236}">
                <a16:creationId xmlns:a16="http://schemas.microsoft.com/office/drawing/2014/main" id="{73FC1BFF-6B77-4E49-A8D2-B1B43B7F5C32}"/>
              </a:ext>
            </a:extLst>
          </p:cNvPr>
          <p:cNvPicPr>
            <a:picLocks noGrp="1" noChangeAspect="1"/>
          </p:cNvPicPr>
          <p:nvPr>
            <p:ph idx="1"/>
          </p:nvPr>
        </p:nvPicPr>
        <p:blipFill>
          <a:blip r:embed="rId2"/>
          <a:stretch>
            <a:fillRect/>
          </a:stretch>
        </p:blipFill>
        <p:spPr>
          <a:xfrm>
            <a:off x="1244600" y="2536031"/>
            <a:ext cx="6654800" cy="2654300"/>
          </a:xfrm>
          <a:prstGeom prst="rect">
            <a:avLst/>
          </a:prstGeom>
        </p:spPr>
      </p:pic>
      <p:sp>
        <p:nvSpPr>
          <p:cNvPr id="4" name="Footer Placeholder 3">
            <a:extLst>
              <a:ext uri="{FF2B5EF4-FFF2-40B4-BE49-F238E27FC236}">
                <a16:creationId xmlns:a16="http://schemas.microsoft.com/office/drawing/2014/main" id="{836AD357-5A7F-194B-9F4C-258C2F241091}"/>
              </a:ext>
            </a:extLst>
          </p:cNvPr>
          <p:cNvSpPr>
            <a:spLocks noGrp="1"/>
          </p:cNvSpPr>
          <p:nvPr>
            <p:ph type="ftr" sz="quarter" idx="11"/>
          </p:nvPr>
        </p:nvSpPr>
        <p:spPr/>
        <p:txBody>
          <a:bodyPr/>
          <a:lstStyle/>
          <a:p>
            <a:r>
              <a:rPr lang="en-US"/>
              <a:t>Pat Oglesby  Www.newrevenue.org   </a:t>
            </a:r>
          </a:p>
        </p:txBody>
      </p:sp>
    </p:spTree>
    <p:extLst>
      <p:ext uri="{BB962C8B-B14F-4D97-AF65-F5344CB8AC3E}">
        <p14:creationId xmlns:p14="http://schemas.microsoft.com/office/powerpoint/2010/main" val="1547097216"/>
      </p:ext>
    </p:extLst>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3"/>
          <a:stretch>
            <a:fillRect/>
          </a:stretch>
        </p:blipFill>
        <p:spPr>
          <a:xfrm>
            <a:off x="838200" y="1828800"/>
            <a:ext cx="3048000" cy="3581400"/>
          </a:xfrm>
          <a:prstGeom prst="rect">
            <a:avLst/>
          </a:prstGeom>
        </p:spPr>
      </p:pic>
      <p:sp>
        <p:nvSpPr>
          <p:cNvPr id="4" name="Title 3"/>
          <p:cNvSpPr>
            <a:spLocks noGrp="1"/>
          </p:cNvSpPr>
          <p:nvPr>
            <p:ph type="title"/>
          </p:nvPr>
        </p:nvSpPr>
        <p:spPr/>
        <p:txBody>
          <a:bodyPr/>
          <a:lstStyle/>
          <a:p>
            <a:r>
              <a:rPr lang="en-US" dirty="0"/>
              <a:t>Who is a real patient?</a:t>
            </a:r>
          </a:p>
        </p:txBody>
      </p:sp>
      <p:sp>
        <p:nvSpPr>
          <p:cNvPr id="5" name="Rectangle 4"/>
          <p:cNvSpPr/>
          <p:nvPr/>
        </p:nvSpPr>
        <p:spPr>
          <a:xfrm>
            <a:off x="3048000" y="5410202"/>
            <a:ext cx="284904" cy="461665"/>
          </a:xfrm>
          <a:prstGeom prst="rect">
            <a:avLst/>
          </a:prstGeom>
        </p:spPr>
        <p:txBody>
          <a:bodyPr wrap="none">
            <a:spAutoFit/>
          </a:bodyPr>
          <a:lstStyle/>
          <a:p>
            <a:r>
              <a:rPr lang="en-US" sz="2400" dirty="0"/>
              <a:t>!</a:t>
            </a:r>
          </a:p>
        </p:txBody>
      </p:sp>
      <p:sp>
        <p:nvSpPr>
          <p:cNvPr id="6" name="Footer Placeholder 5"/>
          <p:cNvSpPr>
            <a:spLocks noGrp="1"/>
          </p:cNvSpPr>
          <p:nvPr>
            <p:ph type="ftr" sz="quarter" idx="4294967295"/>
          </p:nvPr>
        </p:nvSpPr>
        <p:spPr>
          <a:xfrm>
            <a:off x="3124200" y="6356352"/>
            <a:ext cx="2895600" cy="365125"/>
          </a:xfrm>
          <a:prstGeom prst="rect">
            <a:avLst/>
          </a:prstGeom>
        </p:spPr>
        <p:txBody>
          <a:bodyPr/>
          <a:lstStyle/>
          <a:p>
            <a:r>
              <a:rPr lang="en-US"/>
              <a:t>Pat Oglesby New Revenue</a:t>
            </a:r>
            <a:endParaRPr lang="en-US" dirty="0"/>
          </a:p>
        </p:txBody>
      </p:sp>
      <p:pic>
        <p:nvPicPr>
          <p:cNvPr id="7" name="Picture 6"/>
          <p:cNvPicPr>
            <a:picLocks noChangeAspect="1"/>
          </p:cNvPicPr>
          <p:nvPr/>
        </p:nvPicPr>
        <p:blipFill>
          <a:blip r:embed="rId4"/>
          <a:stretch>
            <a:fillRect/>
          </a:stretch>
        </p:blipFill>
        <p:spPr>
          <a:xfrm>
            <a:off x="4572000" y="1828800"/>
            <a:ext cx="4267200" cy="3265118"/>
          </a:xfrm>
          <a:prstGeom prst="rect">
            <a:avLst/>
          </a:prstGeom>
        </p:spPr>
      </p:pic>
    </p:spTree>
    <p:extLst>
      <p:ext uri="{BB962C8B-B14F-4D97-AF65-F5344CB8AC3E}">
        <p14:creationId xmlns:p14="http://schemas.microsoft.com/office/powerpoint/2010/main" val="3055549722"/>
      </p:ext>
    </p:extLst>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Blumenauer bill </a:t>
            </a:r>
            <a:r>
              <a:rPr lang="en-US" b="1" dirty="0"/>
              <a:t>product level </a:t>
            </a:r>
            <a:r>
              <a:rPr lang="en-US" dirty="0"/>
              <a:t>medical</a:t>
            </a:r>
            <a:br>
              <a:rPr lang="en-US" dirty="0"/>
            </a:br>
            <a:r>
              <a:rPr lang="en-US" dirty="0"/>
              <a:t>tax exemption</a:t>
            </a:r>
          </a:p>
        </p:txBody>
      </p:sp>
      <p:sp>
        <p:nvSpPr>
          <p:cNvPr id="3" name="Content Placeholder 2"/>
          <p:cNvSpPr>
            <a:spLocks noGrp="1"/>
          </p:cNvSpPr>
          <p:nvPr>
            <p:ph idx="1"/>
          </p:nvPr>
        </p:nvSpPr>
        <p:spPr/>
        <p:txBody>
          <a:bodyPr/>
          <a:lstStyle/>
          <a:p>
            <a:r>
              <a:rPr lang="en-US" dirty="0"/>
              <a:t>“approved by the Food and Drug Administration for sale for therapeutic purposes </a:t>
            </a:r>
            <a:r>
              <a:rPr lang="en-US" b="1" dirty="0"/>
              <a:t>and </a:t>
            </a:r>
            <a:r>
              <a:rPr lang="en-US" dirty="0"/>
              <a:t>is marketed and sold solely for such purpose.</a:t>
            </a:r>
            <a:r>
              <a:rPr lang="en-US" b="1" dirty="0"/>
              <a:t>”  -- </a:t>
            </a:r>
            <a:r>
              <a:rPr lang="en-US" sz="1800" dirty="0"/>
              <a:t>H.R. 1823</a:t>
            </a:r>
          </a:p>
        </p:txBody>
      </p:sp>
      <p:sp>
        <p:nvSpPr>
          <p:cNvPr id="4" name="Footer Placeholder 3"/>
          <p:cNvSpPr>
            <a:spLocks noGrp="1"/>
          </p:cNvSpPr>
          <p:nvPr>
            <p:ph type="ftr" sz="quarter" idx="4294967295"/>
          </p:nvPr>
        </p:nvSpPr>
        <p:spPr>
          <a:xfrm>
            <a:off x="3028950" y="6414719"/>
            <a:ext cx="5207946" cy="365125"/>
          </a:xfrm>
          <a:prstGeom prst="rect">
            <a:avLst/>
          </a:prstGeom>
        </p:spPr>
        <p:txBody>
          <a:bodyPr/>
          <a:lstStyle/>
          <a:p>
            <a:r>
              <a:rPr lang="en-US"/>
              <a:t>Pat Oglesby New Revenue</a:t>
            </a:r>
            <a:endParaRPr lang="en-US" dirty="0"/>
          </a:p>
        </p:txBody>
      </p:sp>
    </p:spTree>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idx="4294967295"/>
          </p:nvPr>
        </p:nvSpPr>
        <p:spPr>
          <a:xfrm>
            <a:off x="0" y="1063229"/>
            <a:ext cx="8229600" cy="857250"/>
          </a:xfrm>
        </p:spPr>
        <p:txBody>
          <a:bodyPr/>
          <a:lstStyle/>
          <a:p>
            <a:r>
              <a:rPr lang="en-US" dirty="0"/>
              <a:t>Homegrown exception?</a:t>
            </a:r>
          </a:p>
        </p:txBody>
      </p:sp>
      <p:pic>
        <p:nvPicPr>
          <p:cNvPr id="4" name="Picture 3"/>
          <p:cNvPicPr>
            <a:picLocks noChangeAspect="1"/>
          </p:cNvPicPr>
          <p:nvPr/>
        </p:nvPicPr>
        <p:blipFill>
          <a:blip r:embed="rId3"/>
          <a:stretch>
            <a:fillRect/>
          </a:stretch>
        </p:blipFill>
        <p:spPr>
          <a:xfrm>
            <a:off x="4191001" y="2285999"/>
            <a:ext cx="3111500" cy="2295525"/>
          </a:xfrm>
          <a:prstGeom prst="rect">
            <a:avLst/>
          </a:prstGeom>
        </p:spPr>
      </p:pic>
      <p:pic>
        <p:nvPicPr>
          <p:cNvPr id="6" name="Picture 5"/>
          <p:cNvPicPr>
            <a:picLocks noChangeAspect="1"/>
          </p:cNvPicPr>
          <p:nvPr/>
        </p:nvPicPr>
        <p:blipFill>
          <a:blip r:embed="rId4"/>
          <a:stretch>
            <a:fillRect/>
          </a:stretch>
        </p:blipFill>
        <p:spPr>
          <a:xfrm>
            <a:off x="457200" y="2286001"/>
            <a:ext cx="3276600" cy="2238314"/>
          </a:xfrm>
          <a:prstGeom prst="rect">
            <a:avLst/>
          </a:prstGeom>
        </p:spPr>
      </p:pic>
      <p:sp>
        <p:nvSpPr>
          <p:cNvPr id="7" name="TextBox 6"/>
          <p:cNvSpPr txBox="1"/>
          <p:nvPr/>
        </p:nvSpPr>
        <p:spPr>
          <a:xfrm>
            <a:off x="1714501" y="4954220"/>
            <a:ext cx="4953000" cy="553998"/>
          </a:xfrm>
          <a:prstGeom prst="rect">
            <a:avLst/>
          </a:prstGeom>
          <a:noFill/>
        </p:spPr>
        <p:txBody>
          <a:bodyPr wrap="square" rtlCol="0">
            <a:spAutoFit/>
          </a:bodyPr>
          <a:lstStyle/>
          <a:p>
            <a:r>
              <a:rPr lang="en-US" sz="3000" dirty="0"/>
              <a:t>Liquor, no; beer and wine, yes.</a:t>
            </a:r>
          </a:p>
        </p:txBody>
      </p:sp>
      <p:sp>
        <p:nvSpPr>
          <p:cNvPr id="8" name="Footer Placeholder 7"/>
          <p:cNvSpPr>
            <a:spLocks noGrp="1"/>
          </p:cNvSpPr>
          <p:nvPr>
            <p:ph type="ftr" sz="quarter" idx="11"/>
          </p:nvPr>
        </p:nvSpPr>
        <p:spPr/>
        <p:txBody>
          <a:bodyPr/>
          <a:lstStyle/>
          <a:p>
            <a:r>
              <a:rPr lang="en-US"/>
              <a:t>Pat Oglesby New Revenue</a:t>
            </a:r>
          </a:p>
        </p:txBody>
      </p:sp>
    </p:spTree>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D7EAD2C5-26DB-1D48-9181-04EA3693BFF0}"/>
              </a:ext>
            </a:extLst>
          </p:cNvPr>
          <p:cNvSpPr>
            <a:spLocks noGrp="1"/>
          </p:cNvSpPr>
          <p:nvPr>
            <p:ph type="title"/>
          </p:nvPr>
        </p:nvSpPr>
        <p:spPr/>
        <p:txBody>
          <a:bodyPr/>
          <a:lstStyle/>
          <a:p>
            <a:r>
              <a:rPr lang="en-US" dirty="0"/>
              <a:t>At your service </a:t>
            </a:r>
          </a:p>
        </p:txBody>
      </p:sp>
      <p:sp>
        <p:nvSpPr>
          <p:cNvPr id="4" name="Content Placeholder 3">
            <a:extLst>
              <a:ext uri="{FF2B5EF4-FFF2-40B4-BE49-F238E27FC236}">
                <a16:creationId xmlns:a16="http://schemas.microsoft.com/office/drawing/2014/main" id="{F020EB8B-4876-1841-8F8B-1EAFF1E38E2F}"/>
              </a:ext>
            </a:extLst>
          </p:cNvPr>
          <p:cNvSpPr>
            <a:spLocks noGrp="1"/>
          </p:cNvSpPr>
          <p:nvPr>
            <p:ph idx="1"/>
          </p:nvPr>
        </p:nvSpPr>
        <p:spPr/>
        <p:txBody>
          <a:bodyPr/>
          <a:lstStyle/>
          <a:p>
            <a:pPr marL="0" indent="0">
              <a:buNone/>
            </a:pPr>
            <a:r>
              <a:rPr lang="en-US" dirty="0"/>
              <a:t>Patrick Oglesby, ​MBA, JD, ​Attorney at Law</a:t>
            </a:r>
          </a:p>
          <a:p>
            <a:pPr marL="0" indent="0">
              <a:buNone/>
            </a:pPr>
            <a:r>
              <a:rPr lang="en-US" dirty="0">
                <a:hlinkClick r:id="rId2"/>
              </a:rPr>
              <a:t>po@newrevenue.org</a:t>
            </a:r>
            <a:endParaRPr lang="en-US" dirty="0"/>
          </a:p>
          <a:p>
            <a:pPr marL="0" indent="0">
              <a:buNone/>
            </a:pPr>
            <a:endParaRPr lang="en-US" dirty="0"/>
          </a:p>
          <a:p>
            <a:pPr marL="0" indent="0">
              <a:buNone/>
            </a:pPr>
            <a:r>
              <a:rPr lang="en-US" dirty="0"/>
              <a:t>The Center for </a:t>
            </a:r>
            <a:r>
              <a:rPr lang="en-US"/>
              <a:t>New Revenue</a:t>
            </a:r>
          </a:p>
          <a:p>
            <a:pPr marL="0" indent="0">
              <a:buNone/>
            </a:pPr>
            <a:r>
              <a:rPr lang="en-US">
                <a:hlinkClick r:id="rId3"/>
              </a:rPr>
              <a:t>Www</a:t>
            </a:r>
            <a:r>
              <a:rPr lang="en-US" dirty="0">
                <a:hlinkClick r:id="rId3"/>
              </a:rPr>
              <a:t>.newrevenue.org</a:t>
            </a:r>
            <a:endParaRPr lang="en-US" dirty="0"/>
          </a:p>
          <a:p>
            <a:pPr marL="0" indent="0">
              <a:buNone/>
            </a:pPr>
            <a:endParaRPr lang="en-US" dirty="0"/>
          </a:p>
        </p:txBody>
      </p:sp>
      <p:sp>
        <p:nvSpPr>
          <p:cNvPr id="2" name="Footer Placeholder 1">
            <a:extLst>
              <a:ext uri="{FF2B5EF4-FFF2-40B4-BE49-F238E27FC236}">
                <a16:creationId xmlns:a16="http://schemas.microsoft.com/office/drawing/2014/main" id="{409FE148-347E-4B47-B9BA-193F0A5EFC30}"/>
              </a:ext>
            </a:extLst>
          </p:cNvPr>
          <p:cNvSpPr>
            <a:spLocks noGrp="1"/>
          </p:cNvSpPr>
          <p:nvPr>
            <p:ph type="ftr" sz="quarter" idx="11"/>
          </p:nvPr>
        </p:nvSpPr>
        <p:spPr/>
        <p:txBody>
          <a:bodyPr/>
          <a:lstStyle/>
          <a:p>
            <a:r>
              <a:rPr lang="en-US" dirty="0"/>
              <a:t>Pat Oglesby  </a:t>
            </a:r>
            <a:r>
              <a:rPr lang="en-US" dirty="0" err="1"/>
              <a:t>Www.newrevenue.org</a:t>
            </a:r>
            <a:r>
              <a:rPr lang="en-US" dirty="0"/>
              <a:t>   </a:t>
            </a:r>
          </a:p>
        </p:txBody>
      </p:sp>
    </p:spTree>
    <p:extLst>
      <p:ext uri="{BB962C8B-B14F-4D97-AF65-F5344CB8AC3E}">
        <p14:creationId xmlns:p14="http://schemas.microsoft.com/office/powerpoint/2010/main" val="2927651382"/>
      </p:ext>
    </p:extLst>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F0BA1FE-C251-604A-A2F0-5F25047EDF46}"/>
              </a:ext>
            </a:extLst>
          </p:cNvPr>
          <p:cNvSpPr>
            <a:spLocks noGrp="1"/>
          </p:cNvSpPr>
          <p:nvPr>
            <p:ph type="title"/>
          </p:nvPr>
        </p:nvSpPr>
        <p:spPr/>
        <p:txBody>
          <a:bodyPr/>
          <a:lstStyle/>
          <a:p>
            <a:r>
              <a:rPr lang="en-US" dirty="0"/>
              <a:t>Setting the stage for a carbon tax</a:t>
            </a:r>
          </a:p>
        </p:txBody>
      </p:sp>
      <p:sp>
        <p:nvSpPr>
          <p:cNvPr id="3" name="Content Placeholder 2">
            <a:extLst>
              <a:ext uri="{FF2B5EF4-FFF2-40B4-BE49-F238E27FC236}">
                <a16:creationId xmlns:a16="http://schemas.microsoft.com/office/drawing/2014/main" id="{FA1B6068-4EED-294A-99BD-FD2B6A7989A6}"/>
              </a:ext>
            </a:extLst>
          </p:cNvPr>
          <p:cNvSpPr>
            <a:spLocks noGrp="1"/>
          </p:cNvSpPr>
          <p:nvPr>
            <p:ph idx="1"/>
          </p:nvPr>
        </p:nvSpPr>
        <p:spPr/>
        <p:txBody>
          <a:bodyPr/>
          <a:lstStyle/>
          <a:p>
            <a:r>
              <a:rPr lang="en-US" dirty="0"/>
              <a:t>Domestic manufacturer – energy consumed</a:t>
            </a:r>
          </a:p>
          <a:p>
            <a:r>
              <a:rPr lang="en-US" dirty="0"/>
              <a:t>Foreign manufacturer – who knows?</a:t>
            </a:r>
          </a:p>
          <a:p>
            <a:endParaRPr lang="en-US" dirty="0"/>
          </a:p>
        </p:txBody>
      </p:sp>
      <p:sp>
        <p:nvSpPr>
          <p:cNvPr id="4" name="Footer Placeholder 3">
            <a:extLst>
              <a:ext uri="{FF2B5EF4-FFF2-40B4-BE49-F238E27FC236}">
                <a16:creationId xmlns:a16="http://schemas.microsoft.com/office/drawing/2014/main" id="{A6CB0ED4-6D7E-AD46-9414-F46440674A15}"/>
              </a:ext>
            </a:extLst>
          </p:cNvPr>
          <p:cNvSpPr>
            <a:spLocks noGrp="1"/>
          </p:cNvSpPr>
          <p:nvPr>
            <p:ph type="ftr" sz="quarter" idx="11"/>
          </p:nvPr>
        </p:nvSpPr>
        <p:spPr/>
        <p:txBody>
          <a:bodyPr/>
          <a:lstStyle/>
          <a:p>
            <a:r>
              <a:rPr lang="en-US"/>
              <a:t>Pat Oglesby  Www.newrevenue.org   </a:t>
            </a:r>
          </a:p>
        </p:txBody>
      </p:sp>
    </p:spTree>
    <p:extLst>
      <p:ext uri="{BB962C8B-B14F-4D97-AF65-F5344CB8AC3E}">
        <p14:creationId xmlns:p14="http://schemas.microsoft.com/office/powerpoint/2010/main" val="3658334613"/>
      </p:ext>
    </p:extLst>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AA08FAB-6AD1-1A4C-B5FA-D01822990333}"/>
              </a:ext>
            </a:extLst>
          </p:cNvPr>
          <p:cNvSpPr>
            <a:spLocks noGrp="1"/>
          </p:cNvSpPr>
          <p:nvPr>
            <p:ph type="title"/>
          </p:nvPr>
        </p:nvSpPr>
        <p:spPr/>
        <p:txBody>
          <a:bodyPr/>
          <a:lstStyle/>
          <a:p>
            <a:r>
              <a:rPr lang="en-US" dirty="0"/>
              <a:t>Ozone-depleting chemicals tax</a:t>
            </a:r>
          </a:p>
        </p:txBody>
      </p:sp>
      <p:pic>
        <p:nvPicPr>
          <p:cNvPr id="5" name="Content Placeholder 4">
            <a:extLst>
              <a:ext uri="{FF2B5EF4-FFF2-40B4-BE49-F238E27FC236}">
                <a16:creationId xmlns:a16="http://schemas.microsoft.com/office/drawing/2014/main" id="{4C687BDB-919B-944A-BDD0-04DEE9FFDE82}"/>
              </a:ext>
            </a:extLst>
          </p:cNvPr>
          <p:cNvPicPr>
            <a:picLocks noGrp="1" noChangeAspect="1"/>
          </p:cNvPicPr>
          <p:nvPr>
            <p:ph idx="1"/>
          </p:nvPr>
        </p:nvPicPr>
        <p:blipFill>
          <a:blip r:embed="rId2"/>
          <a:stretch>
            <a:fillRect/>
          </a:stretch>
        </p:blipFill>
        <p:spPr>
          <a:xfrm>
            <a:off x="457200" y="2173836"/>
            <a:ext cx="8229600" cy="3378690"/>
          </a:xfrm>
          <a:prstGeom prst="rect">
            <a:avLst/>
          </a:prstGeom>
        </p:spPr>
      </p:pic>
      <p:sp>
        <p:nvSpPr>
          <p:cNvPr id="4" name="Footer Placeholder 3">
            <a:extLst>
              <a:ext uri="{FF2B5EF4-FFF2-40B4-BE49-F238E27FC236}">
                <a16:creationId xmlns:a16="http://schemas.microsoft.com/office/drawing/2014/main" id="{5AF7BEC4-2D8B-E044-B6CB-D1F887D5D431}"/>
              </a:ext>
            </a:extLst>
          </p:cNvPr>
          <p:cNvSpPr>
            <a:spLocks noGrp="1"/>
          </p:cNvSpPr>
          <p:nvPr>
            <p:ph type="ftr" sz="quarter" idx="11"/>
          </p:nvPr>
        </p:nvSpPr>
        <p:spPr/>
        <p:txBody>
          <a:bodyPr/>
          <a:lstStyle/>
          <a:p>
            <a:r>
              <a:rPr lang="en-US"/>
              <a:t>Pat Oglesby  Www.newrevenue.org   </a:t>
            </a:r>
          </a:p>
        </p:txBody>
      </p:sp>
      <p:sp>
        <p:nvSpPr>
          <p:cNvPr id="6" name="Rectangle 5">
            <a:extLst>
              <a:ext uri="{FF2B5EF4-FFF2-40B4-BE49-F238E27FC236}">
                <a16:creationId xmlns:a16="http://schemas.microsoft.com/office/drawing/2014/main" id="{AFE61875-37A0-3A49-BB49-56B8D6A1C13A}"/>
              </a:ext>
            </a:extLst>
          </p:cNvPr>
          <p:cNvSpPr/>
          <p:nvPr/>
        </p:nvSpPr>
        <p:spPr>
          <a:xfrm>
            <a:off x="2286000" y="5808442"/>
            <a:ext cx="4572000" cy="923330"/>
          </a:xfrm>
          <a:prstGeom prst="rect">
            <a:avLst/>
          </a:prstGeom>
        </p:spPr>
        <p:txBody>
          <a:bodyPr>
            <a:spAutoFit/>
          </a:bodyPr>
          <a:lstStyle/>
          <a:p>
            <a:r>
              <a:rPr lang="en-US" dirty="0">
                <a:hlinkClick r:id="rId3"/>
              </a:rPr>
              <a:t>https://www.law.cornell.edu/cfr/text/26/52.4682-3</a:t>
            </a:r>
            <a:endParaRPr lang="en-US" dirty="0"/>
          </a:p>
          <a:p>
            <a:endParaRPr lang="en-US" dirty="0"/>
          </a:p>
        </p:txBody>
      </p:sp>
    </p:spTree>
    <p:extLst>
      <p:ext uri="{BB962C8B-B14F-4D97-AF65-F5344CB8AC3E}">
        <p14:creationId xmlns:p14="http://schemas.microsoft.com/office/powerpoint/2010/main" val="633532672"/>
      </p:ext>
    </p:extLst>
  </p:cSld>
  <p:clrMapOvr>
    <a:masterClrMapping/>
  </p:clrMapOvr>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C2854A8-C7B2-454C-A19B-725A004BF706}"/>
              </a:ext>
            </a:extLst>
          </p:cNvPr>
          <p:cNvSpPr>
            <a:spLocks noGrp="1"/>
          </p:cNvSpPr>
          <p:nvPr>
            <p:ph type="title"/>
          </p:nvPr>
        </p:nvSpPr>
        <p:spPr/>
        <p:txBody>
          <a:bodyPr/>
          <a:lstStyle/>
          <a:p>
            <a:r>
              <a:rPr lang="en-US" dirty="0"/>
              <a:t>End draft; SCRAPS follow</a:t>
            </a:r>
          </a:p>
        </p:txBody>
      </p:sp>
      <p:sp>
        <p:nvSpPr>
          <p:cNvPr id="3" name="Footer Placeholder 2">
            <a:extLst>
              <a:ext uri="{FF2B5EF4-FFF2-40B4-BE49-F238E27FC236}">
                <a16:creationId xmlns:a16="http://schemas.microsoft.com/office/drawing/2014/main" id="{F1EC0392-B8BB-A340-B0DA-A8D382806D24}"/>
              </a:ext>
            </a:extLst>
          </p:cNvPr>
          <p:cNvSpPr>
            <a:spLocks noGrp="1"/>
          </p:cNvSpPr>
          <p:nvPr>
            <p:ph type="ftr" sz="quarter" idx="11"/>
          </p:nvPr>
        </p:nvSpPr>
        <p:spPr/>
        <p:txBody>
          <a:bodyPr/>
          <a:lstStyle/>
          <a:p>
            <a:r>
              <a:rPr lang="en-US" dirty="0"/>
              <a:t>Pat Oglesby  </a:t>
            </a:r>
            <a:r>
              <a:rPr lang="en-US" dirty="0" err="1"/>
              <a:t>Www.newrevenue.org</a:t>
            </a:r>
            <a:r>
              <a:rPr lang="en-US" dirty="0"/>
              <a:t>   </a:t>
            </a:r>
          </a:p>
        </p:txBody>
      </p:sp>
    </p:spTree>
    <p:extLst>
      <p:ext uri="{BB962C8B-B14F-4D97-AF65-F5344CB8AC3E}">
        <p14:creationId xmlns:p14="http://schemas.microsoft.com/office/powerpoint/2010/main" val="2716419006"/>
      </p:ext>
    </p:extLst>
  </p:cSld>
  <p:clrMapOvr>
    <a:masterClrMapping/>
  </p:clrMapOvr>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4294967295"/>
          </p:nvPr>
        </p:nvSpPr>
        <p:spPr>
          <a:xfrm>
            <a:off x="685800" y="381000"/>
            <a:ext cx="8229600" cy="4525963"/>
          </a:xfrm>
        </p:spPr>
        <p:txBody>
          <a:bodyPr>
            <a:noAutofit/>
          </a:bodyPr>
          <a:lstStyle/>
          <a:p>
            <a:pPr>
              <a:buNone/>
            </a:pPr>
            <a:r>
              <a:rPr lang="en-US" sz="2000" dirty="0"/>
              <a:t>	</a:t>
            </a:r>
          </a:p>
          <a:p>
            <a:pPr>
              <a:buNone/>
            </a:pPr>
            <a:r>
              <a:rPr lang="en-US" b="1" dirty="0"/>
              <a:t>Other issues</a:t>
            </a:r>
          </a:p>
          <a:p>
            <a:pPr>
              <a:buFont typeface="Arial"/>
              <a:buNone/>
            </a:pPr>
            <a:r>
              <a:rPr lang="en-US" dirty="0"/>
              <a:t>-- Rates</a:t>
            </a:r>
          </a:p>
          <a:p>
            <a:pPr>
              <a:buFont typeface="Arial"/>
              <a:buNone/>
            </a:pPr>
            <a:r>
              <a:rPr lang="en-US" dirty="0"/>
              <a:t>-- Collection point (Who pays?)</a:t>
            </a:r>
          </a:p>
          <a:p>
            <a:pPr>
              <a:buFont typeface="Arial"/>
              <a:buNone/>
            </a:pPr>
            <a:r>
              <a:rPr lang="en-US" dirty="0"/>
              <a:t>-- Fees</a:t>
            </a:r>
          </a:p>
          <a:p>
            <a:pPr>
              <a:buFont typeface="Arial"/>
              <a:buNone/>
            </a:pPr>
            <a:r>
              <a:rPr lang="en-US" dirty="0"/>
              <a:t>-- Home grown</a:t>
            </a:r>
          </a:p>
          <a:p>
            <a:pPr>
              <a:buFont typeface="Arial"/>
              <a:buNone/>
            </a:pPr>
            <a:r>
              <a:rPr lang="en-US" dirty="0"/>
              <a:t>-- State vs. Federal – totally different now</a:t>
            </a:r>
          </a:p>
          <a:p>
            <a:pPr>
              <a:buFont typeface="Arial"/>
              <a:buNone/>
            </a:pPr>
            <a:endParaRPr lang="en-US" dirty="0"/>
          </a:p>
        </p:txBody>
      </p:sp>
      <p:sp>
        <p:nvSpPr>
          <p:cNvPr id="4" name="Footer Placeholder 3"/>
          <p:cNvSpPr>
            <a:spLocks noGrp="1"/>
          </p:cNvSpPr>
          <p:nvPr>
            <p:ph type="ftr" sz="quarter" idx="11"/>
          </p:nvPr>
        </p:nvSpPr>
        <p:spPr/>
        <p:txBody>
          <a:bodyPr/>
          <a:lstStyle/>
          <a:p>
            <a:r>
              <a:rPr lang="en-US"/>
              <a:t>Pat Oglesby  Www.newrevenue.org   </a:t>
            </a:r>
          </a:p>
        </p:txBody>
      </p:sp>
    </p:spTree>
  </p:cSld>
  <p:clrMapOvr>
    <a:masterClrMapping/>
  </p:clrMapOvr>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3"/>
          <a:stretch>
            <a:fillRect/>
          </a:stretch>
        </p:blipFill>
        <p:spPr>
          <a:xfrm>
            <a:off x="1981200" y="1623927"/>
            <a:ext cx="4876800" cy="4395873"/>
          </a:xfrm>
          <a:prstGeom prst="rect">
            <a:avLst/>
          </a:prstGeom>
        </p:spPr>
      </p:pic>
      <p:sp>
        <p:nvSpPr>
          <p:cNvPr id="3" name="TextBox 2"/>
          <p:cNvSpPr txBox="1"/>
          <p:nvPr/>
        </p:nvSpPr>
        <p:spPr>
          <a:xfrm>
            <a:off x="3657600" y="4191000"/>
            <a:ext cx="1313180" cy="369332"/>
          </a:xfrm>
          <a:prstGeom prst="rect">
            <a:avLst/>
          </a:prstGeom>
          <a:noFill/>
        </p:spPr>
        <p:txBody>
          <a:bodyPr wrap="none" rtlCol="0">
            <a:spAutoFit/>
          </a:bodyPr>
          <a:lstStyle/>
          <a:p>
            <a:r>
              <a:rPr lang="en-US" dirty="0">
                <a:solidFill>
                  <a:schemeClr val="bg2"/>
                </a:solidFill>
              </a:rPr>
              <a:t>Choke point</a:t>
            </a:r>
          </a:p>
        </p:txBody>
      </p:sp>
      <p:sp>
        <p:nvSpPr>
          <p:cNvPr id="4" name="Footer Placeholder 3"/>
          <p:cNvSpPr>
            <a:spLocks noGrp="1"/>
          </p:cNvSpPr>
          <p:nvPr>
            <p:ph type="ftr" sz="quarter" idx="11"/>
          </p:nvPr>
        </p:nvSpPr>
        <p:spPr/>
        <p:txBody>
          <a:bodyPr/>
          <a:lstStyle/>
          <a:p>
            <a:r>
              <a:rPr lang="en-US"/>
              <a:t>Pat Oglesby www.newrevenue.org  </a:t>
            </a:r>
          </a:p>
        </p:txBody>
      </p:sp>
      <p:sp>
        <p:nvSpPr>
          <p:cNvPr id="5" name="Title 4"/>
          <p:cNvSpPr>
            <a:spLocks noGrp="1"/>
          </p:cNvSpPr>
          <p:nvPr>
            <p:ph type="ctrTitle" idx="4294967295"/>
          </p:nvPr>
        </p:nvSpPr>
        <p:spPr>
          <a:xfrm>
            <a:off x="0" y="2130425"/>
            <a:ext cx="7772400" cy="1470025"/>
          </a:xfrm>
        </p:spPr>
        <p:txBody>
          <a:bodyPr/>
          <a:lstStyle/>
          <a:p>
            <a:r>
              <a:rPr lang="en-US" dirty="0"/>
              <a:t>Collection point</a:t>
            </a:r>
          </a:p>
        </p:txBody>
      </p:sp>
    </p:spTree>
  </p:cSld>
  <p:clrMapOvr>
    <a:masterClrMapping/>
  </p:clrMapOvr>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3"/>
          <a:stretch>
            <a:fillRect/>
          </a:stretch>
        </p:blipFill>
        <p:spPr>
          <a:xfrm>
            <a:off x="2127250" y="1860550"/>
            <a:ext cx="4889500" cy="3136900"/>
          </a:xfrm>
          <a:prstGeom prst="rect">
            <a:avLst/>
          </a:prstGeom>
        </p:spPr>
      </p:pic>
      <p:sp>
        <p:nvSpPr>
          <p:cNvPr id="3" name="Footer Placeholder 2"/>
          <p:cNvSpPr>
            <a:spLocks noGrp="1"/>
          </p:cNvSpPr>
          <p:nvPr>
            <p:ph type="ftr" sz="quarter" idx="11"/>
          </p:nvPr>
        </p:nvSpPr>
        <p:spPr/>
        <p:txBody>
          <a:bodyPr/>
          <a:lstStyle/>
          <a:p>
            <a:r>
              <a:rPr lang="en-US"/>
              <a:t>superseded</a:t>
            </a:r>
          </a:p>
        </p:txBody>
      </p:sp>
    </p:spTree>
  </p:cSld>
  <p:clrMapOvr>
    <a:masterClrMapping/>
  </p:clrMapOvr>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Sub-national </a:t>
            </a:r>
            <a:r>
              <a:rPr lang="en-US" b="1" dirty="0"/>
              <a:t>producer </a:t>
            </a:r>
            <a:r>
              <a:rPr lang="en-US" dirty="0"/>
              <a:t>taxes eventually fail 	</a:t>
            </a:r>
          </a:p>
        </p:txBody>
      </p:sp>
      <p:sp>
        <p:nvSpPr>
          <p:cNvPr id="3" name="Footer Placeholder 2"/>
          <p:cNvSpPr>
            <a:spLocks noGrp="1"/>
          </p:cNvSpPr>
          <p:nvPr>
            <p:ph type="ftr" sz="quarter" idx="11"/>
          </p:nvPr>
        </p:nvSpPr>
        <p:spPr/>
        <p:txBody>
          <a:bodyPr/>
          <a:lstStyle/>
          <a:p>
            <a:r>
              <a:rPr lang="en-US"/>
              <a:t>Pat Oglesby www.newrevenue.org  </a:t>
            </a:r>
          </a:p>
        </p:txBody>
      </p:sp>
      <p:sp>
        <p:nvSpPr>
          <p:cNvPr id="6" name="Rectangle 5"/>
          <p:cNvSpPr/>
          <p:nvPr/>
        </p:nvSpPr>
        <p:spPr>
          <a:xfrm>
            <a:off x="1295400" y="1676400"/>
            <a:ext cx="6705600" cy="2862322"/>
          </a:xfrm>
          <a:prstGeom prst="rect">
            <a:avLst/>
          </a:prstGeom>
        </p:spPr>
        <p:txBody>
          <a:bodyPr wrap="square">
            <a:spAutoFit/>
          </a:bodyPr>
          <a:lstStyle/>
          <a:p>
            <a:pPr>
              <a:buFont typeface="Arial"/>
              <a:buChar char="•"/>
            </a:pPr>
            <a:r>
              <a:rPr lang="en-US" sz="3600" dirty="0"/>
              <a:t>North Carolina doesn’t tax tobacco farmers or manufacturers.</a:t>
            </a:r>
          </a:p>
          <a:p>
            <a:pPr>
              <a:buFont typeface="Arial"/>
              <a:buChar char="•"/>
            </a:pPr>
            <a:r>
              <a:rPr lang="en-US" sz="3600" dirty="0"/>
              <a:t>National tax  can deter</a:t>
            </a:r>
          </a:p>
          <a:p>
            <a:pPr lvl="1">
              <a:buFont typeface="Arial"/>
              <a:buChar char="•"/>
            </a:pPr>
            <a:r>
              <a:rPr lang="en-US" sz="3600" dirty="0"/>
              <a:t>interior smuggling</a:t>
            </a:r>
          </a:p>
          <a:p>
            <a:pPr lvl="1">
              <a:buFont typeface="Arial"/>
              <a:buChar char="•"/>
            </a:pPr>
            <a:r>
              <a:rPr lang="en-US" sz="3600" dirty="0"/>
              <a:t>race to the bottom</a:t>
            </a:r>
          </a:p>
        </p:txBody>
      </p:sp>
    </p:spTree>
  </p:cSld>
  <p:clrMapOvr>
    <a:masterClrMapping/>
  </p:clrMapOvr>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ctrTitle"/>
          </p:nvPr>
        </p:nvSpPr>
        <p:spPr>
          <a:xfrm>
            <a:off x="685800" y="0"/>
            <a:ext cx="7772400" cy="1470025"/>
          </a:xfrm>
        </p:spPr>
        <p:txBody>
          <a:bodyPr/>
          <a:lstStyle/>
          <a:p>
            <a:r>
              <a:rPr lang="en-US" dirty="0"/>
              <a:t>Issues</a:t>
            </a:r>
          </a:p>
        </p:txBody>
      </p:sp>
      <p:sp>
        <p:nvSpPr>
          <p:cNvPr id="4" name="Subtitle 3"/>
          <p:cNvSpPr>
            <a:spLocks noGrp="1"/>
          </p:cNvSpPr>
          <p:nvPr>
            <p:ph type="subTitle" idx="1"/>
          </p:nvPr>
        </p:nvSpPr>
        <p:spPr>
          <a:xfrm>
            <a:off x="685800" y="1143000"/>
            <a:ext cx="7086600" cy="1752600"/>
          </a:xfrm>
        </p:spPr>
        <p:txBody>
          <a:bodyPr>
            <a:normAutofit fontScale="25000" lnSpcReduction="20000"/>
          </a:bodyPr>
          <a:lstStyle/>
          <a:p>
            <a:pPr algn="l"/>
            <a:r>
              <a:rPr lang="en-US" sz="11200" b="1" dirty="0">
                <a:solidFill>
                  <a:schemeClr val="tx1"/>
                </a:solidFill>
              </a:rPr>
              <a:t>I. Dollars -- Are marijuana tax dollars a big deal?</a:t>
            </a:r>
          </a:p>
          <a:p>
            <a:pPr algn="l"/>
            <a:r>
              <a:rPr lang="en-US" sz="11200" dirty="0">
                <a:solidFill>
                  <a:schemeClr val="tx1"/>
                </a:solidFill>
              </a:rPr>
              <a:t>II. Goals -- Does anything other than money justify marijuana taxes? </a:t>
            </a:r>
          </a:p>
          <a:p>
            <a:pPr algn="l"/>
            <a:r>
              <a:rPr lang="en-US" sz="11200" dirty="0">
                <a:solidFill>
                  <a:schemeClr val="tx1"/>
                </a:solidFill>
              </a:rPr>
              <a:t>III. Share – What’s the range for the public share of marijuana proceeds? </a:t>
            </a:r>
          </a:p>
          <a:p>
            <a:pPr algn="l"/>
            <a:r>
              <a:rPr lang="en-US" sz="11200" dirty="0">
                <a:solidFill>
                  <a:schemeClr val="tx1"/>
                </a:solidFill>
              </a:rPr>
              <a:t>IV. Players -- How much marijuana money do different people want the public to get?</a:t>
            </a:r>
          </a:p>
          <a:p>
            <a:pPr algn="l"/>
            <a:r>
              <a:rPr lang="en-US" sz="11200" dirty="0">
                <a:solidFill>
                  <a:schemeClr val="tx1"/>
                </a:solidFill>
              </a:rPr>
              <a:t>V. Base -- How might we tax marijuana?  (What’s the “tax base”?) </a:t>
            </a:r>
          </a:p>
          <a:p>
            <a:pPr algn="l"/>
            <a:r>
              <a:rPr lang="en-US" sz="11200" b="1" dirty="0">
                <a:solidFill>
                  <a:schemeClr val="tx1"/>
                </a:solidFill>
              </a:rPr>
              <a:t>VI. Enforcement -- How much enforcement of marijuana tax laws is enough?  </a:t>
            </a:r>
          </a:p>
          <a:p>
            <a:pPr algn="l"/>
            <a:r>
              <a:rPr lang="en-US" sz="11200" b="1" dirty="0">
                <a:solidFill>
                  <a:schemeClr val="tx1"/>
                </a:solidFill>
              </a:rPr>
              <a:t>VII. Non-tax – Are taxes better than non-tax wealth sharing?</a:t>
            </a:r>
            <a:r>
              <a:rPr lang="en-US" sz="11200" b="1" dirty="0"/>
              <a:t> </a:t>
            </a:r>
          </a:p>
          <a:p>
            <a:endParaRPr lang="en-US" dirty="0"/>
          </a:p>
        </p:txBody>
      </p:sp>
      <p:sp>
        <p:nvSpPr>
          <p:cNvPr id="2" name="Footer Placeholder 1"/>
          <p:cNvSpPr>
            <a:spLocks noGrp="1"/>
          </p:cNvSpPr>
          <p:nvPr>
            <p:ph type="ftr" sz="quarter" idx="11"/>
          </p:nvPr>
        </p:nvSpPr>
        <p:spPr/>
        <p:txBody>
          <a:bodyPr/>
          <a:lstStyle/>
          <a:p>
            <a:r>
              <a:rPr lang="en-US" dirty="0"/>
              <a:t>Pat Oglesby  </a:t>
            </a:r>
            <a:r>
              <a:rPr lang="en-US" dirty="0" err="1"/>
              <a:t>Www.newrevenue.org</a:t>
            </a:r>
            <a:r>
              <a:rPr lang="en-US" dirty="0"/>
              <a:t>   </a:t>
            </a:r>
          </a:p>
        </p:txBody>
      </p:sp>
    </p:spTree>
  </p:cSld>
  <p:clrMapOvr>
    <a:masterClrMapping/>
  </p:clrMapOvr>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219200" y="457200"/>
            <a:ext cx="6629400" cy="3046988"/>
          </a:xfrm>
          <a:prstGeom prst="rect">
            <a:avLst/>
          </a:prstGeom>
        </p:spPr>
        <p:txBody>
          <a:bodyPr wrap="square">
            <a:spAutoFit/>
          </a:bodyPr>
          <a:lstStyle/>
          <a:p>
            <a:r>
              <a:rPr lang="en-US" sz="3200" dirty="0"/>
              <a:t>Pat Oglesby</a:t>
            </a:r>
          </a:p>
          <a:p>
            <a:endParaRPr lang="en-US" sz="3200" dirty="0"/>
          </a:p>
          <a:p>
            <a:r>
              <a:rPr lang="en-US" sz="3200" dirty="0">
                <a:hlinkClick r:id="rId2"/>
              </a:rPr>
              <a:t>po@newrevenue.org</a:t>
            </a:r>
            <a:endParaRPr lang="en-US" sz="3200" dirty="0"/>
          </a:p>
          <a:p>
            <a:r>
              <a:rPr lang="en-US" sz="3200" dirty="0">
                <a:hlinkClick r:id="rId3"/>
              </a:rPr>
              <a:t>Www.newrevenue.org</a:t>
            </a:r>
            <a:endParaRPr lang="en-US" sz="3200" dirty="0"/>
          </a:p>
          <a:p>
            <a:endParaRPr lang="en-US" sz="3200" dirty="0"/>
          </a:p>
          <a:p>
            <a:r>
              <a:rPr lang="en-US" sz="3200" dirty="0"/>
              <a:t>At your service.</a:t>
            </a:r>
          </a:p>
        </p:txBody>
      </p:sp>
      <p:sp>
        <p:nvSpPr>
          <p:cNvPr id="3" name="Footer Placeholder 2"/>
          <p:cNvSpPr>
            <a:spLocks noGrp="1"/>
          </p:cNvSpPr>
          <p:nvPr>
            <p:ph type="ftr" sz="quarter" idx="11"/>
          </p:nvPr>
        </p:nvSpPr>
        <p:spPr/>
        <p:txBody>
          <a:bodyPr/>
          <a:lstStyle/>
          <a:p>
            <a:r>
              <a:rPr lang="en-US"/>
              <a:t>Pat Oglesby  Www.newrevenue.org   </a:t>
            </a:r>
          </a:p>
        </p:txBody>
      </p:sp>
    </p:spTree>
  </p:cSld>
  <p:clrMapOvr>
    <a:masterClrMapping/>
  </p:clrMapOvr>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a:extLst>
              <a:ext uri="{FF2B5EF4-FFF2-40B4-BE49-F238E27FC236}">
                <a16:creationId xmlns:a16="http://schemas.microsoft.com/office/drawing/2014/main" id="{FF6890F8-3CE1-4549-851F-FA497D11037E}"/>
              </a:ext>
            </a:extLst>
          </p:cNvPr>
          <p:cNvSpPr>
            <a:spLocks noGrp="1"/>
          </p:cNvSpPr>
          <p:nvPr>
            <p:ph type="ftr" sz="quarter" idx="11"/>
          </p:nvPr>
        </p:nvSpPr>
        <p:spPr/>
        <p:txBody>
          <a:bodyPr/>
          <a:lstStyle/>
          <a:p>
            <a:r>
              <a:rPr lang="en-US"/>
              <a:t>Pat Oglesby  Www.newrevenue.org   </a:t>
            </a:r>
          </a:p>
        </p:txBody>
      </p:sp>
      <p:sp>
        <p:nvSpPr>
          <p:cNvPr id="3" name="TextBox 2">
            <a:extLst>
              <a:ext uri="{FF2B5EF4-FFF2-40B4-BE49-F238E27FC236}">
                <a16:creationId xmlns:a16="http://schemas.microsoft.com/office/drawing/2014/main" id="{DC08B78A-BF73-544F-9668-338F52F04B46}"/>
              </a:ext>
            </a:extLst>
          </p:cNvPr>
          <p:cNvSpPr txBox="1"/>
          <p:nvPr/>
        </p:nvSpPr>
        <p:spPr>
          <a:xfrm>
            <a:off x="2000250" y="2571750"/>
            <a:ext cx="1528624" cy="369332"/>
          </a:xfrm>
          <a:prstGeom prst="rect">
            <a:avLst/>
          </a:prstGeom>
          <a:noFill/>
        </p:spPr>
        <p:txBody>
          <a:bodyPr wrap="none" rtlCol="0">
            <a:spAutoFit/>
          </a:bodyPr>
          <a:lstStyle/>
          <a:p>
            <a:r>
              <a:rPr lang="en-US" dirty="0"/>
              <a:t>SCRAPS follow</a:t>
            </a:r>
          </a:p>
        </p:txBody>
      </p:sp>
    </p:spTree>
    <p:extLst>
      <p:ext uri="{BB962C8B-B14F-4D97-AF65-F5344CB8AC3E}">
        <p14:creationId xmlns:p14="http://schemas.microsoft.com/office/powerpoint/2010/main" val="632927851"/>
      </p:ext>
    </p:extLst>
  </p:cSld>
  <p:clrMapOvr>
    <a:masterClrMapping/>
  </p:clrMapOvr>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2"/>
          <a:stretch>
            <a:fillRect/>
          </a:stretch>
        </p:blipFill>
        <p:spPr>
          <a:xfrm>
            <a:off x="298450" y="571500"/>
            <a:ext cx="8547100" cy="5715000"/>
          </a:xfrm>
          <a:prstGeom prst="rect">
            <a:avLst/>
          </a:prstGeom>
        </p:spPr>
      </p:pic>
      <p:sp>
        <p:nvSpPr>
          <p:cNvPr id="4" name="Footer Placeholder 3"/>
          <p:cNvSpPr>
            <a:spLocks noGrp="1"/>
          </p:cNvSpPr>
          <p:nvPr>
            <p:ph type="ftr" sz="quarter" idx="11"/>
          </p:nvPr>
        </p:nvSpPr>
        <p:spPr/>
        <p:txBody>
          <a:bodyPr/>
          <a:lstStyle/>
          <a:p>
            <a:r>
              <a:rPr lang="en-US"/>
              <a:t>superseded</a:t>
            </a:r>
          </a:p>
        </p:txBody>
      </p:sp>
    </p:spTree>
  </p:cSld>
  <p:clrMapOvr>
    <a:masterClrMapping/>
  </p:clrMapOvr>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idx="4294967295"/>
          </p:nvPr>
        </p:nvSpPr>
        <p:spPr>
          <a:xfrm>
            <a:off x="0" y="274638"/>
            <a:ext cx="8229600" cy="1143000"/>
          </a:xfrm>
        </p:spPr>
        <p:txBody>
          <a:bodyPr/>
          <a:lstStyle/>
          <a:p>
            <a:r>
              <a:rPr lang="en-US" dirty="0"/>
              <a:t>Marijuana activists?</a:t>
            </a:r>
          </a:p>
        </p:txBody>
      </p:sp>
      <p:pic>
        <p:nvPicPr>
          <p:cNvPr id="4" name="Picture 3"/>
          <p:cNvPicPr>
            <a:picLocks noChangeAspect="1"/>
          </p:cNvPicPr>
          <p:nvPr/>
        </p:nvPicPr>
        <p:blipFill>
          <a:blip r:embed="rId2"/>
          <a:stretch>
            <a:fillRect/>
          </a:stretch>
        </p:blipFill>
        <p:spPr>
          <a:xfrm>
            <a:off x="1295400" y="1600200"/>
            <a:ext cx="6477000" cy="4889500"/>
          </a:xfrm>
          <a:prstGeom prst="rect">
            <a:avLst/>
          </a:prstGeom>
        </p:spPr>
      </p:pic>
      <p:sp>
        <p:nvSpPr>
          <p:cNvPr id="5" name="Footer Placeholder 4"/>
          <p:cNvSpPr>
            <a:spLocks noGrp="1"/>
          </p:cNvSpPr>
          <p:nvPr>
            <p:ph type="ftr" sz="quarter" idx="11"/>
          </p:nvPr>
        </p:nvSpPr>
        <p:spPr/>
        <p:txBody>
          <a:bodyPr/>
          <a:lstStyle/>
          <a:p>
            <a:r>
              <a:rPr lang="en-US"/>
              <a:t>superseded</a:t>
            </a:r>
          </a:p>
        </p:txBody>
      </p:sp>
    </p:spTree>
  </p:cSld>
  <p:clrMapOvr>
    <a:masterClrMapping/>
  </p:clrMapOvr>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2"/>
          <a:stretch>
            <a:fillRect/>
          </a:stretch>
        </p:blipFill>
        <p:spPr>
          <a:xfrm>
            <a:off x="1371600" y="1066800"/>
            <a:ext cx="6452270" cy="4724400"/>
          </a:xfrm>
          <a:prstGeom prst="rect">
            <a:avLst/>
          </a:prstGeom>
        </p:spPr>
      </p:pic>
      <p:sp>
        <p:nvSpPr>
          <p:cNvPr id="4" name="Footer Placeholder 3"/>
          <p:cNvSpPr>
            <a:spLocks noGrp="1"/>
          </p:cNvSpPr>
          <p:nvPr>
            <p:ph type="ftr" sz="quarter" idx="11"/>
          </p:nvPr>
        </p:nvSpPr>
        <p:spPr/>
        <p:txBody>
          <a:bodyPr/>
          <a:lstStyle/>
          <a:p>
            <a:r>
              <a:rPr lang="en-US"/>
              <a:t>superseded</a:t>
            </a:r>
          </a:p>
        </p:txBody>
      </p:sp>
    </p:spTree>
  </p:cSld>
  <p:clrMapOvr>
    <a:masterClrMapping/>
  </p:clrMapOvr>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idx="4294967295"/>
          </p:nvPr>
        </p:nvSpPr>
        <p:spPr>
          <a:xfrm>
            <a:off x="0" y="274638"/>
            <a:ext cx="8229600" cy="1143000"/>
          </a:xfrm>
        </p:spPr>
        <p:txBody>
          <a:bodyPr/>
          <a:lstStyle/>
          <a:p>
            <a:r>
              <a:rPr lang="en-US" dirty="0"/>
              <a:t>Early on, funded by</a:t>
            </a:r>
          </a:p>
        </p:txBody>
      </p:sp>
      <p:sp>
        <p:nvSpPr>
          <p:cNvPr id="3" name="Content Placeholder 2"/>
          <p:cNvSpPr>
            <a:spLocks noGrp="1"/>
          </p:cNvSpPr>
          <p:nvPr>
            <p:ph idx="4294967295"/>
          </p:nvPr>
        </p:nvSpPr>
        <p:spPr>
          <a:xfrm>
            <a:off x="0" y="1417638"/>
            <a:ext cx="8229600" cy="4708525"/>
          </a:xfrm>
        </p:spPr>
        <p:txBody>
          <a:bodyPr/>
          <a:lstStyle/>
          <a:p>
            <a:r>
              <a:rPr lang="en-US" dirty="0"/>
              <a:t>Billionaires paying for signature collection</a:t>
            </a:r>
          </a:p>
          <a:p>
            <a:endParaRPr lang="en-US" dirty="0"/>
          </a:p>
        </p:txBody>
      </p:sp>
      <p:pic>
        <p:nvPicPr>
          <p:cNvPr id="4" name="Picture 3"/>
          <p:cNvPicPr>
            <a:picLocks noChangeAspect="1"/>
          </p:cNvPicPr>
          <p:nvPr/>
        </p:nvPicPr>
        <p:blipFill>
          <a:blip r:embed="rId2"/>
          <a:stretch>
            <a:fillRect/>
          </a:stretch>
        </p:blipFill>
        <p:spPr>
          <a:xfrm>
            <a:off x="1524000" y="2133600"/>
            <a:ext cx="2760760" cy="3479800"/>
          </a:xfrm>
          <a:prstGeom prst="rect">
            <a:avLst/>
          </a:prstGeom>
        </p:spPr>
      </p:pic>
      <p:pic>
        <p:nvPicPr>
          <p:cNvPr id="5" name="Picture 4"/>
          <p:cNvPicPr>
            <a:picLocks noChangeAspect="1"/>
          </p:cNvPicPr>
          <p:nvPr/>
        </p:nvPicPr>
        <p:blipFill>
          <a:blip r:embed="rId3"/>
          <a:stretch>
            <a:fillRect/>
          </a:stretch>
        </p:blipFill>
        <p:spPr>
          <a:xfrm>
            <a:off x="5715000" y="2133600"/>
            <a:ext cx="2616200" cy="3429000"/>
          </a:xfrm>
          <a:prstGeom prst="rect">
            <a:avLst/>
          </a:prstGeom>
        </p:spPr>
      </p:pic>
      <p:sp>
        <p:nvSpPr>
          <p:cNvPr id="6" name="Footer Placeholder 5"/>
          <p:cNvSpPr>
            <a:spLocks noGrp="1"/>
          </p:cNvSpPr>
          <p:nvPr>
            <p:ph type="ftr" sz="quarter" idx="11"/>
          </p:nvPr>
        </p:nvSpPr>
        <p:spPr/>
        <p:txBody>
          <a:bodyPr/>
          <a:lstStyle/>
          <a:p>
            <a:r>
              <a:rPr lang="en-US"/>
              <a:t>superseded</a:t>
            </a:r>
          </a:p>
        </p:txBody>
      </p:sp>
    </p:spTree>
  </p:cSld>
  <p:clrMapOvr>
    <a:masterClrMapping/>
  </p:clrMapOvr>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le 8"/>
          <p:cNvSpPr>
            <a:spLocks noGrp="1"/>
          </p:cNvSpPr>
          <p:nvPr>
            <p:ph type="title"/>
          </p:nvPr>
        </p:nvSpPr>
        <p:spPr/>
        <p:txBody>
          <a:bodyPr>
            <a:normAutofit fontScale="90000"/>
          </a:bodyPr>
          <a:lstStyle/>
          <a:p>
            <a:r>
              <a:rPr lang="en-US" dirty="0"/>
              <a:t>National Cannabis Industry Association </a:t>
            </a:r>
          </a:p>
        </p:txBody>
      </p:sp>
      <p:sp>
        <p:nvSpPr>
          <p:cNvPr id="2" name="Footer Placeholder 1"/>
          <p:cNvSpPr>
            <a:spLocks noGrp="1"/>
          </p:cNvSpPr>
          <p:nvPr>
            <p:ph type="ftr" sz="quarter" idx="11"/>
          </p:nvPr>
        </p:nvSpPr>
        <p:spPr/>
        <p:txBody>
          <a:bodyPr/>
          <a:lstStyle/>
          <a:p>
            <a:r>
              <a:rPr lang="en-US"/>
              <a:t>Pat Oglesby  Www.newrevenue.org   </a:t>
            </a:r>
          </a:p>
        </p:txBody>
      </p:sp>
      <p:sp>
        <p:nvSpPr>
          <p:cNvPr id="4" name="Rectangle 3"/>
          <p:cNvSpPr/>
          <p:nvPr/>
        </p:nvSpPr>
        <p:spPr>
          <a:xfrm>
            <a:off x="1524000" y="1443841"/>
            <a:ext cx="5334000" cy="3416320"/>
          </a:xfrm>
          <a:prstGeom prst="rect">
            <a:avLst/>
          </a:prstGeom>
        </p:spPr>
        <p:txBody>
          <a:bodyPr wrap="square">
            <a:spAutoFit/>
          </a:bodyPr>
          <a:lstStyle/>
          <a:p>
            <a:r>
              <a:rPr lang="en-US" sz="2400" dirty="0"/>
              <a:t>The thousands of American businesses involved in the state-legal cannabis industries represent a tremendous economic force in this country. As the industry’s national trade association, NCIA works every day to ensure our growing business sector is represented in a professional and coordinated way on the national stage.</a:t>
            </a:r>
          </a:p>
        </p:txBody>
      </p:sp>
    </p:spTree>
  </p:cSld>
  <p:clrMapOvr>
    <a:masterClrMapping/>
  </p:clrMapOvr>
</p:sld>
</file>

<file path=ppt/slides/slide1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33400" y="5870455"/>
            <a:ext cx="7772400" cy="469900"/>
          </a:xfrm>
        </p:spPr>
        <p:txBody>
          <a:bodyPr>
            <a:normAutofit fontScale="90000"/>
          </a:bodyPr>
          <a:lstStyle/>
          <a:p>
            <a:r>
              <a:rPr lang="en-US" sz="2000" dirty="0">
                <a:hlinkClick r:id="rId2"/>
              </a:rPr>
              <a:t>https://www.youtube.com/watch?v=RdbQcJrIP68&amp;t=1708s</a:t>
            </a:r>
            <a:br>
              <a:rPr lang="en-US" dirty="0"/>
            </a:br>
            <a:endParaRPr lang="en-US" dirty="0"/>
          </a:p>
        </p:txBody>
      </p:sp>
      <p:sp>
        <p:nvSpPr>
          <p:cNvPr id="5" name="Text Placeholder 4">
            <a:extLst>
              <a:ext uri="{FF2B5EF4-FFF2-40B4-BE49-F238E27FC236}">
                <a16:creationId xmlns:a16="http://schemas.microsoft.com/office/drawing/2014/main" id="{135DCAEB-EEE9-B34C-AA1A-F8D29F5062DD}"/>
              </a:ext>
            </a:extLst>
          </p:cNvPr>
          <p:cNvSpPr>
            <a:spLocks noGrp="1"/>
          </p:cNvSpPr>
          <p:nvPr>
            <p:ph type="body" idx="1"/>
          </p:nvPr>
        </p:nvSpPr>
        <p:spPr>
          <a:xfrm>
            <a:off x="533400" y="-244553"/>
            <a:ext cx="7772400" cy="1500187"/>
          </a:xfrm>
        </p:spPr>
        <p:txBody>
          <a:bodyPr/>
          <a:lstStyle/>
          <a:p>
            <a:r>
              <a:rPr lang="en-US" dirty="0">
                <a:solidFill>
                  <a:schemeClr val="tx1"/>
                </a:solidFill>
              </a:rPr>
              <a:t>With Gavin Newsom at left, Fresno, 2015 </a:t>
            </a:r>
          </a:p>
        </p:txBody>
      </p:sp>
      <p:sp>
        <p:nvSpPr>
          <p:cNvPr id="3" name="Footer Placeholder 2"/>
          <p:cNvSpPr>
            <a:spLocks noGrp="1"/>
          </p:cNvSpPr>
          <p:nvPr>
            <p:ph type="ftr" sz="quarter" idx="11"/>
          </p:nvPr>
        </p:nvSpPr>
        <p:spPr/>
        <p:txBody>
          <a:bodyPr/>
          <a:lstStyle/>
          <a:p>
            <a:r>
              <a:rPr lang="en-US"/>
              <a:t>Pat Oglesby  Www.newrevenue.org   </a:t>
            </a:r>
          </a:p>
        </p:txBody>
      </p:sp>
      <p:pic>
        <p:nvPicPr>
          <p:cNvPr id="4" name="Picture 3">
            <a:extLst>
              <a:ext uri="{FF2B5EF4-FFF2-40B4-BE49-F238E27FC236}">
                <a16:creationId xmlns:a16="http://schemas.microsoft.com/office/drawing/2014/main" id="{82DCB114-76D9-8A42-A096-38949A9EDBAD}"/>
              </a:ext>
            </a:extLst>
          </p:cNvPr>
          <p:cNvPicPr>
            <a:picLocks noChangeAspect="1"/>
          </p:cNvPicPr>
          <p:nvPr/>
        </p:nvPicPr>
        <p:blipFill>
          <a:blip r:embed="rId3"/>
          <a:stretch>
            <a:fillRect/>
          </a:stretch>
        </p:blipFill>
        <p:spPr>
          <a:xfrm>
            <a:off x="1905000" y="1381432"/>
            <a:ext cx="5416550" cy="4313009"/>
          </a:xfrm>
          <a:prstGeom prst="rect">
            <a:avLst/>
          </a:prstGeom>
        </p:spPr>
      </p:pic>
    </p:spTree>
    <p:extLst>
      <p:ext uri="{BB962C8B-B14F-4D97-AF65-F5344CB8AC3E}">
        <p14:creationId xmlns:p14="http://schemas.microsoft.com/office/powerpoint/2010/main" val="1543985962"/>
      </p:ext>
    </p:extLst>
  </p:cSld>
  <p:clrMapOvr>
    <a:masterClrMapping/>
  </p:clrMapOvr>
</p:sld>
</file>

<file path=ppt/slides/slide1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381000"/>
            <a:ext cx="7772400" cy="1470025"/>
          </a:xfrm>
        </p:spPr>
        <p:txBody>
          <a:bodyPr>
            <a:normAutofit fontScale="90000"/>
          </a:bodyPr>
          <a:lstStyle/>
          <a:p>
            <a:r>
              <a:rPr lang="en-US" dirty="0"/>
              <a:t>Overview </a:t>
            </a:r>
            <a:br>
              <a:rPr lang="en-US" dirty="0"/>
            </a:br>
            <a:br>
              <a:rPr lang="en-US" dirty="0"/>
            </a:br>
            <a:endParaRPr lang="en-US" dirty="0"/>
          </a:p>
        </p:txBody>
      </p:sp>
      <p:sp>
        <p:nvSpPr>
          <p:cNvPr id="4" name="Subtitle 3"/>
          <p:cNvSpPr>
            <a:spLocks noGrp="1"/>
          </p:cNvSpPr>
          <p:nvPr>
            <p:ph type="subTitle" idx="1"/>
          </p:nvPr>
        </p:nvSpPr>
        <p:spPr>
          <a:xfrm>
            <a:off x="1371600" y="1295400"/>
            <a:ext cx="6400800" cy="2895600"/>
          </a:xfrm>
        </p:spPr>
        <p:txBody>
          <a:bodyPr>
            <a:normAutofit/>
          </a:bodyPr>
          <a:lstStyle/>
          <a:p>
            <a:pPr algn="l"/>
            <a:r>
              <a:rPr lang="en-US" sz="4000" dirty="0">
                <a:solidFill>
                  <a:schemeClr val="tx1"/>
                </a:solidFill>
                <a:latin typeface="+mj-lt"/>
                <a:ea typeface="+mj-ea"/>
                <a:cs typeface="+mj-cs"/>
              </a:rPr>
              <a:t>What are we mad at?</a:t>
            </a:r>
          </a:p>
          <a:p>
            <a:pPr algn="l"/>
            <a:r>
              <a:rPr lang="en-US" sz="4000" dirty="0">
                <a:solidFill>
                  <a:schemeClr val="tx1"/>
                </a:solidFill>
                <a:latin typeface="+mj-lt"/>
                <a:ea typeface="+mj-ea"/>
                <a:cs typeface="+mj-cs"/>
              </a:rPr>
              <a:t>Should we be?</a:t>
            </a:r>
          </a:p>
          <a:p>
            <a:pPr algn="l"/>
            <a:r>
              <a:rPr lang="en-US" sz="4000" dirty="0">
                <a:solidFill>
                  <a:schemeClr val="tx1"/>
                </a:solidFill>
                <a:latin typeface="+mj-lt"/>
                <a:ea typeface="+mj-ea"/>
                <a:cs typeface="+mj-cs"/>
              </a:rPr>
              <a:t>What do we know so far?</a:t>
            </a:r>
          </a:p>
          <a:p>
            <a:pPr algn="l"/>
            <a:r>
              <a:rPr lang="en-US" sz="4000" dirty="0">
                <a:solidFill>
                  <a:schemeClr val="tx1"/>
                </a:solidFill>
                <a:latin typeface="+mj-lt"/>
                <a:ea typeface="+mj-ea"/>
                <a:cs typeface="+mj-cs"/>
              </a:rPr>
              <a:t>What are the big questions?</a:t>
            </a:r>
          </a:p>
          <a:p>
            <a:pPr algn="l"/>
            <a:endParaRPr lang="en-US" sz="4000" dirty="0">
              <a:solidFill>
                <a:schemeClr val="tx1"/>
              </a:solidFill>
              <a:latin typeface="+mj-lt"/>
              <a:ea typeface="+mj-ea"/>
              <a:cs typeface="+mj-cs"/>
            </a:endParaRPr>
          </a:p>
          <a:p>
            <a:pPr algn="l"/>
            <a:endParaRPr lang="en-US" sz="4000" dirty="0">
              <a:solidFill>
                <a:schemeClr val="tx1"/>
              </a:solidFill>
              <a:latin typeface="+mj-lt"/>
              <a:ea typeface="+mj-ea"/>
              <a:cs typeface="+mj-cs"/>
            </a:endParaRPr>
          </a:p>
          <a:p>
            <a:pPr algn="l"/>
            <a:endParaRPr lang="en-US" dirty="0"/>
          </a:p>
        </p:txBody>
      </p:sp>
    </p:spTree>
    <p:extLst>
      <p:ext uri="{BB962C8B-B14F-4D97-AF65-F5344CB8AC3E}">
        <p14:creationId xmlns:p14="http://schemas.microsoft.com/office/powerpoint/2010/main" val="3611614930"/>
      </p:ext>
    </p:extLst>
  </p:cSld>
  <p:clrMapOvr>
    <a:masterClrMapping/>
  </p:clrMapOvr>
</p:sld>
</file>

<file path=ppt/slides/slide1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Internalities?</a:t>
            </a:r>
          </a:p>
        </p:txBody>
      </p:sp>
      <p:sp>
        <p:nvSpPr>
          <p:cNvPr id="3" name="Content Placeholder 2"/>
          <p:cNvSpPr>
            <a:spLocks noGrp="1"/>
          </p:cNvSpPr>
          <p:nvPr>
            <p:ph idx="1"/>
          </p:nvPr>
        </p:nvSpPr>
        <p:spPr>
          <a:xfrm flipV="1">
            <a:off x="-832766" y="7660010"/>
            <a:ext cx="4996048" cy="301162"/>
          </a:xfrm>
        </p:spPr>
        <p:txBody>
          <a:bodyPr>
            <a:normAutofit fontScale="47500" lnSpcReduction="20000"/>
          </a:bodyPr>
          <a:lstStyle/>
          <a:p>
            <a:pPr lvl="1">
              <a:buNone/>
            </a:pPr>
            <a:endParaRPr lang="en-US" sz="3200" dirty="0"/>
          </a:p>
        </p:txBody>
      </p:sp>
      <p:sp>
        <p:nvSpPr>
          <p:cNvPr id="4" name="Footer Placeholder 3"/>
          <p:cNvSpPr>
            <a:spLocks noGrp="1"/>
          </p:cNvSpPr>
          <p:nvPr>
            <p:ph type="ftr" sz="quarter" idx="4294967295"/>
          </p:nvPr>
        </p:nvSpPr>
        <p:spPr>
          <a:xfrm>
            <a:off x="3028950" y="6414719"/>
            <a:ext cx="5207946" cy="365125"/>
          </a:xfrm>
          <a:prstGeom prst="rect">
            <a:avLst/>
          </a:prstGeom>
        </p:spPr>
        <p:txBody>
          <a:bodyPr/>
          <a:lstStyle/>
          <a:p>
            <a:r>
              <a:rPr lang="en-US"/>
              <a:t>Pat Oglesby New Revenue</a:t>
            </a:r>
            <a:endParaRPr lang="en-US" dirty="0"/>
          </a:p>
        </p:txBody>
      </p:sp>
      <p:pic>
        <p:nvPicPr>
          <p:cNvPr id="5" name="Picture 4"/>
          <p:cNvPicPr>
            <a:picLocks noChangeAspect="1"/>
          </p:cNvPicPr>
          <p:nvPr/>
        </p:nvPicPr>
        <p:blipFill>
          <a:blip r:embed="rId2"/>
          <a:stretch>
            <a:fillRect/>
          </a:stretch>
        </p:blipFill>
        <p:spPr>
          <a:xfrm>
            <a:off x="2591432" y="1505814"/>
            <a:ext cx="3589052" cy="4515260"/>
          </a:xfrm>
          <a:prstGeom prst="rect">
            <a:avLst/>
          </a:prstGeom>
        </p:spPr>
      </p:pic>
    </p:spTree>
    <p:extLst>
      <p:ext uri="{BB962C8B-B14F-4D97-AF65-F5344CB8AC3E}">
        <p14:creationId xmlns:p14="http://schemas.microsoft.com/office/powerpoint/2010/main" val="2913712359"/>
      </p:ext>
    </p:extLst>
  </p:cSld>
  <p:clrMapOvr>
    <a:masterClrMapping/>
  </p:clrMapOvr>
</p:sld>
</file>

<file path=ppt/slides/slide1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685800"/>
            <a:ext cx="7772400" cy="1752600"/>
          </a:xfrm>
        </p:spPr>
        <p:txBody>
          <a:bodyPr>
            <a:normAutofit fontScale="90000"/>
          </a:bodyPr>
          <a:lstStyle/>
          <a:p>
            <a:r>
              <a:rPr lang="en-US" dirty="0"/>
              <a:t>What is cannabis?</a:t>
            </a:r>
            <a:br>
              <a:rPr lang="en-US" dirty="0"/>
            </a:br>
            <a:r>
              <a:rPr lang="en-US" dirty="0"/>
              <a:t> </a:t>
            </a:r>
            <a:br>
              <a:rPr lang="en-US" dirty="0"/>
            </a:br>
            <a:br>
              <a:rPr lang="en-US" dirty="0"/>
            </a:br>
            <a:endParaRPr lang="en-US" dirty="0"/>
          </a:p>
        </p:txBody>
      </p:sp>
      <p:sp>
        <p:nvSpPr>
          <p:cNvPr id="4" name="Subtitle 3"/>
          <p:cNvSpPr>
            <a:spLocks noGrp="1"/>
          </p:cNvSpPr>
          <p:nvPr>
            <p:ph type="subTitle" idx="1"/>
          </p:nvPr>
        </p:nvSpPr>
        <p:spPr>
          <a:xfrm>
            <a:off x="1371600" y="1295400"/>
            <a:ext cx="6400800" cy="2895600"/>
          </a:xfrm>
        </p:spPr>
        <p:txBody>
          <a:bodyPr>
            <a:normAutofit/>
          </a:bodyPr>
          <a:lstStyle/>
          <a:p>
            <a:pPr algn="l"/>
            <a:r>
              <a:rPr lang="en-US" sz="4000" dirty="0">
                <a:solidFill>
                  <a:schemeClr val="tx1"/>
                </a:solidFill>
                <a:latin typeface="+mj-lt"/>
                <a:ea typeface="+mj-ea"/>
                <a:cs typeface="+mj-cs"/>
              </a:rPr>
              <a:t>-- Chemistry:  </a:t>
            </a:r>
            <a:r>
              <a:rPr lang="en-US" sz="4000" dirty="0">
                <a:solidFill>
                  <a:schemeClr val="tx1"/>
                </a:solidFill>
              </a:rPr>
              <a:t>≥ </a:t>
            </a:r>
            <a:r>
              <a:rPr lang="en-US" sz="4000" dirty="0">
                <a:solidFill>
                  <a:schemeClr val="tx1"/>
                </a:solidFill>
                <a:latin typeface="+mj-lt"/>
                <a:ea typeface="+mj-ea"/>
                <a:cs typeface="+mj-cs"/>
              </a:rPr>
              <a:t>545 compounds</a:t>
            </a:r>
          </a:p>
          <a:p>
            <a:pPr algn="l"/>
            <a:r>
              <a:rPr lang="en-US" sz="4000" dirty="0">
                <a:solidFill>
                  <a:schemeClr val="tx1"/>
                </a:solidFill>
                <a:latin typeface="+mj-lt"/>
                <a:ea typeface="+mj-ea"/>
                <a:cs typeface="+mj-cs"/>
              </a:rPr>
              <a:t>-- Consumption:  3 main product categories</a:t>
            </a:r>
          </a:p>
          <a:p>
            <a:pPr algn="l"/>
            <a:endParaRPr lang="en-US" sz="4000" dirty="0">
              <a:solidFill>
                <a:schemeClr val="tx1"/>
              </a:solidFill>
              <a:latin typeface="+mj-lt"/>
              <a:ea typeface="+mj-ea"/>
              <a:cs typeface="+mj-cs"/>
            </a:endParaRPr>
          </a:p>
          <a:p>
            <a:pPr algn="l"/>
            <a:endParaRPr lang="en-US" dirty="0"/>
          </a:p>
        </p:txBody>
      </p:sp>
    </p:spTree>
    <p:extLst>
      <p:ext uri="{BB962C8B-B14F-4D97-AF65-F5344CB8AC3E}">
        <p14:creationId xmlns:p14="http://schemas.microsoft.com/office/powerpoint/2010/main" val="536526134"/>
      </p:ext>
    </p:extLst>
  </p:cSld>
  <p:clrMapOvr>
    <a:masterClrMapping/>
  </p:clrMapOvr>
</p:sld>
</file>

<file path=ppt/slides/slide1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419100"/>
            <a:ext cx="8229600" cy="1143000"/>
          </a:xfrm>
        </p:spPr>
        <p:txBody>
          <a:bodyPr>
            <a:normAutofit fontScale="90000"/>
          </a:bodyPr>
          <a:lstStyle/>
          <a:p>
            <a:r>
              <a:rPr lang="en-US" sz="3556" dirty="0"/>
              <a:t>Cannabis has 545 “compounds”</a:t>
            </a:r>
            <a:br>
              <a:rPr lang="en-US" sz="3556" dirty="0"/>
            </a:br>
            <a:r>
              <a:rPr lang="en-US" sz="3556" dirty="0"/>
              <a:t>  </a:t>
            </a:r>
            <a:br>
              <a:rPr lang="en-US" dirty="0"/>
            </a:br>
            <a:endParaRPr lang="en-US" dirty="0"/>
          </a:p>
        </p:txBody>
      </p:sp>
      <p:sp>
        <p:nvSpPr>
          <p:cNvPr id="3" name="Content Placeholder 2"/>
          <p:cNvSpPr>
            <a:spLocks noGrp="1"/>
          </p:cNvSpPr>
          <p:nvPr>
            <p:ph idx="1"/>
          </p:nvPr>
        </p:nvSpPr>
        <p:spPr/>
        <p:txBody>
          <a:bodyPr/>
          <a:lstStyle/>
          <a:p>
            <a:endParaRPr lang="en-US" dirty="0"/>
          </a:p>
        </p:txBody>
      </p:sp>
      <p:pic>
        <p:nvPicPr>
          <p:cNvPr id="6" name="Picture 5"/>
          <p:cNvPicPr>
            <a:picLocks noChangeAspect="1"/>
          </p:cNvPicPr>
          <p:nvPr/>
        </p:nvPicPr>
        <p:blipFill>
          <a:blip r:embed="rId3"/>
          <a:stretch>
            <a:fillRect/>
          </a:stretch>
        </p:blipFill>
        <p:spPr>
          <a:xfrm>
            <a:off x="457200" y="1104900"/>
            <a:ext cx="8458200" cy="4610100"/>
          </a:xfrm>
          <a:prstGeom prst="rect">
            <a:avLst/>
          </a:prstGeom>
        </p:spPr>
      </p:pic>
      <p:sp>
        <p:nvSpPr>
          <p:cNvPr id="7" name="Rectangle 6"/>
          <p:cNvSpPr/>
          <p:nvPr/>
        </p:nvSpPr>
        <p:spPr>
          <a:xfrm>
            <a:off x="1981200" y="5802997"/>
            <a:ext cx="4572000" cy="923330"/>
          </a:xfrm>
          <a:prstGeom prst="rect">
            <a:avLst/>
          </a:prstGeom>
        </p:spPr>
        <p:txBody>
          <a:bodyPr>
            <a:spAutoFit/>
          </a:bodyPr>
          <a:lstStyle/>
          <a:p>
            <a:r>
              <a:rPr lang="en-US" dirty="0">
                <a:hlinkClick r:id="rId4"/>
              </a:rPr>
              <a:t>https://www.nature.com/articles/s41598-020-60172-6</a:t>
            </a:r>
            <a:endParaRPr lang="en-US" dirty="0"/>
          </a:p>
          <a:p>
            <a:endParaRPr lang="en-US" dirty="0"/>
          </a:p>
        </p:txBody>
      </p:sp>
      <p:sp>
        <p:nvSpPr>
          <p:cNvPr id="8" name="Footer Placeholder 7"/>
          <p:cNvSpPr>
            <a:spLocks noGrp="1"/>
          </p:cNvSpPr>
          <p:nvPr>
            <p:ph type="ftr" sz="quarter" idx="11"/>
          </p:nvPr>
        </p:nvSpPr>
        <p:spPr/>
        <p:txBody>
          <a:bodyPr/>
          <a:lstStyle/>
          <a:p>
            <a:r>
              <a:rPr lang="en-US"/>
              <a:t>Pat Oglesby  Www.newrevenue.org   </a:t>
            </a:r>
          </a:p>
        </p:txBody>
      </p:sp>
    </p:spTree>
    <p:extLst>
      <p:ext uri="{BB962C8B-B14F-4D97-AF65-F5344CB8AC3E}">
        <p14:creationId xmlns:p14="http://schemas.microsoft.com/office/powerpoint/2010/main" val="2953776965"/>
      </p:ext>
    </p:extLst>
  </p:cSld>
  <p:clrMapOvr>
    <a:masterClrMapping/>
  </p:clrMapOvr>
</p:sld>
</file>

<file path=ppt/slides/slide1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914400"/>
            <a:ext cx="7772400" cy="1752600"/>
          </a:xfrm>
        </p:spPr>
        <p:txBody>
          <a:bodyPr>
            <a:normAutofit fontScale="90000"/>
          </a:bodyPr>
          <a:lstStyle/>
          <a:p>
            <a:r>
              <a:rPr lang="en-US" dirty="0"/>
              <a:t>Consumer:  3 main product categories</a:t>
            </a:r>
            <a:br>
              <a:rPr lang="en-US" dirty="0"/>
            </a:br>
            <a:br>
              <a:rPr lang="en-US" dirty="0"/>
            </a:br>
            <a:r>
              <a:rPr lang="en-US" dirty="0"/>
              <a:t> </a:t>
            </a:r>
            <a:br>
              <a:rPr lang="en-US" dirty="0"/>
            </a:br>
            <a:br>
              <a:rPr lang="en-US" dirty="0"/>
            </a:br>
            <a:endParaRPr lang="en-US" dirty="0"/>
          </a:p>
        </p:txBody>
      </p:sp>
      <p:sp>
        <p:nvSpPr>
          <p:cNvPr id="4" name="Subtitle 3"/>
          <p:cNvSpPr>
            <a:spLocks noGrp="1"/>
          </p:cNvSpPr>
          <p:nvPr>
            <p:ph type="subTitle" idx="1"/>
          </p:nvPr>
        </p:nvSpPr>
        <p:spPr>
          <a:xfrm>
            <a:off x="1066800" y="1295400"/>
            <a:ext cx="7086600" cy="2895600"/>
          </a:xfrm>
        </p:spPr>
        <p:txBody>
          <a:bodyPr>
            <a:normAutofit fontScale="92500" lnSpcReduction="20000"/>
          </a:bodyPr>
          <a:lstStyle/>
          <a:p>
            <a:pPr algn="l"/>
            <a:r>
              <a:rPr lang="en-US" sz="4000" dirty="0">
                <a:solidFill>
                  <a:schemeClr val="tx1"/>
                </a:solidFill>
                <a:latin typeface="+mj-lt"/>
                <a:ea typeface="+mj-ea"/>
                <a:cs typeface="+mj-cs"/>
              </a:rPr>
              <a:t>-- Raw plant matter </a:t>
            </a:r>
          </a:p>
          <a:p>
            <a:pPr algn="l"/>
            <a:r>
              <a:rPr lang="en-US" sz="4000" dirty="0">
                <a:solidFill>
                  <a:schemeClr val="tx1"/>
                </a:solidFill>
                <a:latin typeface="+mj-lt"/>
                <a:ea typeface="+mj-ea"/>
                <a:cs typeface="+mj-cs"/>
              </a:rPr>
              <a:t>	-- Flower</a:t>
            </a:r>
          </a:p>
          <a:p>
            <a:pPr algn="l"/>
            <a:r>
              <a:rPr lang="en-US" sz="4000" dirty="0">
                <a:solidFill>
                  <a:schemeClr val="tx1"/>
                </a:solidFill>
                <a:latin typeface="+mj-lt"/>
                <a:ea typeface="+mj-ea"/>
                <a:cs typeface="+mj-cs"/>
              </a:rPr>
              <a:t>	-- Trim</a:t>
            </a:r>
          </a:p>
          <a:p>
            <a:pPr algn="l"/>
            <a:r>
              <a:rPr lang="en-US" sz="4000" dirty="0">
                <a:solidFill>
                  <a:schemeClr val="tx1"/>
                </a:solidFill>
                <a:latin typeface="+mj-lt"/>
                <a:ea typeface="+mj-ea"/>
                <a:cs typeface="+mj-cs"/>
              </a:rPr>
              <a:t>-- Edibles</a:t>
            </a:r>
          </a:p>
          <a:p>
            <a:pPr algn="l"/>
            <a:r>
              <a:rPr lang="en-US" sz="4000" dirty="0">
                <a:solidFill>
                  <a:schemeClr val="tx1"/>
                </a:solidFill>
                <a:latin typeface="+mj-lt"/>
                <a:ea typeface="+mj-ea"/>
                <a:cs typeface="+mj-cs"/>
              </a:rPr>
              <a:t>-- Other products</a:t>
            </a:r>
          </a:p>
          <a:p>
            <a:pPr algn="l"/>
            <a:endParaRPr lang="en-US" sz="4000" dirty="0">
              <a:solidFill>
                <a:schemeClr val="tx1"/>
              </a:solidFill>
              <a:latin typeface="+mj-lt"/>
              <a:ea typeface="+mj-ea"/>
              <a:cs typeface="+mj-cs"/>
            </a:endParaRPr>
          </a:p>
          <a:p>
            <a:pPr algn="l"/>
            <a:endParaRPr lang="en-US" sz="4000" dirty="0">
              <a:solidFill>
                <a:schemeClr val="tx1"/>
              </a:solidFill>
              <a:latin typeface="+mj-lt"/>
              <a:ea typeface="+mj-ea"/>
              <a:cs typeface="+mj-cs"/>
            </a:endParaRPr>
          </a:p>
          <a:p>
            <a:pPr algn="l"/>
            <a:endParaRPr lang="en-US" sz="4000" dirty="0">
              <a:solidFill>
                <a:schemeClr val="tx1"/>
              </a:solidFill>
              <a:latin typeface="+mj-lt"/>
              <a:ea typeface="+mj-ea"/>
              <a:cs typeface="+mj-cs"/>
            </a:endParaRPr>
          </a:p>
          <a:p>
            <a:pPr algn="l"/>
            <a:endParaRPr lang="en-US" dirty="0"/>
          </a:p>
        </p:txBody>
      </p:sp>
    </p:spTree>
    <p:extLst>
      <p:ext uri="{BB962C8B-B14F-4D97-AF65-F5344CB8AC3E}">
        <p14:creationId xmlns:p14="http://schemas.microsoft.com/office/powerpoint/2010/main" val="2927892791"/>
      </p:ext>
    </p:extLst>
  </p:cSld>
  <p:clrMapOvr>
    <a:masterClrMapping/>
  </p:clrMapOvr>
</p:sld>
</file>

<file path=ppt/slides/slide1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381000"/>
            <a:ext cx="7772400" cy="1470025"/>
          </a:xfrm>
        </p:spPr>
        <p:txBody>
          <a:bodyPr/>
          <a:lstStyle/>
          <a:p>
            <a:r>
              <a:rPr lang="en-US" dirty="0"/>
              <a:t>Ontario, Canada  2020</a:t>
            </a:r>
          </a:p>
        </p:txBody>
      </p:sp>
      <p:sp>
        <p:nvSpPr>
          <p:cNvPr id="3" name="Subtitle 2"/>
          <p:cNvSpPr>
            <a:spLocks noGrp="1"/>
          </p:cNvSpPr>
          <p:nvPr>
            <p:ph type="subTitle" idx="1"/>
          </p:nvPr>
        </p:nvSpPr>
        <p:spPr/>
        <p:txBody>
          <a:bodyPr/>
          <a:lstStyle/>
          <a:p>
            <a:endParaRPr lang="en-US" dirty="0"/>
          </a:p>
        </p:txBody>
      </p:sp>
      <p:pic>
        <p:nvPicPr>
          <p:cNvPr id="6" name="Picture 5"/>
          <p:cNvPicPr>
            <a:picLocks noChangeAspect="1"/>
          </p:cNvPicPr>
          <p:nvPr/>
        </p:nvPicPr>
        <p:blipFill>
          <a:blip r:embed="rId2"/>
          <a:stretch>
            <a:fillRect/>
          </a:stretch>
        </p:blipFill>
        <p:spPr>
          <a:xfrm>
            <a:off x="1879600" y="1574800"/>
            <a:ext cx="5384800" cy="3708400"/>
          </a:xfrm>
          <a:prstGeom prst="rect">
            <a:avLst/>
          </a:prstGeom>
        </p:spPr>
      </p:pic>
    </p:spTree>
    <p:extLst>
      <p:ext uri="{BB962C8B-B14F-4D97-AF65-F5344CB8AC3E}">
        <p14:creationId xmlns:p14="http://schemas.microsoft.com/office/powerpoint/2010/main" val="115449873"/>
      </p:ext>
    </p:extLst>
  </p:cSld>
  <p:clrMapOvr>
    <a:masterClrMapping/>
  </p:clrMapOvr>
</p:sld>
</file>

<file path=ppt/slides/slide1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3"/>
          <a:stretch>
            <a:fillRect/>
          </a:stretch>
        </p:blipFill>
        <p:spPr>
          <a:xfrm>
            <a:off x="1066800" y="685800"/>
            <a:ext cx="7093064" cy="5410200"/>
          </a:xfrm>
          <a:prstGeom prst="rect">
            <a:avLst/>
          </a:prstGeom>
        </p:spPr>
      </p:pic>
      <p:sp>
        <p:nvSpPr>
          <p:cNvPr id="3" name="Footer Placeholder 2"/>
          <p:cNvSpPr>
            <a:spLocks noGrp="1"/>
          </p:cNvSpPr>
          <p:nvPr>
            <p:ph type="ftr" sz="quarter" idx="11"/>
          </p:nvPr>
        </p:nvSpPr>
        <p:spPr/>
        <p:txBody>
          <a:bodyPr/>
          <a:lstStyle/>
          <a:p>
            <a:r>
              <a:rPr lang="en-US"/>
              <a:t>superseded</a:t>
            </a:r>
          </a:p>
        </p:txBody>
      </p:sp>
    </p:spTree>
    <p:extLst>
      <p:ext uri="{BB962C8B-B14F-4D97-AF65-F5344CB8AC3E}">
        <p14:creationId xmlns:p14="http://schemas.microsoft.com/office/powerpoint/2010/main" val="2644092717"/>
      </p:ext>
    </p:extLst>
  </p:cSld>
  <p:clrMapOvr>
    <a:masterClrMapping/>
  </p:clrMapOvr>
</p:sld>
</file>

<file path=ppt/slides/slide1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a:t>Bud or flower</a:t>
            </a:r>
          </a:p>
        </p:txBody>
      </p:sp>
      <p:sp>
        <p:nvSpPr>
          <p:cNvPr id="2" name="Footer Placeholder 1"/>
          <p:cNvSpPr>
            <a:spLocks noGrp="1"/>
          </p:cNvSpPr>
          <p:nvPr>
            <p:ph type="ftr" sz="quarter" idx="11"/>
          </p:nvPr>
        </p:nvSpPr>
        <p:spPr/>
        <p:txBody>
          <a:bodyPr/>
          <a:lstStyle/>
          <a:p>
            <a:r>
              <a:rPr lang="en-US"/>
              <a:t>Pat Oglesby  Www.newrevenue.org   </a:t>
            </a:r>
          </a:p>
        </p:txBody>
      </p:sp>
      <p:pic>
        <p:nvPicPr>
          <p:cNvPr id="3" name="Picture 2"/>
          <p:cNvPicPr>
            <a:picLocks noChangeAspect="1"/>
          </p:cNvPicPr>
          <p:nvPr/>
        </p:nvPicPr>
        <p:blipFill>
          <a:blip r:embed="rId2"/>
          <a:stretch>
            <a:fillRect/>
          </a:stretch>
        </p:blipFill>
        <p:spPr>
          <a:xfrm>
            <a:off x="673632" y="1219200"/>
            <a:ext cx="7059496" cy="4419600"/>
          </a:xfrm>
          <a:prstGeom prst="rect">
            <a:avLst/>
          </a:prstGeom>
        </p:spPr>
      </p:pic>
    </p:spTree>
    <p:extLst>
      <p:ext uri="{BB962C8B-B14F-4D97-AF65-F5344CB8AC3E}">
        <p14:creationId xmlns:p14="http://schemas.microsoft.com/office/powerpoint/2010/main" val="449003758"/>
      </p:ext>
    </p:extLst>
  </p:cSld>
  <p:clrMapOvr>
    <a:masterClrMapping/>
  </p:clrMapOvr>
</p:sld>
</file>

<file path=ppt/slides/slide1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a:t>Trim or leaves </a:t>
            </a:r>
          </a:p>
        </p:txBody>
      </p:sp>
      <p:sp>
        <p:nvSpPr>
          <p:cNvPr id="2" name="Footer Placeholder 1"/>
          <p:cNvSpPr>
            <a:spLocks noGrp="1"/>
          </p:cNvSpPr>
          <p:nvPr>
            <p:ph type="ftr" sz="quarter" idx="11"/>
          </p:nvPr>
        </p:nvSpPr>
        <p:spPr/>
        <p:txBody>
          <a:bodyPr/>
          <a:lstStyle/>
          <a:p>
            <a:r>
              <a:rPr lang="en-US"/>
              <a:t>Pat Oglesby  Www.newrevenue.org   </a:t>
            </a:r>
          </a:p>
        </p:txBody>
      </p:sp>
      <p:pic>
        <p:nvPicPr>
          <p:cNvPr id="3" name="Picture 2"/>
          <p:cNvPicPr/>
          <p:nvPr/>
        </p:nvPicPr>
        <p:blipFill>
          <a:blip r:embed="rId2"/>
          <a:srcRect/>
          <a:stretch>
            <a:fillRect/>
          </a:stretch>
        </p:blipFill>
        <p:spPr bwMode="auto">
          <a:xfrm>
            <a:off x="2819400" y="1417637"/>
            <a:ext cx="4495800" cy="5154057"/>
          </a:xfrm>
          <a:prstGeom prst="rect">
            <a:avLst/>
          </a:prstGeom>
          <a:noFill/>
          <a:ln w="9525">
            <a:noFill/>
            <a:miter lim="800000"/>
            <a:headEnd/>
            <a:tailEnd/>
          </a:ln>
        </p:spPr>
      </p:pic>
    </p:spTree>
    <p:extLst>
      <p:ext uri="{BB962C8B-B14F-4D97-AF65-F5344CB8AC3E}">
        <p14:creationId xmlns:p14="http://schemas.microsoft.com/office/powerpoint/2010/main" val="3500947357"/>
      </p:ext>
    </p:extLst>
  </p:cSld>
  <p:clrMapOvr>
    <a:masterClrMapping/>
  </p:clrMapOvr>
</p:sld>
</file>

<file path=ppt/slides/slide1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Edible</a:t>
            </a:r>
          </a:p>
        </p:txBody>
      </p:sp>
      <p:sp>
        <p:nvSpPr>
          <p:cNvPr id="3" name="Footer Placeholder 2"/>
          <p:cNvSpPr>
            <a:spLocks noGrp="1"/>
          </p:cNvSpPr>
          <p:nvPr>
            <p:ph type="ftr" sz="quarter" idx="11"/>
          </p:nvPr>
        </p:nvSpPr>
        <p:spPr/>
        <p:txBody>
          <a:bodyPr/>
          <a:lstStyle/>
          <a:p>
            <a:r>
              <a:rPr lang="en-US"/>
              <a:t>Pat Oglesby  Www.newrevenue.org   </a:t>
            </a:r>
          </a:p>
        </p:txBody>
      </p:sp>
      <p:pic>
        <p:nvPicPr>
          <p:cNvPr id="4" name="Picture 3"/>
          <p:cNvPicPr/>
          <p:nvPr/>
        </p:nvPicPr>
        <p:blipFill>
          <a:blip r:embed="rId2"/>
          <a:srcRect/>
          <a:stretch>
            <a:fillRect/>
          </a:stretch>
        </p:blipFill>
        <p:spPr bwMode="auto">
          <a:xfrm>
            <a:off x="1828800" y="1796143"/>
            <a:ext cx="5486400" cy="3265714"/>
          </a:xfrm>
          <a:prstGeom prst="rect">
            <a:avLst/>
          </a:prstGeom>
          <a:noFill/>
          <a:ln w="9525">
            <a:noFill/>
            <a:miter lim="800000"/>
            <a:headEnd/>
            <a:tailEnd/>
          </a:ln>
        </p:spPr>
      </p:pic>
    </p:spTree>
    <p:extLst>
      <p:ext uri="{BB962C8B-B14F-4D97-AF65-F5344CB8AC3E}">
        <p14:creationId xmlns:p14="http://schemas.microsoft.com/office/powerpoint/2010/main" val="1203169134"/>
      </p:ext>
    </p:extLst>
  </p:cSld>
  <p:clrMapOvr>
    <a:masterClrMapping/>
  </p:clrMapOvr>
</p:sld>
</file>

<file path=ppt/slides/slide1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en-US" dirty="0"/>
              <a:t>Tincture</a:t>
            </a:r>
          </a:p>
        </p:txBody>
      </p:sp>
      <p:sp>
        <p:nvSpPr>
          <p:cNvPr id="3" name="Footer Placeholder 2"/>
          <p:cNvSpPr>
            <a:spLocks noGrp="1"/>
          </p:cNvSpPr>
          <p:nvPr>
            <p:ph type="ftr" sz="quarter" idx="11"/>
          </p:nvPr>
        </p:nvSpPr>
        <p:spPr/>
        <p:txBody>
          <a:bodyPr/>
          <a:lstStyle/>
          <a:p>
            <a:r>
              <a:rPr lang="en-US"/>
              <a:t>Pat Oglesby  Www.newrevenue.org   </a:t>
            </a:r>
          </a:p>
        </p:txBody>
      </p:sp>
      <p:pic>
        <p:nvPicPr>
          <p:cNvPr id="4" name="Picture 3"/>
          <p:cNvPicPr/>
          <p:nvPr/>
        </p:nvPicPr>
        <p:blipFill>
          <a:blip r:embed="rId2"/>
          <a:srcRect/>
          <a:stretch>
            <a:fillRect/>
          </a:stretch>
        </p:blipFill>
        <p:spPr bwMode="auto">
          <a:xfrm>
            <a:off x="2895600" y="1417638"/>
            <a:ext cx="3448050" cy="4025900"/>
          </a:xfrm>
          <a:prstGeom prst="rect">
            <a:avLst/>
          </a:prstGeom>
          <a:noFill/>
          <a:ln w="9525">
            <a:noFill/>
            <a:miter lim="800000"/>
            <a:headEnd/>
            <a:tailEnd/>
          </a:ln>
        </p:spPr>
      </p:pic>
    </p:spTree>
    <p:extLst>
      <p:ext uri="{BB962C8B-B14F-4D97-AF65-F5344CB8AC3E}">
        <p14:creationId xmlns:p14="http://schemas.microsoft.com/office/powerpoint/2010/main" val="2938604292"/>
      </p:ext>
    </p:extLst>
  </p:cSld>
  <p:clrMapOvr>
    <a:masterClrMapping/>
  </p:clrMapOvr>
</p:sld>
</file>

<file path=ppt/slides/slide1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Dabs, shatter, wax, concentrates</a:t>
            </a:r>
          </a:p>
        </p:txBody>
      </p:sp>
      <p:sp>
        <p:nvSpPr>
          <p:cNvPr id="3" name="Footer Placeholder 2"/>
          <p:cNvSpPr>
            <a:spLocks noGrp="1"/>
          </p:cNvSpPr>
          <p:nvPr>
            <p:ph type="ftr" sz="quarter" idx="11"/>
          </p:nvPr>
        </p:nvSpPr>
        <p:spPr/>
        <p:txBody>
          <a:bodyPr/>
          <a:lstStyle/>
          <a:p>
            <a:r>
              <a:rPr lang="en-US"/>
              <a:t>Pat Oglesby  Www.newrevenue.org   </a:t>
            </a:r>
          </a:p>
        </p:txBody>
      </p:sp>
      <p:pic>
        <p:nvPicPr>
          <p:cNvPr id="4" name="Picture 3"/>
          <p:cNvPicPr/>
          <p:nvPr/>
        </p:nvPicPr>
        <p:blipFill>
          <a:blip r:embed="rId2"/>
          <a:srcRect/>
          <a:stretch>
            <a:fillRect/>
          </a:stretch>
        </p:blipFill>
        <p:spPr bwMode="auto">
          <a:xfrm>
            <a:off x="457200" y="1238018"/>
            <a:ext cx="5486400" cy="5619982"/>
          </a:xfrm>
          <a:prstGeom prst="rect">
            <a:avLst/>
          </a:prstGeom>
          <a:noFill/>
          <a:ln w="9525">
            <a:noFill/>
            <a:miter lim="800000"/>
            <a:headEnd/>
            <a:tailEnd/>
          </a:ln>
        </p:spPr>
      </p:pic>
      <p:pic>
        <p:nvPicPr>
          <p:cNvPr id="5" name="Picture 4"/>
          <p:cNvPicPr/>
          <p:nvPr/>
        </p:nvPicPr>
        <p:blipFill>
          <a:blip r:embed="rId3"/>
          <a:srcRect/>
          <a:stretch>
            <a:fillRect/>
          </a:stretch>
        </p:blipFill>
        <p:spPr bwMode="auto">
          <a:xfrm>
            <a:off x="4648200" y="3505200"/>
            <a:ext cx="4495800" cy="3532909"/>
          </a:xfrm>
          <a:prstGeom prst="rect">
            <a:avLst/>
          </a:prstGeom>
          <a:noFill/>
          <a:ln w="9525">
            <a:noFill/>
            <a:miter lim="800000"/>
            <a:headEnd/>
            <a:tailEnd/>
          </a:ln>
        </p:spPr>
      </p:pic>
      <p:pic>
        <p:nvPicPr>
          <p:cNvPr id="6" name="Picture 5"/>
          <p:cNvPicPr/>
          <p:nvPr/>
        </p:nvPicPr>
        <p:blipFill>
          <a:blip r:embed="rId4"/>
          <a:srcRect/>
          <a:stretch>
            <a:fillRect/>
          </a:stretch>
        </p:blipFill>
        <p:spPr bwMode="auto">
          <a:xfrm>
            <a:off x="5791200" y="1295400"/>
            <a:ext cx="3048000" cy="2590800"/>
          </a:xfrm>
          <a:prstGeom prst="rect">
            <a:avLst/>
          </a:prstGeom>
          <a:noFill/>
          <a:ln w="9525">
            <a:noFill/>
            <a:miter lim="800000"/>
            <a:headEnd/>
            <a:tailEnd/>
          </a:ln>
        </p:spPr>
      </p:pic>
    </p:spTree>
    <p:extLst>
      <p:ext uri="{BB962C8B-B14F-4D97-AF65-F5344CB8AC3E}">
        <p14:creationId xmlns:p14="http://schemas.microsoft.com/office/powerpoint/2010/main" val="3009280891"/>
      </p:ext>
    </p:extLst>
  </p:cSld>
  <p:clrMapOvr>
    <a:masterClrMapping/>
  </p:clrMapOvr>
</p:sld>
</file>

<file path=ppt/slides/slide1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19547" y="533400"/>
            <a:ext cx="8229600" cy="1143000"/>
          </a:xfrm>
        </p:spPr>
        <p:txBody>
          <a:bodyPr>
            <a:normAutofit fontScale="90000"/>
          </a:bodyPr>
          <a:lstStyle/>
          <a:p>
            <a:r>
              <a:rPr lang="en-US" dirty="0"/>
              <a:t>“So high that the user passes out” – </a:t>
            </a:r>
            <a:r>
              <a:rPr lang="en-US" dirty="0" err="1"/>
              <a:t>sfweekly.com</a:t>
            </a:r>
            <a:br>
              <a:rPr lang="en-US" dirty="0"/>
            </a:br>
            <a:endParaRPr lang="en-US" dirty="0"/>
          </a:p>
        </p:txBody>
      </p:sp>
      <p:grpSp>
        <p:nvGrpSpPr>
          <p:cNvPr id="3" name="Group 2"/>
          <p:cNvGrpSpPr/>
          <p:nvPr/>
        </p:nvGrpSpPr>
        <p:grpSpPr>
          <a:xfrm>
            <a:off x="1295400" y="2609657"/>
            <a:ext cx="2437804" cy="1548005"/>
            <a:chOff x="1964531" y="258158"/>
            <a:chExt cx="2437804" cy="1548005"/>
          </a:xfrm>
        </p:grpSpPr>
        <p:sp>
          <p:nvSpPr>
            <p:cNvPr id="4" name="Rounded Rectangle 3"/>
            <p:cNvSpPr/>
            <p:nvPr/>
          </p:nvSpPr>
          <p:spPr>
            <a:xfrm>
              <a:off x="1964531" y="258158"/>
              <a:ext cx="2437804" cy="1548005"/>
            </a:xfrm>
            <a:prstGeom prst="roundRect">
              <a:avLst>
                <a:gd name="adj" fmla="val 10000"/>
              </a:avLst>
            </a:prstGeom>
            <a:blipFill rotWithShape="0">
              <a:blip r:embed="rId3"/>
              <a:stretch>
                <a:fillRect/>
              </a:stretch>
            </a:blipFill>
          </p:spPr>
          <p:style>
            <a:lnRef idx="1">
              <a:schemeClr val="accent1">
                <a:hueOff val="0"/>
                <a:satOff val="0"/>
                <a:lumOff val="0"/>
                <a:alphaOff val="0"/>
              </a:schemeClr>
            </a:lnRef>
            <a:fillRef idx="1">
              <a:scrgbClr r="0" g="0" b="0"/>
            </a:fillRef>
            <a:effectRef idx="0">
              <a:schemeClr val="lt1">
                <a:alpha val="90000"/>
                <a:hueOff val="0"/>
                <a:satOff val="0"/>
                <a:lumOff val="0"/>
                <a:alphaOff val="0"/>
              </a:schemeClr>
            </a:effectRef>
            <a:fontRef idx="minor">
              <a:schemeClr val="dk1">
                <a:hueOff val="0"/>
                <a:satOff val="0"/>
                <a:lumOff val="0"/>
                <a:alphaOff val="0"/>
              </a:schemeClr>
            </a:fontRef>
          </p:style>
        </p:sp>
        <p:sp>
          <p:nvSpPr>
            <p:cNvPr id="5" name="Rounded Rectangle 4"/>
            <p:cNvSpPr/>
            <p:nvPr/>
          </p:nvSpPr>
          <p:spPr>
            <a:xfrm>
              <a:off x="2009871" y="303498"/>
              <a:ext cx="2347124" cy="1457325"/>
            </a:xfrm>
            <a:prstGeom prst="rect">
              <a:avLst/>
            </a:prstGeom>
          </p:spPr>
          <p:style>
            <a:lnRef idx="0">
              <a:scrgbClr r="0" g="0" b="0"/>
            </a:lnRef>
            <a:fillRef idx="0">
              <a:scrgbClr r="0" g="0" b="0"/>
            </a:fillRef>
            <a:effectRef idx="0">
              <a:scrgbClr r="0" g="0" b="0"/>
            </a:effectRef>
            <a:fontRef idx="minor">
              <a:schemeClr val="dk1">
                <a:hueOff val="0"/>
                <a:satOff val="0"/>
                <a:lumOff val="0"/>
                <a:alphaOff val="0"/>
              </a:schemeClr>
            </a:fontRef>
          </p:style>
          <p:txBody>
            <a:bodyPr spcFirstLastPara="0" vert="horz" wrap="square" lIns="247650" tIns="247650" rIns="247650" bIns="247650" numCol="1" spcCol="1270" anchor="ctr" anchorCtr="0">
              <a:noAutofit/>
            </a:bodyPr>
            <a:lstStyle/>
            <a:p>
              <a:pPr lvl="0" algn="ctr" defTabSz="2889250">
                <a:lnSpc>
                  <a:spcPct val="90000"/>
                </a:lnSpc>
                <a:spcBef>
                  <a:spcPct val="0"/>
                </a:spcBef>
                <a:spcAft>
                  <a:spcPct val="35000"/>
                </a:spcAft>
              </a:pPr>
              <a:endParaRPr lang="en-US" sz="6500" kern="1200" dirty="0"/>
            </a:p>
          </p:txBody>
        </p:sp>
      </p:grpSp>
      <p:grpSp>
        <p:nvGrpSpPr>
          <p:cNvPr id="6" name="Group 5"/>
          <p:cNvGrpSpPr/>
          <p:nvPr/>
        </p:nvGrpSpPr>
        <p:grpSpPr>
          <a:xfrm>
            <a:off x="4038600" y="1981200"/>
            <a:ext cx="3947951" cy="3124199"/>
            <a:chOff x="3454300" y="2515159"/>
            <a:chExt cx="2437804" cy="1548005"/>
          </a:xfrm>
        </p:grpSpPr>
        <p:sp>
          <p:nvSpPr>
            <p:cNvPr id="7" name="Rounded Rectangle 6"/>
            <p:cNvSpPr/>
            <p:nvPr/>
          </p:nvSpPr>
          <p:spPr>
            <a:xfrm>
              <a:off x="3454300" y="2515159"/>
              <a:ext cx="2437804" cy="1548005"/>
            </a:xfrm>
            <a:prstGeom prst="roundRect">
              <a:avLst>
                <a:gd name="adj" fmla="val 10000"/>
              </a:avLst>
            </a:prstGeom>
            <a:blipFill rotWithShape="0">
              <a:blip r:embed="rId4"/>
              <a:stretch>
                <a:fillRect/>
              </a:stretch>
            </a:blipFill>
          </p:spPr>
          <p:style>
            <a:lnRef idx="1">
              <a:schemeClr val="accent1">
                <a:hueOff val="0"/>
                <a:satOff val="0"/>
                <a:lumOff val="0"/>
                <a:alphaOff val="0"/>
              </a:schemeClr>
            </a:lnRef>
            <a:fillRef idx="1">
              <a:scrgbClr r="0" g="0" b="0"/>
            </a:fillRef>
            <a:effectRef idx="0">
              <a:schemeClr val="lt1">
                <a:alpha val="90000"/>
                <a:hueOff val="0"/>
                <a:satOff val="0"/>
                <a:lumOff val="0"/>
                <a:alphaOff val="0"/>
              </a:schemeClr>
            </a:effectRef>
            <a:fontRef idx="minor">
              <a:schemeClr val="dk1">
                <a:hueOff val="0"/>
                <a:satOff val="0"/>
                <a:lumOff val="0"/>
                <a:alphaOff val="0"/>
              </a:schemeClr>
            </a:fontRef>
          </p:style>
        </p:sp>
        <p:sp>
          <p:nvSpPr>
            <p:cNvPr id="8" name="Rounded Rectangle 4"/>
            <p:cNvSpPr/>
            <p:nvPr/>
          </p:nvSpPr>
          <p:spPr>
            <a:xfrm>
              <a:off x="3499640" y="2560499"/>
              <a:ext cx="2347124" cy="1457325"/>
            </a:xfrm>
            <a:prstGeom prst="rect">
              <a:avLst/>
            </a:prstGeom>
          </p:spPr>
          <p:style>
            <a:lnRef idx="0">
              <a:scrgbClr r="0" g="0" b="0"/>
            </a:lnRef>
            <a:fillRef idx="0">
              <a:scrgbClr r="0" g="0" b="0"/>
            </a:fillRef>
            <a:effectRef idx="0">
              <a:scrgbClr r="0" g="0" b="0"/>
            </a:effectRef>
            <a:fontRef idx="minor">
              <a:schemeClr val="dk1">
                <a:hueOff val="0"/>
                <a:satOff val="0"/>
                <a:lumOff val="0"/>
                <a:alphaOff val="0"/>
              </a:schemeClr>
            </a:fontRef>
          </p:style>
          <p:txBody>
            <a:bodyPr spcFirstLastPara="0" vert="horz" wrap="square" lIns="247650" tIns="247650" rIns="247650" bIns="247650" numCol="1" spcCol="1270" anchor="ctr" anchorCtr="0">
              <a:noAutofit/>
            </a:bodyPr>
            <a:lstStyle/>
            <a:p>
              <a:pPr lvl="0" algn="ctr" defTabSz="2889250">
                <a:lnSpc>
                  <a:spcPct val="90000"/>
                </a:lnSpc>
                <a:spcBef>
                  <a:spcPct val="0"/>
                </a:spcBef>
                <a:spcAft>
                  <a:spcPct val="35000"/>
                </a:spcAft>
              </a:pPr>
              <a:endParaRPr lang="en-US" sz="6500" kern="1200" dirty="0"/>
            </a:p>
          </p:txBody>
        </p:sp>
      </p:grpSp>
      <p:sp>
        <p:nvSpPr>
          <p:cNvPr id="9" name="Footer Placeholder 8"/>
          <p:cNvSpPr>
            <a:spLocks noGrp="1"/>
          </p:cNvSpPr>
          <p:nvPr>
            <p:ph type="ftr" sz="quarter" idx="11"/>
          </p:nvPr>
        </p:nvSpPr>
        <p:spPr/>
        <p:txBody>
          <a:bodyPr/>
          <a:lstStyle/>
          <a:p>
            <a:r>
              <a:rPr lang="en-US"/>
              <a:t>superseded</a:t>
            </a:r>
          </a:p>
        </p:txBody>
      </p:sp>
    </p:spTree>
    <p:extLst>
      <p:ext uri="{BB962C8B-B14F-4D97-AF65-F5344CB8AC3E}">
        <p14:creationId xmlns:p14="http://schemas.microsoft.com/office/powerpoint/2010/main" val="2380559441"/>
      </p:ext>
    </p:extLst>
  </p:cSld>
  <p:clrMapOvr>
    <a:masterClrMapping/>
  </p:clrMapOvr>
</p:sld>
</file>

<file path=ppt/slides/slide1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a:t>Cream</a:t>
            </a:r>
          </a:p>
        </p:txBody>
      </p:sp>
      <p:sp>
        <p:nvSpPr>
          <p:cNvPr id="2" name="Footer Placeholder 1"/>
          <p:cNvSpPr>
            <a:spLocks noGrp="1"/>
          </p:cNvSpPr>
          <p:nvPr>
            <p:ph type="ftr" sz="quarter" idx="11"/>
          </p:nvPr>
        </p:nvSpPr>
        <p:spPr/>
        <p:txBody>
          <a:bodyPr/>
          <a:lstStyle/>
          <a:p>
            <a:r>
              <a:rPr lang="en-US"/>
              <a:t>Pat Oglesby  Www.newrevenue.org   </a:t>
            </a:r>
          </a:p>
        </p:txBody>
      </p:sp>
      <p:pic>
        <p:nvPicPr>
          <p:cNvPr id="3" name="Picture 2"/>
          <p:cNvPicPr/>
          <p:nvPr/>
        </p:nvPicPr>
        <p:blipFill>
          <a:blip r:embed="rId2"/>
          <a:srcRect/>
          <a:stretch>
            <a:fillRect/>
          </a:stretch>
        </p:blipFill>
        <p:spPr bwMode="auto">
          <a:xfrm>
            <a:off x="1828800" y="1463337"/>
            <a:ext cx="5486400" cy="4893013"/>
          </a:xfrm>
          <a:prstGeom prst="rect">
            <a:avLst/>
          </a:prstGeom>
          <a:noFill/>
          <a:ln w="9525">
            <a:noFill/>
            <a:miter lim="800000"/>
            <a:headEnd/>
            <a:tailEnd/>
          </a:ln>
        </p:spPr>
      </p:pic>
    </p:spTree>
    <p:extLst>
      <p:ext uri="{BB962C8B-B14F-4D97-AF65-F5344CB8AC3E}">
        <p14:creationId xmlns:p14="http://schemas.microsoft.com/office/powerpoint/2010/main" val="2014571275"/>
      </p:ext>
    </p:extLst>
  </p:cSld>
  <p:clrMapOvr>
    <a:masterClrMapping/>
  </p:clrMapOvr>
</p:sld>
</file>

<file path=ppt/slides/slide1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a:t>Vaping material</a:t>
            </a:r>
          </a:p>
        </p:txBody>
      </p:sp>
      <p:sp>
        <p:nvSpPr>
          <p:cNvPr id="2" name="Footer Placeholder 1"/>
          <p:cNvSpPr>
            <a:spLocks noGrp="1"/>
          </p:cNvSpPr>
          <p:nvPr>
            <p:ph type="ftr" sz="quarter" idx="11"/>
          </p:nvPr>
        </p:nvSpPr>
        <p:spPr/>
        <p:txBody>
          <a:bodyPr/>
          <a:lstStyle/>
          <a:p>
            <a:r>
              <a:rPr lang="en-US"/>
              <a:t>Pat Oglesby  Www.newrevenue.org   </a:t>
            </a:r>
          </a:p>
        </p:txBody>
      </p:sp>
      <p:pic>
        <p:nvPicPr>
          <p:cNvPr id="3" name="Picture 2"/>
          <p:cNvPicPr/>
          <p:nvPr/>
        </p:nvPicPr>
        <p:blipFill>
          <a:blip r:embed="rId2"/>
          <a:srcRect/>
          <a:stretch>
            <a:fillRect/>
          </a:stretch>
        </p:blipFill>
        <p:spPr bwMode="auto">
          <a:xfrm>
            <a:off x="1600200" y="1417638"/>
            <a:ext cx="5410200" cy="4343400"/>
          </a:xfrm>
          <a:prstGeom prst="rect">
            <a:avLst/>
          </a:prstGeom>
          <a:noFill/>
          <a:ln w="9525">
            <a:noFill/>
            <a:miter lim="800000"/>
            <a:headEnd/>
            <a:tailEnd/>
          </a:ln>
        </p:spPr>
      </p:pic>
    </p:spTree>
    <p:extLst>
      <p:ext uri="{BB962C8B-B14F-4D97-AF65-F5344CB8AC3E}">
        <p14:creationId xmlns:p14="http://schemas.microsoft.com/office/powerpoint/2010/main" val="2998044635"/>
      </p:ext>
    </p:extLst>
  </p:cSld>
  <p:clrMapOvr>
    <a:masterClrMapping/>
  </p:clrMapOvr>
</p:sld>
</file>

<file path=ppt/slides/slide1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Beverages</a:t>
            </a:r>
          </a:p>
        </p:txBody>
      </p:sp>
      <p:sp>
        <p:nvSpPr>
          <p:cNvPr id="3" name="Footer Placeholder 2"/>
          <p:cNvSpPr>
            <a:spLocks noGrp="1"/>
          </p:cNvSpPr>
          <p:nvPr>
            <p:ph type="ftr" sz="quarter" idx="11"/>
          </p:nvPr>
        </p:nvSpPr>
        <p:spPr/>
        <p:txBody>
          <a:bodyPr/>
          <a:lstStyle/>
          <a:p>
            <a:r>
              <a:rPr lang="en-US"/>
              <a:t>Pat Oglesby  Www.newrevenue.org   </a:t>
            </a:r>
          </a:p>
        </p:txBody>
      </p:sp>
      <p:pic>
        <p:nvPicPr>
          <p:cNvPr id="4" name="Picture 3"/>
          <p:cNvPicPr/>
          <p:nvPr/>
        </p:nvPicPr>
        <p:blipFill>
          <a:blip r:embed="rId2"/>
          <a:srcRect/>
          <a:stretch>
            <a:fillRect/>
          </a:stretch>
        </p:blipFill>
        <p:spPr bwMode="auto">
          <a:xfrm>
            <a:off x="1066800" y="1417639"/>
            <a:ext cx="6934200" cy="4602162"/>
          </a:xfrm>
          <a:prstGeom prst="rect">
            <a:avLst/>
          </a:prstGeom>
          <a:noFill/>
          <a:ln w="9525">
            <a:noFill/>
            <a:miter lim="800000"/>
            <a:headEnd/>
            <a:tailEnd/>
          </a:ln>
        </p:spPr>
      </p:pic>
    </p:spTree>
    <p:extLst>
      <p:ext uri="{BB962C8B-B14F-4D97-AF65-F5344CB8AC3E}">
        <p14:creationId xmlns:p14="http://schemas.microsoft.com/office/powerpoint/2010/main" val="926907684"/>
      </p:ext>
    </p:extLst>
  </p:cSld>
  <p:clrMapOvr>
    <a:masterClrMapping/>
  </p:clrMapOvr>
</p:sld>
</file>

<file path=ppt/slides/slide1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Etc.</a:t>
            </a:r>
          </a:p>
        </p:txBody>
      </p:sp>
      <p:sp>
        <p:nvSpPr>
          <p:cNvPr id="3" name="Footer Placeholder 2"/>
          <p:cNvSpPr>
            <a:spLocks noGrp="1"/>
          </p:cNvSpPr>
          <p:nvPr>
            <p:ph type="ftr" sz="quarter" idx="11"/>
          </p:nvPr>
        </p:nvSpPr>
        <p:spPr/>
        <p:txBody>
          <a:bodyPr/>
          <a:lstStyle/>
          <a:p>
            <a:r>
              <a:rPr lang="en-US"/>
              <a:t>Pat Oglesby  Www.newrevenue.org   </a:t>
            </a:r>
          </a:p>
        </p:txBody>
      </p:sp>
      <p:pic>
        <p:nvPicPr>
          <p:cNvPr id="5" name="Picture 4"/>
          <p:cNvPicPr/>
          <p:nvPr/>
        </p:nvPicPr>
        <p:blipFill>
          <a:blip r:embed="rId2"/>
          <a:srcRect/>
          <a:stretch>
            <a:fillRect/>
          </a:stretch>
        </p:blipFill>
        <p:spPr bwMode="auto">
          <a:xfrm>
            <a:off x="914400" y="1143000"/>
            <a:ext cx="7239000" cy="4952999"/>
          </a:xfrm>
          <a:prstGeom prst="rect">
            <a:avLst/>
          </a:prstGeom>
          <a:noFill/>
          <a:ln w="9525">
            <a:noFill/>
            <a:miter lim="800000"/>
            <a:headEnd/>
            <a:tailEnd/>
          </a:ln>
        </p:spPr>
      </p:pic>
    </p:spTree>
    <p:extLst>
      <p:ext uri="{BB962C8B-B14F-4D97-AF65-F5344CB8AC3E}">
        <p14:creationId xmlns:p14="http://schemas.microsoft.com/office/powerpoint/2010/main" val="2877242414"/>
      </p:ext>
    </p:extLst>
  </p:cSld>
  <p:clrMapOvr>
    <a:masterClrMapping/>
  </p:clrMapOvr>
</p:sld>
</file>

<file path=ppt/slides/slide1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49190" y="1111046"/>
            <a:ext cx="8229600" cy="1782762"/>
          </a:xfrm>
        </p:spPr>
        <p:txBody>
          <a:bodyPr>
            <a:normAutofit fontScale="90000"/>
          </a:bodyPr>
          <a:lstStyle/>
          <a:p>
            <a:r>
              <a:rPr lang="en-US" dirty="0"/>
              <a:t>Why single out cannabis?</a:t>
            </a:r>
            <a:br>
              <a:rPr lang="en-US" dirty="0"/>
            </a:br>
            <a:br>
              <a:rPr lang="en-US" dirty="0"/>
            </a:br>
            <a:br>
              <a:rPr lang="en-US" dirty="0"/>
            </a:br>
            <a:br>
              <a:rPr lang="en-US" dirty="0"/>
            </a:br>
            <a:endParaRPr lang="en-US" dirty="0"/>
          </a:p>
        </p:txBody>
      </p:sp>
      <p:sp>
        <p:nvSpPr>
          <p:cNvPr id="3" name="TextBox 2"/>
          <p:cNvSpPr txBox="1"/>
          <p:nvPr/>
        </p:nvSpPr>
        <p:spPr>
          <a:xfrm>
            <a:off x="806390" y="2002427"/>
            <a:ext cx="7772400" cy="923330"/>
          </a:xfrm>
          <a:prstGeom prst="rect">
            <a:avLst/>
          </a:prstGeom>
          <a:noFill/>
        </p:spPr>
        <p:txBody>
          <a:bodyPr wrap="square" rtlCol="0">
            <a:spAutoFit/>
          </a:bodyPr>
          <a:lstStyle/>
          <a:p>
            <a:r>
              <a:rPr lang="en-US" dirty="0"/>
              <a:t> </a:t>
            </a:r>
          </a:p>
          <a:p>
            <a:pPr marL="342900" indent="-342900"/>
            <a:endParaRPr lang="en-US" dirty="0"/>
          </a:p>
          <a:p>
            <a:pPr marL="342900" indent="-342900">
              <a:buAutoNum type="arabicPeriod"/>
            </a:pPr>
            <a:endParaRPr lang="en-US" dirty="0"/>
          </a:p>
        </p:txBody>
      </p:sp>
      <p:sp>
        <p:nvSpPr>
          <p:cNvPr id="5" name="Footer Placeholder 4"/>
          <p:cNvSpPr>
            <a:spLocks noGrp="1"/>
          </p:cNvSpPr>
          <p:nvPr>
            <p:ph type="ftr" sz="quarter" idx="4294967295"/>
          </p:nvPr>
        </p:nvSpPr>
        <p:spPr>
          <a:xfrm>
            <a:off x="3124200" y="6356352"/>
            <a:ext cx="2895600" cy="365125"/>
          </a:xfrm>
          <a:prstGeom prst="rect">
            <a:avLst/>
          </a:prstGeom>
        </p:spPr>
        <p:txBody>
          <a:bodyPr/>
          <a:lstStyle/>
          <a:p>
            <a:r>
              <a:rPr lang="en-US"/>
              <a:t>Pat Oglesby New Revenue</a:t>
            </a:r>
          </a:p>
        </p:txBody>
      </p:sp>
      <p:sp>
        <p:nvSpPr>
          <p:cNvPr id="6" name="Rectangle 5"/>
          <p:cNvSpPr/>
          <p:nvPr/>
        </p:nvSpPr>
        <p:spPr>
          <a:xfrm>
            <a:off x="1676400" y="1340707"/>
            <a:ext cx="4791701" cy="3170099"/>
          </a:xfrm>
          <a:prstGeom prst="rect">
            <a:avLst/>
          </a:prstGeom>
        </p:spPr>
        <p:txBody>
          <a:bodyPr wrap="square">
            <a:spAutoFit/>
          </a:bodyPr>
          <a:lstStyle/>
          <a:p>
            <a:r>
              <a:rPr lang="en-US" sz="4000" dirty="0"/>
              <a:t>[Revenue]</a:t>
            </a:r>
          </a:p>
          <a:p>
            <a:r>
              <a:rPr lang="en-US" sz="4000" dirty="0"/>
              <a:t> What are we mad at?</a:t>
            </a:r>
          </a:p>
          <a:p>
            <a:r>
              <a:rPr lang="en-US" sz="4000" dirty="0"/>
              <a:t>	Externalities?</a:t>
            </a:r>
          </a:p>
          <a:p>
            <a:r>
              <a:rPr lang="en-US" sz="4000" dirty="0"/>
              <a:t>	Internalities?	</a:t>
            </a:r>
          </a:p>
          <a:p>
            <a:r>
              <a:rPr lang="en-US" sz="4000" dirty="0"/>
              <a:t>Voters?</a:t>
            </a:r>
          </a:p>
        </p:txBody>
      </p:sp>
    </p:spTree>
    <p:extLst>
      <p:ext uri="{BB962C8B-B14F-4D97-AF65-F5344CB8AC3E}">
        <p14:creationId xmlns:p14="http://schemas.microsoft.com/office/powerpoint/2010/main" val="3206687559"/>
      </p:ext>
    </p:extLst>
  </p:cSld>
  <p:clrMapOvr>
    <a:masterClrMapping/>
  </p:clrMapOvr>
</p:sld>
</file>

<file path=ppt/slides/slide1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E456593-C642-4747-9131-0EFED3B85D77}"/>
              </a:ext>
            </a:extLst>
          </p:cNvPr>
          <p:cNvSpPr>
            <a:spLocks noGrp="1"/>
          </p:cNvSpPr>
          <p:nvPr>
            <p:ph type="title"/>
          </p:nvPr>
        </p:nvSpPr>
        <p:spPr/>
        <p:txBody>
          <a:bodyPr>
            <a:normAutofit fontScale="90000"/>
          </a:bodyPr>
          <a:lstStyle/>
          <a:p>
            <a:r>
              <a:rPr lang="en-US" dirty="0"/>
              <a:t>Practical:  Taxation is more popular than legalization</a:t>
            </a:r>
          </a:p>
        </p:txBody>
      </p:sp>
      <p:sp>
        <p:nvSpPr>
          <p:cNvPr id="5" name="TextBox 4">
            <a:extLst>
              <a:ext uri="{FF2B5EF4-FFF2-40B4-BE49-F238E27FC236}">
                <a16:creationId xmlns:a16="http://schemas.microsoft.com/office/drawing/2014/main" id="{B35058FE-46E1-5148-801E-B7218687DE87}"/>
              </a:ext>
            </a:extLst>
          </p:cNvPr>
          <p:cNvSpPr txBox="1"/>
          <p:nvPr/>
        </p:nvSpPr>
        <p:spPr>
          <a:xfrm>
            <a:off x="874156" y="4183240"/>
            <a:ext cx="7857087" cy="623248"/>
          </a:xfrm>
          <a:prstGeom prst="rect">
            <a:avLst/>
          </a:prstGeom>
          <a:noFill/>
        </p:spPr>
        <p:txBody>
          <a:bodyPr wrap="none" rtlCol="0">
            <a:spAutoFit/>
          </a:bodyPr>
          <a:lstStyle/>
          <a:p>
            <a:r>
              <a:rPr lang="en-US" sz="1650" dirty="0">
                <a:hlinkClick r:id="rId2"/>
              </a:rPr>
              <a:t>https://www.leafly.com/news/industry/opinion-theres-a-better-way-to-tax-legal-cannabis</a:t>
            </a:r>
            <a:endParaRPr lang="en-US" sz="1650" dirty="0"/>
          </a:p>
          <a:p>
            <a:endParaRPr lang="en-US" dirty="0"/>
          </a:p>
        </p:txBody>
      </p:sp>
      <p:pic>
        <p:nvPicPr>
          <p:cNvPr id="8" name="Content Placeholder 7">
            <a:extLst>
              <a:ext uri="{FF2B5EF4-FFF2-40B4-BE49-F238E27FC236}">
                <a16:creationId xmlns:a16="http://schemas.microsoft.com/office/drawing/2014/main" id="{EDD9EFEC-28D8-A04A-8EA9-970ECE50DB2C}"/>
              </a:ext>
            </a:extLst>
          </p:cNvPr>
          <p:cNvPicPr>
            <a:picLocks noGrp="1" noChangeAspect="1"/>
          </p:cNvPicPr>
          <p:nvPr>
            <p:ph idx="1"/>
          </p:nvPr>
        </p:nvPicPr>
        <p:blipFill>
          <a:blip r:embed="rId3"/>
          <a:stretch>
            <a:fillRect/>
          </a:stretch>
        </p:blipFill>
        <p:spPr>
          <a:xfrm>
            <a:off x="768943" y="2194514"/>
            <a:ext cx="7621991" cy="1758921"/>
          </a:xfrm>
          <a:prstGeom prst="rect">
            <a:avLst/>
          </a:prstGeom>
        </p:spPr>
      </p:pic>
    </p:spTree>
    <p:extLst>
      <p:ext uri="{BB962C8B-B14F-4D97-AF65-F5344CB8AC3E}">
        <p14:creationId xmlns:p14="http://schemas.microsoft.com/office/powerpoint/2010/main" val="2827033197"/>
      </p:ext>
    </p:extLst>
  </p:cSld>
  <p:clrMapOvr>
    <a:masterClrMapping/>
  </p:clrMapOvr>
</p:sld>
</file>

<file path=ppt/slides/slide1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Externalities </a:t>
            </a:r>
          </a:p>
        </p:txBody>
      </p:sp>
      <p:sp>
        <p:nvSpPr>
          <p:cNvPr id="3" name="Content Placeholder 2"/>
          <p:cNvSpPr>
            <a:spLocks noGrp="1"/>
          </p:cNvSpPr>
          <p:nvPr>
            <p:ph idx="1"/>
          </p:nvPr>
        </p:nvSpPr>
        <p:spPr/>
        <p:txBody>
          <a:bodyPr/>
          <a:lstStyle/>
          <a:p>
            <a:r>
              <a:rPr lang="en-US" dirty="0"/>
              <a:t>“Dangerous” </a:t>
            </a:r>
          </a:p>
        </p:txBody>
      </p:sp>
      <p:sp>
        <p:nvSpPr>
          <p:cNvPr id="4" name="Footer Placeholder 3"/>
          <p:cNvSpPr>
            <a:spLocks noGrp="1"/>
          </p:cNvSpPr>
          <p:nvPr>
            <p:ph type="ftr" sz="quarter" idx="4294967295"/>
          </p:nvPr>
        </p:nvSpPr>
        <p:spPr>
          <a:xfrm>
            <a:off x="3028950" y="6414719"/>
            <a:ext cx="5207946" cy="365125"/>
          </a:xfrm>
          <a:prstGeom prst="rect">
            <a:avLst/>
          </a:prstGeom>
        </p:spPr>
        <p:txBody>
          <a:bodyPr/>
          <a:lstStyle/>
          <a:p>
            <a:r>
              <a:rPr lang="en-US"/>
              <a:t>Pat Oglesby New Revenue</a:t>
            </a:r>
            <a:endParaRPr lang="en-US" dirty="0"/>
          </a:p>
        </p:txBody>
      </p:sp>
      <p:pic>
        <p:nvPicPr>
          <p:cNvPr id="5" name="Picture 4"/>
          <p:cNvPicPr>
            <a:picLocks noChangeAspect="1"/>
          </p:cNvPicPr>
          <p:nvPr/>
        </p:nvPicPr>
        <p:blipFill>
          <a:blip r:embed="rId2"/>
          <a:stretch>
            <a:fillRect/>
          </a:stretch>
        </p:blipFill>
        <p:spPr>
          <a:xfrm>
            <a:off x="3515223" y="2575467"/>
            <a:ext cx="4661931" cy="3339762"/>
          </a:xfrm>
          <a:prstGeom prst="rect">
            <a:avLst/>
          </a:prstGeom>
        </p:spPr>
      </p:pic>
    </p:spTree>
    <p:extLst>
      <p:ext uri="{BB962C8B-B14F-4D97-AF65-F5344CB8AC3E}">
        <p14:creationId xmlns:p14="http://schemas.microsoft.com/office/powerpoint/2010/main" val="2910782765"/>
      </p:ext>
    </p:extLst>
  </p:cSld>
  <p:clrMapOvr>
    <a:masterClrMapping/>
  </p:clrMapOvr>
</p:sld>
</file>

<file path=ppt/slides/slide1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Other Externalities </a:t>
            </a:r>
          </a:p>
        </p:txBody>
      </p:sp>
      <p:sp>
        <p:nvSpPr>
          <p:cNvPr id="3" name="Content Placeholder 2"/>
          <p:cNvSpPr>
            <a:spLocks noGrp="1"/>
          </p:cNvSpPr>
          <p:nvPr>
            <p:ph idx="1"/>
          </p:nvPr>
        </p:nvSpPr>
        <p:spPr/>
        <p:txBody>
          <a:bodyPr/>
          <a:lstStyle/>
          <a:p>
            <a:r>
              <a:rPr lang="en-US" dirty="0"/>
              <a:t>Kids</a:t>
            </a:r>
          </a:p>
          <a:p>
            <a:r>
              <a:rPr lang="en-US" dirty="0"/>
              <a:t>Substance Use Disorder</a:t>
            </a:r>
          </a:p>
          <a:p>
            <a:r>
              <a:rPr lang="en-US" dirty="0"/>
              <a:t>(Smell?)</a:t>
            </a:r>
          </a:p>
          <a:p>
            <a:endParaRPr lang="en-US" sz="2000" dirty="0"/>
          </a:p>
          <a:p>
            <a:pPr marL="342900" lvl="1" indent="-342900">
              <a:buFont typeface="Arial"/>
              <a:buChar char="•"/>
            </a:pPr>
            <a:r>
              <a:rPr lang="en-US" sz="3200" dirty="0"/>
              <a:t>But advocates say it makes you more creative – a positive externality.</a:t>
            </a:r>
          </a:p>
          <a:p>
            <a:endParaRPr lang="en-US" sz="2000" dirty="0"/>
          </a:p>
        </p:txBody>
      </p:sp>
      <p:sp>
        <p:nvSpPr>
          <p:cNvPr id="4" name="Footer Placeholder 3"/>
          <p:cNvSpPr>
            <a:spLocks noGrp="1"/>
          </p:cNvSpPr>
          <p:nvPr>
            <p:ph type="ftr" sz="quarter" idx="4294967295"/>
          </p:nvPr>
        </p:nvSpPr>
        <p:spPr>
          <a:xfrm>
            <a:off x="3028950" y="6414719"/>
            <a:ext cx="5207946" cy="365125"/>
          </a:xfrm>
          <a:prstGeom prst="rect">
            <a:avLst/>
          </a:prstGeom>
        </p:spPr>
        <p:txBody>
          <a:bodyPr/>
          <a:lstStyle/>
          <a:p>
            <a:r>
              <a:rPr lang="en-US"/>
              <a:t>Pat Oglesby New Revenue</a:t>
            </a:r>
            <a:endParaRPr lang="en-US" dirty="0"/>
          </a:p>
        </p:txBody>
      </p:sp>
    </p:spTree>
    <p:extLst>
      <p:ext uri="{BB962C8B-B14F-4D97-AF65-F5344CB8AC3E}">
        <p14:creationId xmlns:p14="http://schemas.microsoft.com/office/powerpoint/2010/main" val="2604587576"/>
      </p:ext>
    </p:extLst>
  </p:cSld>
  <p:clrMapOvr>
    <a:masterClrMapping/>
  </p:clrMapOvr>
</p:sld>
</file>

<file path=ppt/slides/slide1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2013 slide:  Dedicated Revenue</a:t>
            </a:r>
          </a:p>
        </p:txBody>
      </p:sp>
      <p:sp>
        <p:nvSpPr>
          <p:cNvPr id="3" name="Content Placeholder 2"/>
          <p:cNvSpPr>
            <a:spLocks noGrp="1"/>
          </p:cNvSpPr>
          <p:nvPr>
            <p:ph idx="1"/>
          </p:nvPr>
        </p:nvSpPr>
        <p:spPr/>
        <p:txBody>
          <a:bodyPr/>
          <a:lstStyle/>
          <a:p>
            <a:r>
              <a:rPr lang="en-US" dirty="0"/>
              <a:t>WA: health and drug abuse</a:t>
            </a:r>
          </a:p>
          <a:p>
            <a:endParaRPr lang="en-US" dirty="0"/>
          </a:p>
          <a:p>
            <a:endParaRPr lang="en-US" dirty="0"/>
          </a:p>
          <a:p>
            <a:endParaRPr lang="en-US" dirty="0"/>
          </a:p>
          <a:p>
            <a:r>
              <a:rPr lang="en-US" dirty="0"/>
              <a:t>CO school construction</a:t>
            </a:r>
          </a:p>
        </p:txBody>
      </p:sp>
      <p:pic>
        <p:nvPicPr>
          <p:cNvPr id="4" name="Picture 3"/>
          <p:cNvPicPr>
            <a:picLocks noChangeAspect="1"/>
          </p:cNvPicPr>
          <p:nvPr/>
        </p:nvPicPr>
        <p:blipFill>
          <a:blip r:embed="rId3"/>
          <a:stretch>
            <a:fillRect/>
          </a:stretch>
        </p:blipFill>
        <p:spPr>
          <a:xfrm>
            <a:off x="5357874" y="4038600"/>
            <a:ext cx="2814824" cy="2057400"/>
          </a:xfrm>
          <a:prstGeom prst="rect">
            <a:avLst/>
          </a:prstGeom>
        </p:spPr>
      </p:pic>
      <p:pic>
        <p:nvPicPr>
          <p:cNvPr id="5" name="Picture 4"/>
          <p:cNvPicPr>
            <a:picLocks noChangeAspect="1"/>
          </p:cNvPicPr>
          <p:nvPr/>
        </p:nvPicPr>
        <p:blipFill>
          <a:blip r:embed="rId4"/>
          <a:stretch>
            <a:fillRect/>
          </a:stretch>
        </p:blipFill>
        <p:spPr>
          <a:xfrm>
            <a:off x="5867400" y="1600200"/>
            <a:ext cx="2819400" cy="2084844"/>
          </a:xfrm>
          <a:prstGeom prst="rect">
            <a:avLst/>
          </a:prstGeom>
        </p:spPr>
      </p:pic>
      <p:pic>
        <p:nvPicPr>
          <p:cNvPr id="6" name="Picture 5"/>
          <p:cNvPicPr>
            <a:picLocks noChangeAspect="1"/>
          </p:cNvPicPr>
          <p:nvPr/>
        </p:nvPicPr>
        <p:blipFill>
          <a:blip r:embed="rId5"/>
          <a:stretch>
            <a:fillRect/>
          </a:stretch>
        </p:blipFill>
        <p:spPr>
          <a:xfrm>
            <a:off x="7321798" y="274638"/>
            <a:ext cx="850900" cy="762000"/>
          </a:xfrm>
          <a:prstGeom prst="rect">
            <a:avLst/>
          </a:prstGeom>
        </p:spPr>
      </p:pic>
      <p:sp>
        <p:nvSpPr>
          <p:cNvPr id="7" name="Footer Placeholder 6"/>
          <p:cNvSpPr>
            <a:spLocks noGrp="1"/>
          </p:cNvSpPr>
          <p:nvPr>
            <p:ph type="ftr" sz="quarter" idx="11"/>
          </p:nvPr>
        </p:nvSpPr>
        <p:spPr/>
        <p:txBody>
          <a:bodyPr/>
          <a:lstStyle/>
          <a:p>
            <a:r>
              <a:rPr lang="en-US"/>
              <a:t>superseded</a:t>
            </a:r>
          </a:p>
        </p:txBody>
      </p:sp>
    </p:spTree>
    <p:extLst>
      <p:ext uri="{BB962C8B-B14F-4D97-AF65-F5344CB8AC3E}">
        <p14:creationId xmlns:p14="http://schemas.microsoft.com/office/powerpoint/2010/main" val="555066049"/>
      </p:ext>
    </p:extLst>
  </p:cSld>
  <p:clrMapOvr>
    <a:masterClrMapping/>
  </p:clrMapOvr>
</p:sld>
</file>

<file path=ppt/slides/slide1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Regressivity is a problem with taxing cannabis</a:t>
            </a:r>
          </a:p>
        </p:txBody>
      </p:sp>
      <p:sp>
        <p:nvSpPr>
          <p:cNvPr id="3" name="Rectangle 2"/>
          <p:cNvSpPr/>
          <p:nvPr/>
        </p:nvSpPr>
        <p:spPr>
          <a:xfrm>
            <a:off x="1905000" y="5383143"/>
            <a:ext cx="5867400" cy="707886"/>
          </a:xfrm>
          <a:prstGeom prst="rect">
            <a:avLst/>
          </a:prstGeom>
        </p:spPr>
        <p:txBody>
          <a:bodyPr wrap="square">
            <a:spAutoFit/>
          </a:bodyPr>
          <a:lstStyle/>
          <a:p>
            <a:pPr marL="731520"/>
            <a:r>
              <a:rPr lang="en-US" sz="4000" dirty="0"/>
              <a:t>Especially for medicine</a:t>
            </a:r>
          </a:p>
        </p:txBody>
      </p:sp>
      <p:pic>
        <p:nvPicPr>
          <p:cNvPr id="4" name="Picture 3"/>
          <p:cNvPicPr>
            <a:picLocks noChangeAspect="1"/>
          </p:cNvPicPr>
          <p:nvPr/>
        </p:nvPicPr>
        <p:blipFill>
          <a:blip r:embed="rId3"/>
          <a:stretch>
            <a:fillRect/>
          </a:stretch>
        </p:blipFill>
        <p:spPr>
          <a:xfrm>
            <a:off x="2971800" y="1600037"/>
            <a:ext cx="3962400" cy="3783106"/>
          </a:xfrm>
          <a:prstGeom prst="rect">
            <a:avLst/>
          </a:prstGeom>
        </p:spPr>
      </p:pic>
      <p:sp>
        <p:nvSpPr>
          <p:cNvPr id="5" name="Footer Placeholder 4"/>
          <p:cNvSpPr>
            <a:spLocks noGrp="1"/>
          </p:cNvSpPr>
          <p:nvPr>
            <p:ph type="ftr" sz="quarter" idx="4294967295"/>
          </p:nvPr>
        </p:nvSpPr>
        <p:spPr>
          <a:xfrm>
            <a:off x="3124200" y="6356352"/>
            <a:ext cx="2895600" cy="365125"/>
          </a:xfrm>
          <a:prstGeom prst="rect">
            <a:avLst/>
          </a:prstGeom>
        </p:spPr>
        <p:txBody>
          <a:bodyPr/>
          <a:lstStyle/>
          <a:p>
            <a:r>
              <a:rPr lang="en-US"/>
              <a:t>Pat Oglesby New Revenue</a:t>
            </a:r>
          </a:p>
        </p:txBody>
      </p:sp>
    </p:spTree>
    <p:extLst>
      <p:ext uri="{BB962C8B-B14F-4D97-AF65-F5344CB8AC3E}">
        <p14:creationId xmlns:p14="http://schemas.microsoft.com/office/powerpoint/2010/main" val="1152048136"/>
      </p:ext>
    </p:extLst>
  </p:cSld>
  <p:clrMapOvr>
    <a:masterClrMapping/>
  </p:clrMapOvr>
</p:sld>
</file>

<file path=ppt/slides/slide1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685800"/>
            <a:ext cx="7772400" cy="1752600"/>
          </a:xfrm>
        </p:spPr>
        <p:txBody>
          <a:bodyPr>
            <a:normAutofit fontScale="90000"/>
          </a:bodyPr>
          <a:lstStyle/>
          <a:p>
            <a:r>
              <a:rPr lang="en-US" dirty="0"/>
              <a:t>What are we not mad at?</a:t>
            </a:r>
            <a:br>
              <a:rPr lang="en-US" dirty="0"/>
            </a:br>
            <a:r>
              <a:rPr lang="en-US" dirty="0"/>
              <a:t> </a:t>
            </a:r>
            <a:br>
              <a:rPr lang="en-US" dirty="0"/>
            </a:br>
            <a:br>
              <a:rPr lang="en-US" dirty="0"/>
            </a:br>
            <a:endParaRPr lang="en-US" dirty="0"/>
          </a:p>
        </p:txBody>
      </p:sp>
      <p:sp>
        <p:nvSpPr>
          <p:cNvPr id="4" name="Subtitle 3"/>
          <p:cNvSpPr>
            <a:spLocks noGrp="1"/>
          </p:cNvSpPr>
          <p:nvPr>
            <p:ph type="subTitle" idx="1"/>
          </p:nvPr>
        </p:nvSpPr>
        <p:spPr>
          <a:xfrm>
            <a:off x="1371600" y="1295400"/>
            <a:ext cx="6400800" cy="2895600"/>
          </a:xfrm>
        </p:spPr>
        <p:txBody>
          <a:bodyPr>
            <a:normAutofit/>
          </a:bodyPr>
          <a:lstStyle/>
          <a:p>
            <a:pPr algn="l"/>
            <a:r>
              <a:rPr lang="en-US" sz="4000" dirty="0">
                <a:solidFill>
                  <a:schemeClr val="tx1"/>
                </a:solidFill>
                <a:latin typeface="+mj-lt"/>
                <a:ea typeface="+mj-ea"/>
                <a:cs typeface="+mj-cs"/>
              </a:rPr>
              <a:t> </a:t>
            </a:r>
          </a:p>
          <a:p>
            <a:pPr algn="l"/>
            <a:endParaRPr lang="en-US" sz="4000" dirty="0">
              <a:solidFill>
                <a:schemeClr val="tx1"/>
              </a:solidFill>
              <a:latin typeface="+mj-lt"/>
              <a:ea typeface="+mj-ea"/>
              <a:cs typeface="+mj-cs"/>
            </a:endParaRPr>
          </a:p>
          <a:p>
            <a:pPr algn="l"/>
            <a:endParaRPr lang="en-US" dirty="0"/>
          </a:p>
        </p:txBody>
      </p:sp>
      <p:pic>
        <p:nvPicPr>
          <p:cNvPr id="5" name="Picture 4">
            <a:extLst>
              <a:ext uri="{FF2B5EF4-FFF2-40B4-BE49-F238E27FC236}">
                <a16:creationId xmlns:a16="http://schemas.microsoft.com/office/drawing/2014/main" id="{577F585A-60DD-E64A-944F-3EDBEE24EE53}"/>
              </a:ext>
            </a:extLst>
          </p:cNvPr>
          <p:cNvPicPr>
            <a:picLocks noChangeAspect="1"/>
          </p:cNvPicPr>
          <p:nvPr/>
        </p:nvPicPr>
        <p:blipFill>
          <a:blip r:embed="rId3"/>
          <a:stretch>
            <a:fillRect/>
          </a:stretch>
        </p:blipFill>
        <p:spPr>
          <a:xfrm>
            <a:off x="2743200" y="1586560"/>
            <a:ext cx="3048000" cy="3581400"/>
          </a:xfrm>
          <a:prstGeom prst="rect">
            <a:avLst/>
          </a:prstGeom>
        </p:spPr>
      </p:pic>
    </p:spTree>
    <p:extLst>
      <p:ext uri="{BB962C8B-B14F-4D97-AF65-F5344CB8AC3E}">
        <p14:creationId xmlns:p14="http://schemas.microsoft.com/office/powerpoint/2010/main" val="1038121206"/>
      </p:ext>
    </p:extLst>
  </p:cSld>
  <p:clrMapOvr>
    <a:masterClrMapping/>
  </p:clrMapOvr>
</p:sld>
</file>

<file path=ppt/slides/slide1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a:extLst>
              <a:ext uri="{FF2B5EF4-FFF2-40B4-BE49-F238E27FC236}">
                <a16:creationId xmlns:a16="http://schemas.microsoft.com/office/drawing/2014/main" id="{14ECCF2A-6244-6A47-A3CE-B7AC1AF616B3}"/>
              </a:ext>
            </a:extLst>
          </p:cNvPr>
          <p:cNvSpPr>
            <a:spLocks noGrp="1"/>
          </p:cNvSpPr>
          <p:nvPr>
            <p:ph type="ftr" sz="quarter" idx="11"/>
          </p:nvPr>
        </p:nvSpPr>
        <p:spPr/>
        <p:txBody>
          <a:bodyPr/>
          <a:lstStyle/>
          <a:p>
            <a:r>
              <a:rPr lang="en-US"/>
              <a:t>Pat Oglesby  Www.newrevenue.org   </a:t>
            </a:r>
          </a:p>
        </p:txBody>
      </p:sp>
      <p:sp>
        <p:nvSpPr>
          <p:cNvPr id="4" name="Rectangle 3">
            <a:extLst>
              <a:ext uri="{FF2B5EF4-FFF2-40B4-BE49-F238E27FC236}">
                <a16:creationId xmlns:a16="http://schemas.microsoft.com/office/drawing/2014/main" id="{26571CFB-88BD-0746-8A21-7C38EC9D92CC}"/>
              </a:ext>
            </a:extLst>
          </p:cNvPr>
          <p:cNvSpPr/>
          <p:nvPr/>
        </p:nvSpPr>
        <p:spPr>
          <a:xfrm>
            <a:off x="838200" y="990600"/>
            <a:ext cx="6858000" cy="3231654"/>
          </a:xfrm>
          <a:prstGeom prst="rect">
            <a:avLst/>
          </a:prstGeom>
        </p:spPr>
        <p:txBody>
          <a:bodyPr wrap="square">
            <a:spAutoFit/>
          </a:bodyPr>
          <a:lstStyle/>
          <a:p>
            <a:r>
              <a:rPr lang="en-US" sz="4400" dirty="0"/>
              <a:t>Tax base:  </a:t>
            </a:r>
            <a:br>
              <a:rPr lang="en-US" sz="4400" dirty="0"/>
            </a:br>
            <a:r>
              <a:rPr lang="en-US" sz="3200" dirty="0"/>
              <a:t>-- </a:t>
            </a:r>
            <a:r>
              <a:rPr lang="en-US" sz="3200" b="1" dirty="0"/>
              <a:t>Excise</a:t>
            </a:r>
            <a:r>
              <a:rPr lang="en-US" sz="3200" dirty="0"/>
              <a:t>: </a:t>
            </a:r>
          </a:p>
          <a:p>
            <a:r>
              <a:rPr lang="en-US" sz="3200" dirty="0"/>
              <a:t>	Price (ad valorem percentages)</a:t>
            </a:r>
          </a:p>
          <a:p>
            <a:r>
              <a:rPr lang="en-US" sz="3200" dirty="0"/>
              <a:t>		or </a:t>
            </a:r>
          </a:p>
          <a:p>
            <a:r>
              <a:rPr lang="en-US" sz="3200" dirty="0"/>
              <a:t>	Tangible quantities (grams)?</a:t>
            </a:r>
            <a:br>
              <a:rPr lang="en-US" sz="3200" dirty="0"/>
            </a:br>
            <a:r>
              <a:rPr lang="en-US" sz="3200" dirty="0"/>
              <a:t>-- </a:t>
            </a:r>
            <a:r>
              <a:rPr lang="en-US" sz="3200" b="1" dirty="0"/>
              <a:t>Income</a:t>
            </a:r>
            <a:r>
              <a:rPr lang="en-US" sz="3200" dirty="0"/>
              <a:t>:  Selling Expense Tax -- 280E</a:t>
            </a:r>
          </a:p>
        </p:txBody>
      </p:sp>
    </p:spTree>
    <p:extLst>
      <p:ext uri="{BB962C8B-B14F-4D97-AF65-F5344CB8AC3E}">
        <p14:creationId xmlns:p14="http://schemas.microsoft.com/office/powerpoint/2010/main" val="2615361311"/>
      </p:ext>
    </p:extLst>
  </p:cSld>
  <p:clrMapOvr>
    <a:masterClrMapping/>
  </p:clrMapOvr>
</p:sld>
</file>

<file path=ppt/slides/slide1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a:extLst>
              <a:ext uri="{FF2B5EF4-FFF2-40B4-BE49-F238E27FC236}">
                <a16:creationId xmlns:a16="http://schemas.microsoft.com/office/drawing/2014/main" id="{C3A61AFF-9D04-7342-890C-E38E345FB512}"/>
              </a:ext>
            </a:extLst>
          </p:cNvPr>
          <p:cNvSpPr>
            <a:spLocks noGrp="1"/>
          </p:cNvSpPr>
          <p:nvPr>
            <p:ph type="ftr" sz="quarter" idx="11"/>
          </p:nvPr>
        </p:nvSpPr>
        <p:spPr/>
        <p:txBody>
          <a:bodyPr/>
          <a:lstStyle/>
          <a:p>
            <a:r>
              <a:rPr lang="en-US"/>
              <a:t>Pat Oglesby  Www.newrevenue.org   </a:t>
            </a:r>
          </a:p>
        </p:txBody>
      </p:sp>
      <p:sp>
        <p:nvSpPr>
          <p:cNvPr id="3" name="Rectangle 2">
            <a:extLst>
              <a:ext uri="{FF2B5EF4-FFF2-40B4-BE49-F238E27FC236}">
                <a16:creationId xmlns:a16="http://schemas.microsoft.com/office/drawing/2014/main" id="{CF5A153B-FD8B-2140-8403-68583B2A7E2F}"/>
              </a:ext>
            </a:extLst>
          </p:cNvPr>
          <p:cNvSpPr/>
          <p:nvPr/>
        </p:nvSpPr>
        <p:spPr>
          <a:xfrm>
            <a:off x="2286000" y="-2711142"/>
            <a:ext cx="4572000" cy="12280285"/>
          </a:xfrm>
          <a:prstGeom prst="rect">
            <a:avLst/>
          </a:prstGeom>
        </p:spPr>
        <p:txBody>
          <a:bodyPr>
            <a:spAutoFit/>
          </a:bodyPr>
          <a:lstStyle/>
          <a:p>
            <a:r>
              <a:rPr lang="en-US" dirty="0">
                <a:latin typeface="Times New Roman" panose="02020603050405020304" pitchFamily="18" charset="0"/>
                <a:ea typeface="Times New Roman" panose="02020603050405020304" pitchFamily="18" charset="0"/>
              </a:rPr>
              <a:t>In the context of a medical marijuana bill like SB711, I see two clear rationales to justify tax:  it costs money to run a new system, and some so-called medical marijuana will slip into the hands of youth and abusers.  That’s pretty weak tea, but SB711 has a tax anyway.</a:t>
            </a:r>
          </a:p>
          <a:p>
            <a:r>
              <a:rPr lang="en-US" dirty="0">
                <a:latin typeface="Times New Roman" panose="02020603050405020304" pitchFamily="18" charset="0"/>
                <a:ea typeface="Times New Roman" panose="02020603050405020304" pitchFamily="18" charset="0"/>
              </a:rPr>
              <a:t> </a:t>
            </a:r>
          </a:p>
          <a:p>
            <a:r>
              <a:rPr lang="en-US" dirty="0">
                <a:latin typeface="Times New Roman" panose="02020603050405020304" pitchFamily="18" charset="0"/>
                <a:ea typeface="Times New Roman" panose="02020603050405020304" pitchFamily="18" charset="0"/>
              </a:rPr>
              <a:t>Can one justify a medical marijuana tax regime as a structure to have in place when recreational legalization comes, as it inevitably will?  Maybe whatever structure is best for recreational is best for medical.  Lots of states tax medical for whatever reason, but they all slap a simple and primitive ad valorem tax on it.  But since less revenue is at stake for medical, maybe simplicity and getting started quickly are uniquely important in the medical context.  By the way, wide-open Oklahoma’s tax on anyone-qualifies medical only is bringing in $37 per capita already – half of the biggest state recreational take, $71 in Colorado. OK has 7-percent ad valorem retail tax in addition to a 4.5 percent standard retail sales tax; I have to check to see if both are counted in the $37 per capita number.</a:t>
            </a:r>
          </a:p>
          <a:p>
            <a:r>
              <a:rPr lang="en-US" dirty="0">
                <a:latin typeface="Times New Roman" panose="02020603050405020304" pitchFamily="18" charset="0"/>
                <a:ea typeface="Times New Roman" panose="02020603050405020304" pitchFamily="18" charset="0"/>
              </a:rPr>
              <a:t> </a:t>
            </a:r>
          </a:p>
          <a:p>
            <a:r>
              <a:rPr lang="en-US" dirty="0">
                <a:latin typeface="Times New Roman" panose="02020603050405020304" pitchFamily="18" charset="0"/>
                <a:ea typeface="Times New Roman" panose="02020603050405020304" pitchFamily="18" charset="0"/>
              </a:rPr>
              <a:t>Saying we need a solid tax structure for first medical then recreational leads straight to conceptual and technical issues that bedevil taxing recreational.  It’s hard to justify taxing medical, but then no one can prove scientifically that externalities for recreational use are net negative.  Then there are tax base (ad valorem, weight, THC, square feet of grow area) issues.  All those issues are hard enough to send the listener to state monopoly.  I’ve done lots of presentations on those issues, and wouldn’t scratch the surface in the time I have for your webinar.</a:t>
            </a:r>
          </a:p>
          <a:p>
            <a:r>
              <a:rPr lang="en-US" dirty="0">
                <a:latin typeface="Times New Roman" panose="02020603050405020304" pitchFamily="18" charset="0"/>
                <a:ea typeface="Times New Roman" panose="02020603050405020304" pitchFamily="18" charset="0"/>
              </a:rPr>
              <a:t> </a:t>
            </a:r>
          </a:p>
          <a:p>
            <a:r>
              <a:rPr lang="en-US" dirty="0">
                <a:latin typeface="Times New Roman" panose="02020603050405020304" pitchFamily="18" charset="0"/>
                <a:ea typeface="Times New Roman" panose="02020603050405020304" pitchFamily="18" charset="0"/>
              </a:rPr>
              <a:t>I have a bunch of images on slides that I’ll send you before long to glance at to see if there are any you love or hate.</a:t>
            </a:r>
          </a:p>
          <a:p>
            <a:r>
              <a:rPr lang="en-US" dirty="0">
                <a:latin typeface="Times New Roman" panose="02020603050405020304" pitchFamily="18" charset="0"/>
                <a:ea typeface="Times New Roman" panose="02020603050405020304" pitchFamily="18" charset="0"/>
              </a:rPr>
              <a:t> </a:t>
            </a:r>
          </a:p>
        </p:txBody>
      </p:sp>
    </p:spTree>
    <p:extLst>
      <p:ext uri="{BB962C8B-B14F-4D97-AF65-F5344CB8AC3E}">
        <p14:creationId xmlns:p14="http://schemas.microsoft.com/office/powerpoint/2010/main" val="3893900116"/>
      </p:ext>
    </p:extLst>
  </p:cSld>
  <p:clrMapOvr>
    <a:masterClrMapping/>
  </p:clrMapOvr>
</p:sld>
</file>

<file path=ppt/slides/slide1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a:extLst>
              <a:ext uri="{FF2B5EF4-FFF2-40B4-BE49-F238E27FC236}">
                <a16:creationId xmlns:a16="http://schemas.microsoft.com/office/drawing/2014/main" id="{2A3CBC0A-DFB6-E642-8432-1EB2B1AEE535}"/>
              </a:ext>
            </a:extLst>
          </p:cNvPr>
          <p:cNvSpPr>
            <a:spLocks noGrp="1"/>
          </p:cNvSpPr>
          <p:nvPr>
            <p:ph type="ftr" sz="quarter" idx="11"/>
          </p:nvPr>
        </p:nvSpPr>
        <p:spPr/>
        <p:txBody>
          <a:bodyPr/>
          <a:lstStyle/>
          <a:p>
            <a:r>
              <a:rPr lang="en-US"/>
              <a:t>Pat Oglesby  Www.newrevenue.org   </a:t>
            </a:r>
          </a:p>
        </p:txBody>
      </p:sp>
      <p:pic>
        <p:nvPicPr>
          <p:cNvPr id="3" name="Picture 2">
            <a:extLst>
              <a:ext uri="{FF2B5EF4-FFF2-40B4-BE49-F238E27FC236}">
                <a16:creationId xmlns:a16="http://schemas.microsoft.com/office/drawing/2014/main" id="{5DFA4877-798D-544E-99FC-38781A67DA99}"/>
              </a:ext>
            </a:extLst>
          </p:cNvPr>
          <p:cNvPicPr>
            <a:picLocks noChangeAspect="1"/>
          </p:cNvPicPr>
          <p:nvPr/>
        </p:nvPicPr>
        <p:blipFill>
          <a:blip r:embed="rId2"/>
          <a:stretch>
            <a:fillRect/>
          </a:stretch>
        </p:blipFill>
        <p:spPr>
          <a:xfrm>
            <a:off x="2463800" y="965200"/>
            <a:ext cx="4216400" cy="4927600"/>
          </a:xfrm>
          <a:prstGeom prst="rect">
            <a:avLst/>
          </a:prstGeom>
        </p:spPr>
      </p:pic>
      <p:pic>
        <p:nvPicPr>
          <p:cNvPr id="4" name="Picture 3">
            <a:extLst>
              <a:ext uri="{FF2B5EF4-FFF2-40B4-BE49-F238E27FC236}">
                <a16:creationId xmlns:a16="http://schemas.microsoft.com/office/drawing/2014/main" id="{C1171D3B-5A4A-2745-8378-F5753666D4BD}"/>
              </a:ext>
            </a:extLst>
          </p:cNvPr>
          <p:cNvPicPr>
            <a:picLocks noChangeAspect="1"/>
          </p:cNvPicPr>
          <p:nvPr/>
        </p:nvPicPr>
        <p:blipFill>
          <a:blip r:embed="rId3"/>
          <a:stretch>
            <a:fillRect/>
          </a:stretch>
        </p:blipFill>
        <p:spPr>
          <a:xfrm>
            <a:off x="1816100" y="2349500"/>
            <a:ext cx="5511800" cy="2159000"/>
          </a:xfrm>
          <a:prstGeom prst="rect">
            <a:avLst/>
          </a:prstGeom>
        </p:spPr>
      </p:pic>
      <p:pic>
        <p:nvPicPr>
          <p:cNvPr id="5" name="Picture 4">
            <a:extLst>
              <a:ext uri="{FF2B5EF4-FFF2-40B4-BE49-F238E27FC236}">
                <a16:creationId xmlns:a16="http://schemas.microsoft.com/office/drawing/2014/main" id="{10FDA032-CD9E-6948-95B6-7462B1899D72}"/>
              </a:ext>
            </a:extLst>
          </p:cNvPr>
          <p:cNvPicPr>
            <a:picLocks noChangeAspect="1"/>
          </p:cNvPicPr>
          <p:nvPr/>
        </p:nvPicPr>
        <p:blipFill>
          <a:blip r:embed="rId4"/>
          <a:stretch>
            <a:fillRect/>
          </a:stretch>
        </p:blipFill>
        <p:spPr>
          <a:xfrm>
            <a:off x="2463800" y="1301750"/>
            <a:ext cx="4216400" cy="4254500"/>
          </a:xfrm>
          <a:prstGeom prst="rect">
            <a:avLst/>
          </a:prstGeom>
        </p:spPr>
      </p:pic>
    </p:spTree>
    <p:extLst>
      <p:ext uri="{BB962C8B-B14F-4D97-AF65-F5344CB8AC3E}">
        <p14:creationId xmlns:p14="http://schemas.microsoft.com/office/powerpoint/2010/main" val="1048635412"/>
      </p:ext>
    </p:extLst>
  </p:cSld>
  <p:clrMapOvr>
    <a:masterClrMapping/>
  </p:clrMapOvr>
</p:sld>
</file>

<file path=ppt/slides/slide1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Taxing by price	</a:t>
            </a:r>
          </a:p>
        </p:txBody>
      </p:sp>
      <p:sp>
        <p:nvSpPr>
          <p:cNvPr id="3" name="Content Placeholder 2"/>
          <p:cNvSpPr>
            <a:spLocks noGrp="1"/>
          </p:cNvSpPr>
          <p:nvPr>
            <p:ph idx="1"/>
          </p:nvPr>
        </p:nvSpPr>
        <p:spPr/>
        <p:txBody>
          <a:bodyPr>
            <a:normAutofit/>
          </a:bodyPr>
          <a:lstStyle/>
          <a:p>
            <a:r>
              <a:rPr lang="en-US" dirty="0"/>
              <a:t>Critique of Vermont price-based tax – “knowingly implement a policy which is defective by design simply because any alternative would require the Vermont Department of Taxes to work a little bit harder than they’d like to.”</a:t>
            </a:r>
          </a:p>
          <a:p>
            <a:r>
              <a:rPr lang="en-US" sz="1400" dirty="0">
                <a:hlinkClick r:id="rId2"/>
              </a:rPr>
              <a:t>https://vtdigger.org/2018/11/29/dave-silberman-governors-cannabis-advisory-commission-report-mixed-bag/</a:t>
            </a:r>
            <a:endParaRPr lang="en-US" sz="1400" dirty="0"/>
          </a:p>
          <a:p>
            <a:endParaRPr lang="en-US" dirty="0"/>
          </a:p>
          <a:p>
            <a:endParaRPr lang="en-US" dirty="0"/>
          </a:p>
          <a:p>
            <a:endParaRPr lang="en-US" dirty="0"/>
          </a:p>
        </p:txBody>
      </p:sp>
      <p:sp>
        <p:nvSpPr>
          <p:cNvPr id="4" name="Footer Placeholder 3"/>
          <p:cNvSpPr>
            <a:spLocks noGrp="1"/>
          </p:cNvSpPr>
          <p:nvPr>
            <p:ph type="ftr" sz="quarter" idx="4294967295"/>
          </p:nvPr>
        </p:nvSpPr>
        <p:spPr>
          <a:xfrm>
            <a:off x="3028950" y="6414719"/>
            <a:ext cx="5207946" cy="365125"/>
          </a:xfrm>
          <a:prstGeom prst="rect">
            <a:avLst/>
          </a:prstGeom>
        </p:spPr>
        <p:txBody>
          <a:bodyPr/>
          <a:lstStyle/>
          <a:p>
            <a:r>
              <a:rPr lang="en-US"/>
              <a:t>Pat Oglesby New Revenue</a:t>
            </a:r>
            <a:endParaRPr lang="en-US" dirty="0"/>
          </a:p>
        </p:txBody>
      </p:sp>
    </p:spTree>
    <p:extLst>
      <p:ext uri="{BB962C8B-B14F-4D97-AF65-F5344CB8AC3E}">
        <p14:creationId xmlns:p14="http://schemas.microsoft.com/office/powerpoint/2010/main" val="543844599"/>
      </p:ext>
    </p:extLst>
  </p:cSld>
  <p:clrMapOvr>
    <a:masterClrMapping/>
  </p:clrMapOvr>
</p:sld>
</file>

<file path=ppt/slides/slide1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Footer Placeholder 7"/>
          <p:cNvSpPr>
            <a:spLocks noGrp="1"/>
          </p:cNvSpPr>
          <p:nvPr>
            <p:ph type="ftr" sz="quarter" idx="11"/>
          </p:nvPr>
        </p:nvSpPr>
        <p:spPr/>
        <p:txBody>
          <a:bodyPr/>
          <a:lstStyle/>
          <a:p>
            <a:r>
              <a:rPr lang="en-US"/>
              <a:t>Pat Oglesby  Www.newrevenue.org   </a:t>
            </a:r>
          </a:p>
        </p:txBody>
      </p:sp>
      <p:sp>
        <p:nvSpPr>
          <p:cNvPr id="3" name="Rectangle 2"/>
          <p:cNvSpPr/>
          <p:nvPr/>
        </p:nvSpPr>
        <p:spPr>
          <a:xfrm>
            <a:off x="762000" y="838200"/>
            <a:ext cx="6019800" cy="1938992"/>
          </a:xfrm>
          <a:prstGeom prst="rect">
            <a:avLst/>
          </a:prstGeom>
        </p:spPr>
        <p:txBody>
          <a:bodyPr wrap="square">
            <a:spAutoFit/>
          </a:bodyPr>
          <a:lstStyle/>
          <a:p>
            <a:r>
              <a:rPr lang="en-US" sz="4000" dirty="0"/>
              <a:t>Weight base could encourage high potency.  </a:t>
            </a:r>
          </a:p>
          <a:p>
            <a:r>
              <a:rPr lang="en-US" sz="4000" dirty="0"/>
              <a:t>So categories proliferate.</a:t>
            </a:r>
          </a:p>
        </p:txBody>
      </p:sp>
      <p:pic>
        <p:nvPicPr>
          <p:cNvPr id="5" name="Picture 4"/>
          <p:cNvPicPr>
            <a:picLocks noChangeAspect="1"/>
          </p:cNvPicPr>
          <p:nvPr/>
        </p:nvPicPr>
        <p:blipFill>
          <a:blip r:embed="rId3"/>
          <a:stretch>
            <a:fillRect/>
          </a:stretch>
        </p:blipFill>
        <p:spPr>
          <a:xfrm>
            <a:off x="6398548" y="2819400"/>
            <a:ext cx="2402552" cy="3187700"/>
          </a:xfrm>
          <a:prstGeom prst="rect">
            <a:avLst/>
          </a:prstGeom>
        </p:spPr>
      </p:pic>
      <p:sp>
        <p:nvSpPr>
          <p:cNvPr id="6" name="Rectangle 5"/>
          <p:cNvSpPr/>
          <p:nvPr/>
        </p:nvSpPr>
        <p:spPr>
          <a:xfrm>
            <a:off x="838200" y="3124200"/>
            <a:ext cx="4572000" cy="3046988"/>
          </a:xfrm>
          <a:prstGeom prst="rect">
            <a:avLst/>
          </a:prstGeom>
        </p:spPr>
        <p:txBody>
          <a:bodyPr>
            <a:spAutoFit/>
          </a:bodyPr>
          <a:lstStyle/>
          <a:p>
            <a:r>
              <a:rPr lang="en-US" sz="2400" dirty="0"/>
              <a:t>Bud/flower </a:t>
            </a:r>
          </a:p>
          <a:p>
            <a:r>
              <a:rPr lang="en-US" sz="2400" dirty="0"/>
              <a:t>Leaves/trim </a:t>
            </a:r>
          </a:p>
          <a:p>
            <a:r>
              <a:rPr lang="en-US" sz="2400" dirty="0"/>
              <a:t>Fresh/Wet whole plant </a:t>
            </a:r>
          </a:p>
          <a:p>
            <a:r>
              <a:rPr lang="en-US" sz="2400" dirty="0"/>
              <a:t>Small bud </a:t>
            </a:r>
          </a:p>
          <a:p>
            <a:r>
              <a:rPr lang="en-US" sz="2400" dirty="0"/>
              <a:t>Abnormal bud</a:t>
            </a:r>
          </a:p>
          <a:p>
            <a:r>
              <a:rPr lang="en-US" sz="2400" dirty="0"/>
              <a:t>Immature bud </a:t>
            </a:r>
          </a:p>
          <a:p>
            <a:r>
              <a:rPr lang="en-US" sz="2400" dirty="0"/>
              <a:t>Bud for extraction</a:t>
            </a:r>
          </a:p>
          <a:p>
            <a:r>
              <a:rPr lang="en-US" sz="2400" dirty="0"/>
              <a:t>Trim for extraction</a:t>
            </a:r>
          </a:p>
        </p:txBody>
      </p:sp>
    </p:spTree>
    <p:extLst>
      <p:ext uri="{BB962C8B-B14F-4D97-AF65-F5344CB8AC3E}">
        <p14:creationId xmlns:p14="http://schemas.microsoft.com/office/powerpoint/2010/main" val="937691606"/>
      </p:ext>
    </p:extLst>
  </p:cSld>
  <p:clrMapOvr>
    <a:masterClrMapping/>
  </p:clrMapOvr>
</p:sld>
</file>

<file path=ppt/slides/slide1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Taxing by price	</a:t>
            </a:r>
          </a:p>
        </p:txBody>
      </p:sp>
      <p:sp>
        <p:nvSpPr>
          <p:cNvPr id="3" name="Content Placeholder 2"/>
          <p:cNvSpPr>
            <a:spLocks noGrp="1"/>
          </p:cNvSpPr>
          <p:nvPr>
            <p:ph idx="1"/>
          </p:nvPr>
        </p:nvSpPr>
        <p:spPr/>
        <p:txBody>
          <a:bodyPr>
            <a:normAutofit/>
          </a:bodyPr>
          <a:lstStyle/>
          <a:p>
            <a:r>
              <a:rPr lang="en-US" i="1" dirty="0"/>
              <a:t>E.g</a:t>
            </a:r>
            <a:r>
              <a:rPr lang="en-US" dirty="0"/>
              <a:t>.,15% of retail price</a:t>
            </a:r>
          </a:p>
          <a:p>
            <a:r>
              <a:rPr lang="en-US" dirty="0"/>
              <a:t>Easy to start</a:t>
            </a:r>
          </a:p>
          <a:p>
            <a:r>
              <a:rPr lang="en-US" dirty="0"/>
              <a:t>Doesn’t need pre-collection cash flow</a:t>
            </a:r>
          </a:p>
          <a:p>
            <a:r>
              <a:rPr lang="en-US" dirty="0"/>
              <a:t>May piggyback on retail sales tax</a:t>
            </a:r>
          </a:p>
          <a:p>
            <a:r>
              <a:rPr lang="en-US" dirty="0"/>
              <a:t>(Salience – does customer see tax amount?)</a:t>
            </a:r>
          </a:p>
          <a:p>
            <a:endParaRPr lang="en-US" dirty="0"/>
          </a:p>
          <a:p>
            <a:endParaRPr lang="en-US" dirty="0"/>
          </a:p>
          <a:p>
            <a:endParaRPr lang="en-US" dirty="0"/>
          </a:p>
          <a:p>
            <a:endParaRPr lang="en-US" dirty="0"/>
          </a:p>
        </p:txBody>
      </p:sp>
      <p:sp>
        <p:nvSpPr>
          <p:cNvPr id="4" name="Footer Placeholder 3"/>
          <p:cNvSpPr>
            <a:spLocks noGrp="1"/>
          </p:cNvSpPr>
          <p:nvPr>
            <p:ph type="ftr" sz="quarter" idx="4294967295"/>
          </p:nvPr>
        </p:nvSpPr>
        <p:spPr>
          <a:xfrm>
            <a:off x="3028950" y="6414719"/>
            <a:ext cx="5207946" cy="365125"/>
          </a:xfrm>
          <a:prstGeom prst="rect">
            <a:avLst/>
          </a:prstGeom>
        </p:spPr>
        <p:txBody>
          <a:bodyPr/>
          <a:lstStyle/>
          <a:p>
            <a:r>
              <a:rPr lang="en-US"/>
              <a:t>Pat Oglesby New Revenue</a:t>
            </a:r>
            <a:endParaRPr lang="en-US" dirty="0"/>
          </a:p>
        </p:txBody>
      </p:sp>
    </p:spTree>
    <p:extLst>
      <p:ext uri="{BB962C8B-B14F-4D97-AF65-F5344CB8AC3E}">
        <p14:creationId xmlns:p14="http://schemas.microsoft.com/office/powerpoint/2010/main" val="1598314535"/>
      </p:ext>
    </p:extLst>
  </p:cSld>
  <p:clrMapOvr>
    <a:masterClrMapping/>
  </p:clrMapOvr>
</p:sld>
</file>

<file path=ppt/slides/slide1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670719"/>
            <a:ext cx="8229600" cy="792162"/>
          </a:xfrm>
        </p:spPr>
        <p:txBody>
          <a:bodyPr>
            <a:normAutofit fontScale="90000"/>
          </a:bodyPr>
          <a:lstStyle/>
          <a:p>
            <a:r>
              <a:rPr lang="en-US" dirty="0"/>
              <a:t>Price (Ad valorem) Base: </a:t>
            </a:r>
            <a:r>
              <a:rPr lang="en-US" b="1" dirty="0"/>
              <a:t>Problems</a:t>
            </a:r>
            <a:r>
              <a:rPr lang="en-US" dirty="0"/>
              <a:t>		</a:t>
            </a:r>
          </a:p>
        </p:txBody>
      </p:sp>
      <p:sp>
        <p:nvSpPr>
          <p:cNvPr id="5" name="Subtitle 4"/>
          <p:cNvSpPr>
            <a:spLocks noGrp="1"/>
          </p:cNvSpPr>
          <p:nvPr>
            <p:ph idx="1"/>
          </p:nvPr>
        </p:nvSpPr>
        <p:spPr/>
        <p:txBody>
          <a:bodyPr>
            <a:normAutofit/>
          </a:bodyPr>
          <a:lstStyle/>
          <a:p>
            <a:r>
              <a:rPr lang="en-US" sz="4400" dirty="0"/>
              <a:t>Relationship &amp; quantity discounts</a:t>
            </a:r>
          </a:p>
          <a:p>
            <a:pPr lvl="1"/>
            <a:r>
              <a:rPr lang="en-US" sz="4000" dirty="0"/>
              <a:t> Employees, friends	</a:t>
            </a:r>
          </a:p>
          <a:p>
            <a:pPr lvl="1"/>
            <a:r>
              <a:rPr lang="en-US" sz="4000" dirty="0"/>
              <a:t> But tax on 1 gallon of liquor = tax on 8 pints</a:t>
            </a:r>
          </a:p>
          <a:p>
            <a:endParaRPr lang="en-US" sz="4400" dirty="0">
              <a:solidFill>
                <a:schemeClr val="tx1"/>
              </a:solidFill>
              <a:latin typeface="+mj-lt"/>
              <a:ea typeface="+mj-ea"/>
              <a:cs typeface="+mj-cs"/>
            </a:endParaRPr>
          </a:p>
          <a:p>
            <a:endParaRPr lang="en-US" sz="4400" dirty="0">
              <a:solidFill>
                <a:schemeClr val="tx1"/>
              </a:solidFill>
              <a:latin typeface="+mj-lt"/>
              <a:ea typeface="+mj-ea"/>
              <a:cs typeface="+mj-cs"/>
            </a:endParaRPr>
          </a:p>
        </p:txBody>
      </p:sp>
      <p:sp>
        <p:nvSpPr>
          <p:cNvPr id="3" name="Footer Placeholder 2"/>
          <p:cNvSpPr>
            <a:spLocks noGrp="1"/>
          </p:cNvSpPr>
          <p:nvPr>
            <p:ph type="ftr" sz="quarter" idx="4294967295"/>
          </p:nvPr>
        </p:nvSpPr>
        <p:spPr>
          <a:xfrm>
            <a:off x="3124200" y="6356352"/>
            <a:ext cx="2895600" cy="365125"/>
          </a:xfrm>
          <a:prstGeom prst="rect">
            <a:avLst/>
          </a:prstGeom>
        </p:spPr>
        <p:txBody>
          <a:bodyPr/>
          <a:lstStyle/>
          <a:p>
            <a:r>
              <a:rPr lang="en-US"/>
              <a:t>Pat Oglesby New Revenue</a:t>
            </a:r>
          </a:p>
        </p:txBody>
      </p:sp>
    </p:spTree>
    <p:extLst>
      <p:ext uri="{BB962C8B-B14F-4D97-AF65-F5344CB8AC3E}">
        <p14:creationId xmlns:p14="http://schemas.microsoft.com/office/powerpoint/2010/main" val="3809452657"/>
      </p:ext>
    </p:extLst>
  </p:cSld>
  <p:clrMapOvr>
    <a:masterClrMapping/>
  </p:clrMapOvr>
</p:sld>
</file>

<file path=ppt/slides/slide1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670719"/>
            <a:ext cx="8229600" cy="792162"/>
          </a:xfrm>
        </p:spPr>
        <p:txBody>
          <a:bodyPr>
            <a:normAutofit fontScale="90000"/>
          </a:bodyPr>
          <a:lstStyle/>
          <a:p>
            <a:r>
              <a:rPr lang="en-US" dirty="0"/>
              <a:t>Price (Ad valorem) Base: </a:t>
            </a:r>
            <a:r>
              <a:rPr lang="en-US" b="1" dirty="0"/>
              <a:t>Problems</a:t>
            </a:r>
            <a:r>
              <a:rPr lang="en-US" dirty="0"/>
              <a:t>		</a:t>
            </a:r>
          </a:p>
        </p:txBody>
      </p:sp>
      <p:sp>
        <p:nvSpPr>
          <p:cNvPr id="5" name="Subtitle 4"/>
          <p:cNvSpPr>
            <a:spLocks noGrp="1"/>
          </p:cNvSpPr>
          <p:nvPr>
            <p:ph idx="1"/>
          </p:nvPr>
        </p:nvSpPr>
        <p:spPr/>
        <p:txBody>
          <a:bodyPr>
            <a:normAutofit/>
          </a:bodyPr>
          <a:lstStyle/>
          <a:p>
            <a:r>
              <a:rPr lang="en-US" sz="4400" dirty="0"/>
              <a:t>Bundling discounts: (Free pot with pipe or membership deals)</a:t>
            </a:r>
          </a:p>
          <a:p>
            <a:endParaRPr lang="en-US" sz="4400" dirty="0">
              <a:solidFill>
                <a:schemeClr val="tx1"/>
              </a:solidFill>
              <a:latin typeface="+mj-lt"/>
              <a:ea typeface="+mj-ea"/>
              <a:cs typeface="+mj-cs"/>
            </a:endParaRPr>
          </a:p>
          <a:p>
            <a:endParaRPr lang="en-US" sz="4400" dirty="0">
              <a:solidFill>
                <a:schemeClr val="tx1"/>
              </a:solidFill>
              <a:latin typeface="+mj-lt"/>
              <a:ea typeface="+mj-ea"/>
              <a:cs typeface="+mj-cs"/>
            </a:endParaRPr>
          </a:p>
        </p:txBody>
      </p:sp>
      <p:sp>
        <p:nvSpPr>
          <p:cNvPr id="3" name="Footer Placeholder 2"/>
          <p:cNvSpPr>
            <a:spLocks noGrp="1"/>
          </p:cNvSpPr>
          <p:nvPr>
            <p:ph type="ftr" sz="quarter" idx="4294967295"/>
          </p:nvPr>
        </p:nvSpPr>
        <p:spPr>
          <a:xfrm>
            <a:off x="3124200" y="6356352"/>
            <a:ext cx="2895600" cy="365125"/>
          </a:xfrm>
          <a:prstGeom prst="rect">
            <a:avLst/>
          </a:prstGeom>
        </p:spPr>
        <p:txBody>
          <a:bodyPr/>
          <a:lstStyle/>
          <a:p>
            <a:r>
              <a:rPr lang="en-US"/>
              <a:t>Pat Oglesby New Revenue</a:t>
            </a:r>
          </a:p>
        </p:txBody>
      </p:sp>
    </p:spTree>
    <p:extLst>
      <p:ext uri="{BB962C8B-B14F-4D97-AF65-F5344CB8AC3E}">
        <p14:creationId xmlns:p14="http://schemas.microsoft.com/office/powerpoint/2010/main" val="3373580496"/>
      </p:ext>
    </p:extLst>
  </p:cSld>
  <p:clrMapOvr>
    <a:masterClrMapping/>
  </p:clrMapOvr>
</p:sld>
</file>

<file path=ppt/slides/slide1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670719"/>
            <a:ext cx="8229600" cy="792162"/>
          </a:xfrm>
        </p:spPr>
        <p:txBody>
          <a:bodyPr>
            <a:normAutofit fontScale="90000"/>
          </a:bodyPr>
          <a:lstStyle/>
          <a:p>
            <a:r>
              <a:rPr lang="en-US" dirty="0"/>
              <a:t>Price (Ad valorem) Base: </a:t>
            </a:r>
            <a:r>
              <a:rPr lang="en-US" b="1" dirty="0"/>
              <a:t>Problems</a:t>
            </a:r>
            <a:r>
              <a:rPr lang="en-US" dirty="0"/>
              <a:t>		</a:t>
            </a:r>
          </a:p>
        </p:txBody>
      </p:sp>
      <p:sp>
        <p:nvSpPr>
          <p:cNvPr id="5" name="Subtitle 4"/>
          <p:cNvSpPr>
            <a:spLocks noGrp="1"/>
          </p:cNvSpPr>
          <p:nvPr>
            <p:ph idx="1"/>
          </p:nvPr>
        </p:nvSpPr>
        <p:spPr/>
        <p:txBody>
          <a:bodyPr>
            <a:normAutofit/>
          </a:bodyPr>
          <a:lstStyle/>
          <a:p>
            <a:r>
              <a:rPr lang="en-US" sz="4400" dirty="0"/>
              <a:t>Predictable price collapse </a:t>
            </a:r>
          </a:p>
          <a:p>
            <a:endParaRPr lang="en-US" sz="4400" dirty="0">
              <a:solidFill>
                <a:schemeClr val="tx1"/>
              </a:solidFill>
              <a:latin typeface="+mj-lt"/>
              <a:ea typeface="+mj-ea"/>
              <a:cs typeface="+mj-cs"/>
            </a:endParaRPr>
          </a:p>
          <a:p>
            <a:endParaRPr lang="en-US" sz="4400" dirty="0">
              <a:solidFill>
                <a:schemeClr val="tx1"/>
              </a:solidFill>
              <a:latin typeface="+mj-lt"/>
              <a:ea typeface="+mj-ea"/>
              <a:cs typeface="+mj-cs"/>
            </a:endParaRPr>
          </a:p>
        </p:txBody>
      </p:sp>
      <p:sp>
        <p:nvSpPr>
          <p:cNvPr id="3" name="Footer Placeholder 2"/>
          <p:cNvSpPr>
            <a:spLocks noGrp="1"/>
          </p:cNvSpPr>
          <p:nvPr>
            <p:ph type="ftr" sz="quarter" idx="4294967295"/>
          </p:nvPr>
        </p:nvSpPr>
        <p:spPr>
          <a:xfrm>
            <a:off x="3124200" y="6356352"/>
            <a:ext cx="2895600" cy="365125"/>
          </a:xfrm>
          <a:prstGeom prst="rect">
            <a:avLst/>
          </a:prstGeom>
        </p:spPr>
        <p:txBody>
          <a:bodyPr/>
          <a:lstStyle/>
          <a:p>
            <a:r>
              <a:rPr lang="en-US"/>
              <a:t>Pat Oglesby New Revenue</a:t>
            </a:r>
          </a:p>
        </p:txBody>
      </p:sp>
    </p:spTree>
    <p:extLst>
      <p:ext uri="{BB962C8B-B14F-4D97-AF65-F5344CB8AC3E}">
        <p14:creationId xmlns:p14="http://schemas.microsoft.com/office/powerpoint/2010/main" val="2828953495"/>
      </p:ext>
    </p:extLst>
  </p:cSld>
  <p:clrMapOvr>
    <a:masterClrMapping/>
  </p:clrMapOvr>
</p:sld>
</file>

<file path=ppt/slides/slide1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Alaska	</a:t>
            </a:r>
          </a:p>
        </p:txBody>
      </p:sp>
      <p:sp>
        <p:nvSpPr>
          <p:cNvPr id="3" name="Content Placeholder 2"/>
          <p:cNvSpPr>
            <a:spLocks noGrp="1"/>
          </p:cNvSpPr>
          <p:nvPr>
            <p:ph idx="1"/>
          </p:nvPr>
        </p:nvSpPr>
        <p:spPr/>
        <p:txBody>
          <a:bodyPr>
            <a:normAutofit lnSpcReduction="10000"/>
          </a:bodyPr>
          <a:lstStyle/>
          <a:p>
            <a:r>
              <a:rPr lang="en-US" dirty="0"/>
              <a:t>(1)</a:t>
            </a:r>
            <a:r>
              <a:rPr lang="en-US" b="1" dirty="0"/>
              <a:t>  </a:t>
            </a:r>
            <a:r>
              <a:rPr lang="en-US" b="1" u="sng" dirty="0"/>
              <a:t>mature bud will be taxed at $50 an ounce</a:t>
            </a:r>
            <a:r>
              <a:rPr lang="en-US" dirty="0"/>
              <a:t> </a:t>
            </a:r>
          </a:p>
          <a:p>
            <a:r>
              <a:rPr lang="en-US" dirty="0"/>
              <a:t>(2)</a:t>
            </a:r>
            <a:r>
              <a:rPr lang="en-US" b="1" dirty="0"/>
              <a:t>  </a:t>
            </a:r>
            <a:r>
              <a:rPr lang="en-US" b="1" u="sng" dirty="0"/>
              <a:t>immature bud will be taxed at $25 an ounce;</a:t>
            </a:r>
            <a:r>
              <a:rPr lang="en-US" dirty="0"/>
              <a:t> </a:t>
            </a:r>
            <a:r>
              <a:rPr lang="en-US" b="1" u="sng" dirty="0"/>
              <a:t> </a:t>
            </a:r>
            <a:endParaRPr lang="en-US" dirty="0"/>
          </a:p>
          <a:p>
            <a:r>
              <a:rPr lang="en-US" b="1" u="sng" dirty="0"/>
              <a:t>(3)  abnormal bud will be taxed at $25 an ounce;</a:t>
            </a:r>
            <a:endParaRPr lang="en-US" dirty="0"/>
          </a:p>
          <a:p>
            <a:r>
              <a:rPr lang="en-US" b="1" u="sng" dirty="0"/>
              <a:t>(4)  the remainder of the plant will be taxed at $15 an ounce; and</a:t>
            </a:r>
            <a:endParaRPr lang="en-US" dirty="0"/>
          </a:p>
          <a:p>
            <a:r>
              <a:rPr lang="en-US" b="1" u="sng" dirty="0"/>
              <a:t>(5)  clones will be taxed at $1 per plant.</a:t>
            </a:r>
            <a:endParaRPr lang="en-US" dirty="0"/>
          </a:p>
          <a:p>
            <a:endParaRPr lang="en-US" dirty="0"/>
          </a:p>
        </p:txBody>
      </p:sp>
      <p:sp>
        <p:nvSpPr>
          <p:cNvPr id="4" name="Footer Placeholder 3"/>
          <p:cNvSpPr>
            <a:spLocks noGrp="1"/>
          </p:cNvSpPr>
          <p:nvPr>
            <p:ph type="ftr" sz="quarter" idx="11"/>
          </p:nvPr>
        </p:nvSpPr>
        <p:spPr/>
        <p:txBody>
          <a:bodyPr/>
          <a:lstStyle/>
          <a:p>
            <a:r>
              <a:rPr lang="en-US"/>
              <a:t>Pat Oglesby  Www.newrevenue.org   </a:t>
            </a:r>
          </a:p>
        </p:txBody>
      </p:sp>
    </p:spTree>
    <p:extLst>
      <p:ext uri="{BB962C8B-B14F-4D97-AF65-F5344CB8AC3E}">
        <p14:creationId xmlns:p14="http://schemas.microsoft.com/office/powerpoint/2010/main" val="3540590525"/>
      </p:ext>
    </p:extLst>
  </p:cSld>
  <p:clrMapOvr>
    <a:masterClrMapping/>
  </p:clrMapOvr>
</p:sld>
</file>

<file path=ppt/slides/slide1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Alaska </a:t>
            </a:r>
          </a:p>
        </p:txBody>
      </p:sp>
      <p:sp>
        <p:nvSpPr>
          <p:cNvPr id="3" name="Content Placeholder 2"/>
          <p:cNvSpPr>
            <a:spLocks noGrp="1"/>
          </p:cNvSpPr>
          <p:nvPr>
            <p:ph idx="1"/>
          </p:nvPr>
        </p:nvSpPr>
        <p:spPr/>
        <p:txBody>
          <a:bodyPr/>
          <a:lstStyle/>
          <a:p>
            <a:r>
              <a:rPr lang="en-US" b="1" u="sng" dirty="0"/>
              <a:t>11)  “abnormal bud” . . .</a:t>
            </a:r>
            <a:endParaRPr lang="en-US" dirty="0"/>
          </a:p>
          <a:p>
            <a:pPr lvl="1"/>
            <a:r>
              <a:rPr lang="en-US" b="1" u="sng" dirty="0"/>
              <a:t>(A)  failed a microbial testing required by 3 AAC 306.645(b); or</a:t>
            </a:r>
            <a:endParaRPr lang="en-US" dirty="0"/>
          </a:p>
          <a:p>
            <a:pPr lvl="1"/>
            <a:r>
              <a:rPr lang="en-US" b="1" u="sng" dirty="0"/>
              <a:t>(B)  contains observable seeds;</a:t>
            </a:r>
            <a:endParaRPr lang="en-US" dirty="0"/>
          </a:p>
          <a:p>
            <a:endParaRPr lang="en-US" dirty="0"/>
          </a:p>
        </p:txBody>
      </p:sp>
      <p:sp>
        <p:nvSpPr>
          <p:cNvPr id="4" name="Footer Placeholder 3"/>
          <p:cNvSpPr>
            <a:spLocks noGrp="1"/>
          </p:cNvSpPr>
          <p:nvPr>
            <p:ph type="ftr" sz="quarter" idx="11"/>
          </p:nvPr>
        </p:nvSpPr>
        <p:spPr/>
        <p:txBody>
          <a:bodyPr/>
          <a:lstStyle/>
          <a:p>
            <a:r>
              <a:rPr lang="en-US"/>
              <a:t>Pat Oglesby  Www.newrevenue.org   </a:t>
            </a:r>
          </a:p>
        </p:txBody>
      </p:sp>
    </p:spTree>
    <p:extLst>
      <p:ext uri="{BB962C8B-B14F-4D97-AF65-F5344CB8AC3E}">
        <p14:creationId xmlns:p14="http://schemas.microsoft.com/office/powerpoint/2010/main" val="809633810"/>
      </p:ext>
    </p:extLst>
  </p:cSld>
  <p:clrMapOvr>
    <a:masterClrMapping/>
  </p:clrMapOvr>
</p:sld>
</file>

<file path=ppt/slides/slide1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Alaska</a:t>
            </a:r>
          </a:p>
        </p:txBody>
      </p:sp>
      <p:sp>
        <p:nvSpPr>
          <p:cNvPr id="3" name="Content Placeholder 2"/>
          <p:cNvSpPr>
            <a:spLocks noGrp="1"/>
          </p:cNvSpPr>
          <p:nvPr>
            <p:ph idx="1"/>
          </p:nvPr>
        </p:nvSpPr>
        <p:spPr/>
        <p:txBody>
          <a:bodyPr/>
          <a:lstStyle/>
          <a:p>
            <a:r>
              <a:rPr lang="en-US" b="1" u="sng" dirty="0"/>
              <a:t>(14)  “immature bud” means an immature flower formed on a flowering marijuana plant, . . . that generally</a:t>
            </a:r>
            <a:endParaRPr lang="en-US" dirty="0"/>
          </a:p>
          <a:p>
            <a:pPr lvl="1"/>
            <a:r>
              <a:rPr lang="en-US" b="1" u="sng" dirty="0"/>
              <a:t>(A)  appear loose, wispy, or leafy; and</a:t>
            </a:r>
            <a:endParaRPr lang="en-US" dirty="0"/>
          </a:p>
          <a:p>
            <a:pPr lvl="1"/>
            <a:r>
              <a:rPr lang="en-US" b="1" u="sng" dirty="0"/>
              <a:t>(B) are not dense to sight or touch;</a:t>
            </a:r>
            <a:endParaRPr lang="en-US" dirty="0"/>
          </a:p>
          <a:p>
            <a:endParaRPr lang="en-US" dirty="0"/>
          </a:p>
        </p:txBody>
      </p:sp>
      <p:sp>
        <p:nvSpPr>
          <p:cNvPr id="4" name="Footer Placeholder 3"/>
          <p:cNvSpPr>
            <a:spLocks noGrp="1"/>
          </p:cNvSpPr>
          <p:nvPr>
            <p:ph type="ftr" sz="quarter" idx="11"/>
          </p:nvPr>
        </p:nvSpPr>
        <p:spPr/>
        <p:txBody>
          <a:bodyPr/>
          <a:lstStyle/>
          <a:p>
            <a:r>
              <a:rPr lang="en-US"/>
              <a:t>Pat Oglesby  Www.newrevenue.org   </a:t>
            </a:r>
          </a:p>
        </p:txBody>
      </p:sp>
    </p:spTree>
    <p:extLst>
      <p:ext uri="{BB962C8B-B14F-4D97-AF65-F5344CB8AC3E}">
        <p14:creationId xmlns:p14="http://schemas.microsoft.com/office/powerpoint/2010/main" val="2309459545"/>
      </p:ext>
    </p:extLst>
  </p:cSld>
  <p:clrMapOvr>
    <a:masterClrMapping/>
  </p:clrMapOvr>
</p:sld>
</file>

<file path=ppt/slides/slide1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Small or popcorn bud -- NV</a:t>
            </a:r>
          </a:p>
        </p:txBody>
      </p:sp>
      <p:sp>
        <p:nvSpPr>
          <p:cNvPr id="3" name="Content Placeholder 2"/>
          <p:cNvSpPr>
            <a:spLocks noGrp="1"/>
          </p:cNvSpPr>
          <p:nvPr>
            <p:ph idx="1"/>
          </p:nvPr>
        </p:nvSpPr>
        <p:spPr/>
        <p:txBody>
          <a:bodyPr>
            <a:normAutofit fontScale="92500" lnSpcReduction="20000"/>
          </a:bodyPr>
          <a:lstStyle/>
          <a:p>
            <a:r>
              <a:rPr lang="en-US" dirty="0"/>
              <a:t>Jorge </a:t>
            </a:r>
            <a:r>
              <a:rPr lang="en-US" dirty="0" err="1"/>
              <a:t>Pupo</a:t>
            </a:r>
            <a:r>
              <a:rPr lang="en-US" dirty="0"/>
              <a:t>, Deputy Executive Director, Marijuana Enforcement Division, Nevada Department of Taxation, in 2019:</a:t>
            </a:r>
          </a:p>
          <a:p>
            <a:r>
              <a:rPr lang="en-US" dirty="0"/>
              <a:t>lower in THC and mainly used for making pre-rolled joints or mixed with the trim for extraction.</a:t>
            </a:r>
          </a:p>
          <a:p>
            <a:r>
              <a:rPr lang="en-US" dirty="0"/>
              <a:t>It is pretty well established in industry what “popcorn bud” is. It tends to be a lot smaller than the average flower and found low in the lower part of the plant. </a:t>
            </a:r>
          </a:p>
          <a:p>
            <a:r>
              <a:rPr lang="en-US" sz="1647" dirty="0">
                <a:hlinkClick r:id="rId2"/>
              </a:rPr>
              <a:t>https://newrevenue.org/2019/01/25/taxing-popcorn-bud-by-weight-in-nevada/</a:t>
            </a:r>
            <a:endParaRPr lang="en-US" sz="1647" dirty="0"/>
          </a:p>
          <a:p>
            <a:endParaRPr lang="en-US" sz="1647" dirty="0"/>
          </a:p>
          <a:p>
            <a:pPr>
              <a:buNone/>
            </a:pPr>
            <a:r>
              <a:rPr lang="en-US" dirty="0"/>
              <a:t> </a:t>
            </a:r>
          </a:p>
          <a:p>
            <a:endParaRPr lang="en-US" dirty="0"/>
          </a:p>
        </p:txBody>
      </p:sp>
      <p:sp>
        <p:nvSpPr>
          <p:cNvPr id="4" name="Footer Placeholder 3"/>
          <p:cNvSpPr>
            <a:spLocks noGrp="1"/>
          </p:cNvSpPr>
          <p:nvPr>
            <p:ph type="ftr" sz="quarter" idx="11"/>
          </p:nvPr>
        </p:nvSpPr>
        <p:spPr/>
        <p:txBody>
          <a:bodyPr/>
          <a:lstStyle/>
          <a:p>
            <a:r>
              <a:rPr lang="en-US"/>
              <a:t>Pat Oglesby  Www.newrevenue.org   </a:t>
            </a:r>
          </a:p>
        </p:txBody>
      </p:sp>
    </p:spTree>
    <p:extLst>
      <p:ext uri="{BB962C8B-B14F-4D97-AF65-F5344CB8AC3E}">
        <p14:creationId xmlns:p14="http://schemas.microsoft.com/office/powerpoint/2010/main" val="1127801164"/>
      </p:ext>
    </p:extLst>
  </p:cSld>
  <p:clrMapOvr>
    <a:masterClrMapping/>
  </p:clrMapOvr>
</p:sld>
</file>

<file path=ppt/slides/slide1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normAutofit fontScale="90000"/>
          </a:bodyPr>
          <a:lstStyle/>
          <a:p>
            <a:r>
              <a:rPr lang="en-US" dirty="0"/>
              <a:t>Raw plant matter </a:t>
            </a:r>
            <a:br>
              <a:rPr lang="en-US" dirty="0"/>
            </a:br>
            <a:r>
              <a:rPr lang="en-US" dirty="0"/>
              <a:t>(typically low dollars per </a:t>
            </a:r>
            <a:r>
              <a:rPr lang="en-US" b="1" dirty="0"/>
              <a:t>unit</a:t>
            </a:r>
            <a:r>
              <a:rPr lang="en-US" dirty="0"/>
              <a:t>)</a:t>
            </a:r>
            <a:br>
              <a:rPr lang="en-US" dirty="0"/>
            </a:br>
            <a:endParaRPr lang="en-US" dirty="0"/>
          </a:p>
        </p:txBody>
      </p:sp>
      <p:sp>
        <p:nvSpPr>
          <p:cNvPr id="4" name="Footer Placeholder 3"/>
          <p:cNvSpPr>
            <a:spLocks noGrp="1"/>
          </p:cNvSpPr>
          <p:nvPr>
            <p:ph type="ftr" sz="quarter" idx="11"/>
          </p:nvPr>
        </p:nvSpPr>
        <p:spPr/>
        <p:txBody>
          <a:bodyPr/>
          <a:lstStyle/>
          <a:p>
            <a:r>
              <a:rPr lang="en-US"/>
              <a:t>Pat Oglesby  Www.newrevenue.org   </a:t>
            </a:r>
          </a:p>
        </p:txBody>
      </p:sp>
      <p:sp>
        <p:nvSpPr>
          <p:cNvPr id="3" name="Content Placeholder 2"/>
          <p:cNvSpPr>
            <a:spLocks noGrp="1"/>
          </p:cNvSpPr>
          <p:nvPr>
            <p:ph idx="4294967295"/>
          </p:nvPr>
        </p:nvSpPr>
        <p:spPr>
          <a:xfrm>
            <a:off x="152400" y="1417638"/>
            <a:ext cx="8229600" cy="4525963"/>
          </a:xfrm>
        </p:spPr>
        <p:txBody>
          <a:bodyPr>
            <a:normAutofit/>
          </a:bodyPr>
          <a:lstStyle/>
          <a:p>
            <a:pPr>
              <a:buNone/>
            </a:pPr>
            <a:r>
              <a:rPr lang="en-US" sz="4000" dirty="0"/>
              <a:t>Seeds</a:t>
            </a:r>
          </a:p>
          <a:p>
            <a:pPr>
              <a:buNone/>
            </a:pPr>
            <a:r>
              <a:rPr lang="en-US" sz="4000" dirty="0"/>
              <a:t>Immature plants</a:t>
            </a:r>
          </a:p>
          <a:p>
            <a:pPr>
              <a:buNone/>
            </a:pPr>
            <a:r>
              <a:rPr lang="en-US" sz="4000" dirty="0"/>
              <a:t>(Clones)</a:t>
            </a:r>
          </a:p>
        </p:txBody>
      </p:sp>
    </p:spTree>
    <p:extLst>
      <p:ext uri="{BB962C8B-B14F-4D97-AF65-F5344CB8AC3E}">
        <p14:creationId xmlns:p14="http://schemas.microsoft.com/office/powerpoint/2010/main" val="2226033494"/>
      </p:ext>
    </p:extLst>
  </p:cSld>
  <p:clrMapOvr>
    <a:masterClrMapping/>
  </p:clrMapOvr>
</p:sld>
</file>

<file path=ppt/slides/slide1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5A598ED-6F58-1844-B0A7-A2A4AF36D4AC}"/>
              </a:ext>
            </a:extLst>
          </p:cNvPr>
          <p:cNvSpPr>
            <a:spLocks noGrp="1"/>
          </p:cNvSpPr>
          <p:nvPr>
            <p:ph type="title"/>
          </p:nvPr>
        </p:nvSpPr>
        <p:spPr/>
        <p:txBody>
          <a:bodyPr/>
          <a:lstStyle/>
          <a:p>
            <a:r>
              <a:rPr lang="en-US" dirty="0"/>
              <a:t>California tax referenda</a:t>
            </a:r>
          </a:p>
        </p:txBody>
      </p:sp>
      <p:pic>
        <p:nvPicPr>
          <p:cNvPr id="5" name="Content Placeholder 4">
            <a:extLst>
              <a:ext uri="{FF2B5EF4-FFF2-40B4-BE49-F238E27FC236}">
                <a16:creationId xmlns:a16="http://schemas.microsoft.com/office/drawing/2014/main" id="{E5FE97BF-4686-6247-B539-53D4487711D3}"/>
              </a:ext>
            </a:extLst>
          </p:cNvPr>
          <p:cNvPicPr>
            <a:picLocks noGrp="1" noChangeAspect="1"/>
          </p:cNvPicPr>
          <p:nvPr>
            <p:ph idx="1"/>
          </p:nvPr>
        </p:nvPicPr>
        <p:blipFill>
          <a:blip r:embed="rId2"/>
          <a:stretch>
            <a:fillRect/>
          </a:stretch>
        </p:blipFill>
        <p:spPr>
          <a:xfrm>
            <a:off x="457200" y="2050710"/>
            <a:ext cx="8229600" cy="3624942"/>
          </a:xfrm>
          <a:prstGeom prst="rect">
            <a:avLst/>
          </a:prstGeom>
        </p:spPr>
      </p:pic>
      <p:sp>
        <p:nvSpPr>
          <p:cNvPr id="4" name="Footer Placeholder 3">
            <a:extLst>
              <a:ext uri="{FF2B5EF4-FFF2-40B4-BE49-F238E27FC236}">
                <a16:creationId xmlns:a16="http://schemas.microsoft.com/office/drawing/2014/main" id="{39EFEB39-AA07-D44B-829A-9745C92733D0}"/>
              </a:ext>
            </a:extLst>
          </p:cNvPr>
          <p:cNvSpPr>
            <a:spLocks noGrp="1"/>
          </p:cNvSpPr>
          <p:nvPr>
            <p:ph type="ftr" sz="quarter" idx="11"/>
          </p:nvPr>
        </p:nvSpPr>
        <p:spPr/>
        <p:txBody>
          <a:bodyPr/>
          <a:lstStyle/>
          <a:p>
            <a:r>
              <a:rPr lang="en-US"/>
              <a:t>Pat Oglesby  Www.newrevenue.org   </a:t>
            </a:r>
          </a:p>
        </p:txBody>
      </p:sp>
      <p:sp>
        <p:nvSpPr>
          <p:cNvPr id="8" name="Rectangle 7">
            <a:extLst>
              <a:ext uri="{FF2B5EF4-FFF2-40B4-BE49-F238E27FC236}">
                <a16:creationId xmlns:a16="http://schemas.microsoft.com/office/drawing/2014/main" id="{A2E64547-6CA1-0541-8682-0CD751C609EE}"/>
              </a:ext>
            </a:extLst>
          </p:cNvPr>
          <p:cNvSpPr/>
          <p:nvPr/>
        </p:nvSpPr>
        <p:spPr>
          <a:xfrm>
            <a:off x="1600200" y="5710019"/>
            <a:ext cx="4572000" cy="923330"/>
          </a:xfrm>
          <a:prstGeom prst="rect">
            <a:avLst/>
          </a:prstGeom>
        </p:spPr>
        <p:txBody>
          <a:bodyPr>
            <a:spAutoFit/>
          </a:bodyPr>
          <a:lstStyle/>
          <a:p>
            <a:r>
              <a:rPr lang="en-US" dirty="0">
                <a:hlinkClick r:id="rId3"/>
              </a:rPr>
              <a:t>https://ballotpedia.org/Marijuana_taxes_in_California#2020</a:t>
            </a:r>
            <a:endParaRPr lang="en-US" dirty="0"/>
          </a:p>
          <a:p>
            <a:endParaRPr lang="en-US" dirty="0"/>
          </a:p>
        </p:txBody>
      </p:sp>
    </p:spTree>
    <p:extLst>
      <p:ext uri="{BB962C8B-B14F-4D97-AF65-F5344CB8AC3E}">
        <p14:creationId xmlns:p14="http://schemas.microsoft.com/office/powerpoint/2010/main" val="2600616184"/>
      </p:ext>
    </p:extLst>
  </p:cSld>
  <p:clrMapOvr>
    <a:masterClrMapping/>
  </p:clrMapOvr>
</p:sld>
</file>

<file path=ppt/slides/slide1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p:cNvSpPr>
            <a:spLocks noGrp="1"/>
          </p:cNvSpPr>
          <p:nvPr>
            <p:ph type="ftr" sz="quarter" idx="11"/>
          </p:nvPr>
        </p:nvSpPr>
        <p:spPr/>
        <p:txBody>
          <a:bodyPr/>
          <a:lstStyle/>
          <a:p>
            <a:r>
              <a:rPr lang="en-US"/>
              <a:t>Pat Oglesby  Www.newrevenue.org   </a:t>
            </a:r>
          </a:p>
        </p:txBody>
      </p:sp>
      <p:pic>
        <p:nvPicPr>
          <p:cNvPr id="3" name="Picture 2"/>
          <p:cNvPicPr>
            <a:picLocks noChangeAspect="1"/>
          </p:cNvPicPr>
          <p:nvPr/>
        </p:nvPicPr>
        <p:blipFill>
          <a:blip r:embed="rId2"/>
          <a:stretch>
            <a:fillRect/>
          </a:stretch>
        </p:blipFill>
        <p:spPr>
          <a:xfrm>
            <a:off x="1219200" y="914400"/>
            <a:ext cx="7620000" cy="3657600"/>
          </a:xfrm>
          <a:prstGeom prst="rect">
            <a:avLst/>
          </a:prstGeom>
        </p:spPr>
      </p:pic>
      <p:sp>
        <p:nvSpPr>
          <p:cNvPr id="4" name="Rectangle 3"/>
          <p:cNvSpPr/>
          <p:nvPr/>
        </p:nvSpPr>
        <p:spPr>
          <a:xfrm>
            <a:off x="2590800" y="4895165"/>
            <a:ext cx="4572000" cy="646331"/>
          </a:xfrm>
          <a:prstGeom prst="rect">
            <a:avLst/>
          </a:prstGeom>
        </p:spPr>
        <p:txBody>
          <a:bodyPr>
            <a:spAutoFit/>
          </a:bodyPr>
          <a:lstStyle/>
          <a:p>
            <a:r>
              <a:rPr lang="en-US" dirty="0">
                <a:hlinkClick r:id="rId3"/>
              </a:rPr>
              <a:t>https://digital.nls.uk/indiapapers/browse/archive/74908458</a:t>
            </a:r>
            <a:endParaRPr lang="en-US" dirty="0"/>
          </a:p>
        </p:txBody>
      </p:sp>
      <p:sp>
        <p:nvSpPr>
          <p:cNvPr id="5" name="Rectangle 4"/>
          <p:cNvSpPr/>
          <p:nvPr/>
        </p:nvSpPr>
        <p:spPr>
          <a:xfrm>
            <a:off x="2590800" y="240268"/>
            <a:ext cx="4761637" cy="461665"/>
          </a:xfrm>
          <a:prstGeom prst="rect">
            <a:avLst/>
          </a:prstGeom>
        </p:spPr>
        <p:txBody>
          <a:bodyPr wrap="square">
            <a:spAutoFit/>
          </a:bodyPr>
          <a:lstStyle/>
          <a:p>
            <a:r>
              <a:rPr lang="en-US" sz="2400" dirty="0"/>
              <a:t>World’s first cannabis taxes and fees</a:t>
            </a:r>
          </a:p>
        </p:txBody>
      </p:sp>
    </p:spTree>
  </p:cSld>
  <p:clrMapOvr>
    <a:masterClrMapping/>
  </p:clrMapOvr>
</p:sld>
</file>

<file path=ppt/slides/slide1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p:cNvSpPr>
            <a:spLocks noGrp="1"/>
          </p:cNvSpPr>
          <p:nvPr>
            <p:ph type="ftr" sz="quarter" idx="11"/>
          </p:nvPr>
        </p:nvSpPr>
        <p:spPr/>
        <p:txBody>
          <a:bodyPr/>
          <a:lstStyle/>
          <a:p>
            <a:r>
              <a:rPr lang="en-US"/>
              <a:t>Pat Oglesby  Www.newrevenue.org   </a:t>
            </a:r>
          </a:p>
        </p:txBody>
      </p:sp>
      <p:pic>
        <p:nvPicPr>
          <p:cNvPr id="4" name="Picture 3"/>
          <p:cNvPicPr/>
          <p:nvPr/>
        </p:nvPicPr>
        <p:blipFill>
          <a:blip r:embed="rId2"/>
          <a:srcRect/>
          <a:stretch>
            <a:fillRect/>
          </a:stretch>
        </p:blipFill>
        <p:spPr bwMode="auto">
          <a:xfrm>
            <a:off x="834620" y="733267"/>
            <a:ext cx="7069724" cy="4884073"/>
          </a:xfrm>
          <a:prstGeom prst="rect">
            <a:avLst/>
          </a:prstGeom>
          <a:noFill/>
          <a:ln w="9525">
            <a:noFill/>
            <a:miter lim="800000"/>
            <a:headEnd/>
            <a:tailEnd/>
          </a:ln>
        </p:spPr>
      </p:pic>
    </p:spTree>
  </p:cSld>
  <p:clrMapOvr>
    <a:masterClrMapping/>
  </p:clrMapOvr>
</p:sld>
</file>

<file path=ppt/slides/slide1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ctrTitle"/>
          </p:nvPr>
        </p:nvSpPr>
        <p:spPr/>
        <p:txBody>
          <a:bodyPr/>
          <a:lstStyle/>
          <a:p>
            <a:r>
              <a:rPr lang="en-US"/>
              <a:t>R</a:t>
            </a:r>
            <a:endParaRPr lang="en-US" dirty="0"/>
          </a:p>
        </p:txBody>
      </p:sp>
      <p:sp>
        <p:nvSpPr>
          <p:cNvPr id="18" name="Subtitle 17"/>
          <p:cNvSpPr>
            <a:spLocks noGrp="1"/>
          </p:cNvSpPr>
          <p:nvPr>
            <p:ph type="subTitle" idx="1"/>
          </p:nvPr>
        </p:nvSpPr>
        <p:spPr/>
        <p:txBody>
          <a:bodyPr/>
          <a:lstStyle/>
          <a:p>
            <a:r>
              <a:rPr lang="en-US" dirty="0"/>
              <a:t>Rupee</a:t>
            </a:r>
          </a:p>
        </p:txBody>
      </p:sp>
      <p:pic>
        <p:nvPicPr>
          <p:cNvPr id="3" name="Picture 2"/>
          <p:cNvPicPr/>
          <p:nvPr/>
        </p:nvPicPr>
        <p:blipFill>
          <a:blip r:embed="rId2"/>
          <a:srcRect/>
          <a:stretch>
            <a:fillRect/>
          </a:stretch>
        </p:blipFill>
        <p:spPr bwMode="auto">
          <a:xfrm>
            <a:off x="1237201" y="458291"/>
            <a:ext cx="6136913" cy="5355460"/>
          </a:xfrm>
          <a:prstGeom prst="rect">
            <a:avLst/>
          </a:prstGeom>
          <a:noFill/>
          <a:ln w="9525">
            <a:noFill/>
            <a:miter lim="800000"/>
            <a:headEnd/>
            <a:tailEnd/>
          </a:ln>
        </p:spPr>
      </p:pic>
      <p:sp>
        <p:nvSpPr>
          <p:cNvPr id="19" name="Rectangle 18"/>
          <p:cNvSpPr/>
          <p:nvPr/>
        </p:nvSpPr>
        <p:spPr>
          <a:xfrm>
            <a:off x="1371600" y="458291"/>
            <a:ext cx="4053539" cy="400110"/>
          </a:xfrm>
          <a:prstGeom prst="rect">
            <a:avLst/>
          </a:prstGeom>
        </p:spPr>
        <p:txBody>
          <a:bodyPr wrap="none">
            <a:spAutoFit/>
          </a:bodyPr>
          <a:lstStyle/>
          <a:p>
            <a:r>
              <a:rPr lang="en-US" sz="2000" dirty="0"/>
              <a:t>Rupees per ser (about 1 kg) in Bengal </a:t>
            </a:r>
          </a:p>
        </p:txBody>
      </p:sp>
    </p:spTree>
  </p:cSld>
  <p:clrMapOvr>
    <a:masterClrMapping/>
  </p:clrMapOvr>
</p:sld>
</file>

<file path=ppt/slides/slide1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419100"/>
            <a:ext cx="8229600" cy="3429000"/>
          </a:xfrm>
        </p:spPr>
        <p:txBody>
          <a:bodyPr>
            <a:normAutofit fontScale="90000"/>
          </a:bodyPr>
          <a:lstStyle/>
          <a:p>
            <a:br>
              <a:rPr lang="en-US" dirty="0"/>
            </a:br>
            <a:br>
              <a:rPr lang="en-US" dirty="0"/>
            </a:br>
            <a:br>
              <a:rPr lang="en-US" dirty="0"/>
            </a:br>
            <a:br>
              <a:rPr lang="en-US" dirty="0"/>
            </a:br>
            <a:br>
              <a:rPr lang="en-US" dirty="0"/>
            </a:br>
            <a:br>
              <a:rPr lang="en-US" dirty="0"/>
            </a:br>
            <a:br>
              <a:rPr lang="en-US" dirty="0"/>
            </a:br>
            <a:r>
              <a:rPr lang="en-US" dirty="0"/>
              <a:t>Different tolerance</a:t>
            </a:r>
            <a:br>
              <a:rPr lang="en-US" dirty="0"/>
            </a:br>
            <a:br>
              <a:rPr lang="en-US" dirty="0"/>
            </a:br>
            <a:r>
              <a:rPr lang="en-US" dirty="0"/>
              <a:t> .15 blood alcohol = drunk</a:t>
            </a:r>
            <a:br>
              <a:rPr lang="en-US" dirty="0"/>
            </a:br>
            <a:br>
              <a:rPr lang="en-US" dirty="0"/>
            </a:br>
            <a:r>
              <a:rPr lang="en-US" dirty="0"/>
              <a:t>Cannabis affects heavy users less, and isn’t linear </a:t>
            </a:r>
            <a:br>
              <a:rPr lang="en-US" dirty="0"/>
            </a:br>
            <a:br>
              <a:rPr lang="en-US" dirty="0"/>
            </a:br>
            <a:br>
              <a:rPr lang="en-US" sz="1778" dirty="0"/>
            </a:br>
            <a:br>
              <a:rPr lang="en-US" dirty="0"/>
            </a:br>
            <a:br>
              <a:rPr lang="en-US" dirty="0"/>
            </a:br>
            <a:br>
              <a:rPr lang="en-US" dirty="0"/>
            </a:br>
            <a:r>
              <a:rPr lang="en-US" dirty="0"/>
              <a:t> </a:t>
            </a:r>
            <a:br>
              <a:rPr lang="en-US" dirty="0"/>
            </a:br>
            <a:endParaRPr lang="en-US" dirty="0"/>
          </a:p>
        </p:txBody>
      </p:sp>
      <p:sp>
        <p:nvSpPr>
          <p:cNvPr id="3" name="Footer Placeholder 2"/>
          <p:cNvSpPr>
            <a:spLocks noGrp="1"/>
          </p:cNvSpPr>
          <p:nvPr>
            <p:ph type="ftr" sz="quarter" idx="11"/>
          </p:nvPr>
        </p:nvSpPr>
        <p:spPr/>
        <p:txBody>
          <a:bodyPr/>
          <a:lstStyle/>
          <a:p>
            <a:r>
              <a:rPr lang="en-US"/>
              <a:t>Pat Oglesby  Www.newrevenue.org   </a:t>
            </a:r>
          </a:p>
        </p:txBody>
      </p:sp>
    </p:spTree>
    <p:extLst>
      <p:ext uri="{BB962C8B-B14F-4D97-AF65-F5344CB8AC3E}">
        <p14:creationId xmlns:p14="http://schemas.microsoft.com/office/powerpoint/2010/main" val="85387756"/>
      </p:ext>
    </p:extLst>
  </p:cSld>
  <p:clrMapOvr>
    <a:masterClrMapping/>
  </p:clrMapOvr>
</p:sld>
</file>

<file path=ppt/slides/slide1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55A08FC-ADEE-2744-9073-A22D093EA444}"/>
              </a:ext>
            </a:extLst>
          </p:cNvPr>
          <p:cNvSpPr>
            <a:spLocks noGrp="1"/>
          </p:cNvSpPr>
          <p:nvPr>
            <p:ph type="title"/>
          </p:nvPr>
        </p:nvSpPr>
        <p:spPr/>
        <p:txBody>
          <a:bodyPr/>
          <a:lstStyle/>
          <a:p>
            <a:endParaRPr lang="en-US"/>
          </a:p>
        </p:txBody>
      </p:sp>
      <p:sp>
        <p:nvSpPr>
          <p:cNvPr id="3" name="Footer Placeholder 2">
            <a:extLst>
              <a:ext uri="{FF2B5EF4-FFF2-40B4-BE49-F238E27FC236}">
                <a16:creationId xmlns:a16="http://schemas.microsoft.com/office/drawing/2014/main" id="{6AA12E26-AA8E-3947-9283-841DA7665DC1}"/>
              </a:ext>
            </a:extLst>
          </p:cNvPr>
          <p:cNvSpPr>
            <a:spLocks noGrp="1"/>
          </p:cNvSpPr>
          <p:nvPr>
            <p:ph type="ftr" sz="quarter" idx="11"/>
          </p:nvPr>
        </p:nvSpPr>
        <p:spPr/>
        <p:txBody>
          <a:bodyPr/>
          <a:lstStyle/>
          <a:p>
            <a:r>
              <a:rPr lang="en-US"/>
              <a:t>Pat Oglesby  Www.newrevenue.org   </a:t>
            </a:r>
          </a:p>
        </p:txBody>
      </p:sp>
      <p:pic>
        <p:nvPicPr>
          <p:cNvPr id="4" name="Picture 3">
            <a:extLst>
              <a:ext uri="{FF2B5EF4-FFF2-40B4-BE49-F238E27FC236}">
                <a16:creationId xmlns:a16="http://schemas.microsoft.com/office/drawing/2014/main" id="{16C8882A-F475-8B43-B9D3-677C01571670}"/>
              </a:ext>
            </a:extLst>
          </p:cNvPr>
          <p:cNvPicPr>
            <a:picLocks noChangeAspect="1"/>
          </p:cNvPicPr>
          <p:nvPr/>
        </p:nvPicPr>
        <p:blipFill>
          <a:blip r:embed="rId2"/>
          <a:stretch>
            <a:fillRect/>
          </a:stretch>
        </p:blipFill>
        <p:spPr>
          <a:xfrm>
            <a:off x="539750" y="1193800"/>
            <a:ext cx="8064500" cy="4470400"/>
          </a:xfrm>
          <a:prstGeom prst="rect">
            <a:avLst/>
          </a:prstGeom>
        </p:spPr>
      </p:pic>
    </p:spTree>
    <p:extLst>
      <p:ext uri="{BB962C8B-B14F-4D97-AF65-F5344CB8AC3E}">
        <p14:creationId xmlns:p14="http://schemas.microsoft.com/office/powerpoint/2010/main" val="1486965209"/>
      </p:ext>
    </p:extLst>
  </p:cSld>
  <p:clrMapOvr>
    <a:masterClrMapping/>
  </p:clrMapOvr>
</p:sld>
</file>

<file path=ppt/slides/slide1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1894B5C-3571-1F4A-AE1C-55C028B822A4}"/>
              </a:ext>
            </a:extLst>
          </p:cNvPr>
          <p:cNvSpPr>
            <a:spLocks noGrp="1"/>
          </p:cNvSpPr>
          <p:nvPr>
            <p:ph type="title"/>
          </p:nvPr>
        </p:nvSpPr>
        <p:spPr/>
        <p:txBody>
          <a:bodyPr/>
          <a:lstStyle/>
          <a:p>
            <a:endParaRPr lang="en-US"/>
          </a:p>
        </p:txBody>
      </p:sp>
      <p:sp>
        <p:nvSpPr>
          <p:cNvPr id="3" name="Footer Placeholder 2">
            <a:extLst>
              <a:ext uri="{FF2B5EF4-FFF2-40B4-BE49-F238E27FC236}">
                <a16:creationId xmlns:a16="http://schemas.microsoft.com/office/drawing/2014/main" id="{0472EDE9-6DA6-1F4E-A19A-604CA239C450}"/>
              </a:ext>
            </a:extLst>
          </p:cNvPr>
          <p:cNvSpPr>
            <a:spLocks noGrp="1"/>
          </p:cNvSpPr>
          <p:nvPr>
            <p:ph type="ftr" sz="quarter" idx="11"/>
          </p:nvPr>
        </p:nvSpPr>
        <p:spPr/>
        <p:txBody>
          <a:bodyPr/>
          <a:lstStyle/>
          <a:p>
            <a:r>
              <a:rPr lang="en-US"/>
              <a:t>Pat Oglesby  Www.newrevenue.org   </a:t>
            </a:r>
          </a:p>
        </p:txBody>
      </p:sp>
      <p:sp>
        <p:nvSpPr>
          <p:cNvPr id="4" name="Rectangle 3">
            <a:extLst>
              <a:ext uri="{FF2B5EF4-FFF2-40B4-BE49-F238E27FC236}">
                <a16:creationId xmlns:a16="http://schemas.microsoft.com/office/drawing/2014/main" id="{5CC189A0-C55B-8444-8242-FE34BB25A417}"/>
              </a:ext>
            </a:extLst>
          </p:cNvPr>
          <p:cNvSpPr/>
          <p:nvPr/>
        </p:nvSpPr>
        <p:spPr>
          <a:xfrm>
            <a:off x="2286000" y="2274838"/>
            <a:ext cx="4572000" cy="2308324"/>
          </a:xfrm>
          <a:prstGeom prst="rect">
            <a:avLst/>
          </a:prstGeom>
        </p:spPr>
        <p:txBody>
          <a:bodyPr>
            <a:spAutoFit/>
          </a:bodyPr>
          <a:lstStyle/>
          <a:p>
            <a:r>
              <a:rPr lang="en-US" b="1" dirty="0">
                <a:solidFill>
                  <a:srgbClr val="0F1419"/>
                </a:solidFill>
                <a:latin typeface="inherit"/>
                <a:hlinkClick r:id="rId2"/>
              </a:rPr>
              <a:t>Dominic Corva</a:t>
            </a:r>
            <a:endParaRPr lang="en-US" b="1" dirty="0">
              <a:solidFill>
                <a:srgbClr val="0F1419"/>
              </a:solidFill>
              <a:latin typeface="TwitterChirp"/>
              <a:hlinkClick r:id="rId2"/>
            </a:endParaRPr>
          </a:p>
          <a:p>
            <a:r>
              <a:rPr lang="en-US" dirty="0">
                <a:solidFill>
                  <a:srgbClr val="536471"/>
                </a:solidFill>
                <a:latin typeface="inherit"/>
                <a:hlinkClick r:id="rId2"/>
              </a:rPr>
              <a:t>@CorvaDr</a:t>
            </a:r>
            <a:endParaRPr lang="en-US" dirty="0">
              <a:solidFill>
                <a:srgbClr val="536471"/>
              </a:solidFill>
              <a:latin typeface="TwitterChirp"/>
              <a:hlinkClick r:id="rId2"/>
            </a:endParaRPr>
          </a:p>
          <a:p>
            <a:r>
              <a:rPr lang="en-US" dirty="0">
                <a:solidFill>
                  <a:srgbClr val="536471"/>
                </a:solidFill>
                <a:latin typeface="inherit"/>
              </a:rPr>
              <a:t>·</a:t>
            </a:r>
            <a:endParaRPr lang="en-US" dirty="0">
              <a:solidFill>
                <a:srgbClr val="536471"/>
              </a:solidFill>
              <a:latin typeface="TwitterChirp"/>
            </a:endParaRPr>
          </a:p>
          <a:p>
            <a:r>
              <a:rPr lang="en-US" dirty="0">
                <a:solidFill>
                  <a:srgbClr val="536471"/>
                </a:solidFill>
                <a:latin typeface="TwitterChirp"/>
                <a:hlinkClick r:id="rId3"/>
              </a:rPr>
              <a:t>Mar 2</a:t>
            </a:r>
            <a:endParaRPr lang="en-US" dirty="0">
              <a:solidFill>
                <a:srgbClr val="000000"/>
              </a:solidFill>
              <a:latin typeface="-webkit-standard"/>
            </a:endParaRPr>
          </a:p>
          <a:p>
            <a:r>
              <a:rPr lang="en-US" dirty="0">
                <a:solidFill>
                  <a:srgbClr val="536471"/>
                </a:solidFill>
                <a:latin typeface="TwitterChirp"/>
              </a:rPr>
              <a:t>Replying to </a:t>
            </a:r>
            <a:r>
              <a:rPr lang="en-US" dirty="0">
                <a:solidFill>
                  <a:srgbClr val="1D9BF0"/>
                </a:solidFill>
                <a:latin typeface="inherit"/>
                <a:hlinkClick r:id="rId4"/>
              </a:rPr>
              <a:t>@OglesbyPat</a:t>
            </a:r>
            <a:endParaRPr lang="en-US" dirty="0">
              <a:solidFill>
                <a:srgbClr val="536471"/>
              </a:solidFill>
              <a:latin typeface="TwitterChirp"/>
            </a:endParaRPr>
          </a:p>
          <a:p>
            <a:r>
              <a:rPr lang="en-US" dirty="0">
                <a:solidFill>
                  <a:srgbClr val="0F1419"/>
                </a:solidFill>
                <a:latin typeface="inherit"/>
              </a:rPr>
              <a:t>politics above all else but admin costs are real given strict regulation at every stage (and diversion is politics)</a:t>
            </a:r>
            <a:endParaRPr lang="en-US" b="0" i="0" u="none" strike="noStrike" dirty="0">
              <a:solidFill>
                <a:srgbClr val="0F1419"/>
              </a:solidFill>
              <a:effectLst/>
              <a:latin typeface="TwitterChirp"/>
            </a:endParaRPr>
          </a:p>
        </p:txBody>
      </p:sp>
    </p:spTree>
    <p:extLst>
      <p:ext uri="{BB962C8B-B14F-4D97-AF65-F5344CB8AC3E}">
        <p14:creationId xmlns:p14="http://schemas.microsoft.com/office/powerpoint/2010/main" val="3824813034"/>
      </p:ext>
    </p:extLst>
  </p:cSld>
  <p:clrMapOvr>
    <a:masterClrMapping/>
  </p:clrMapOvr>
</p:sld>
</file>

<file path=ppt/slides/slide1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3912378-7A46-5D4B-BE80-7E16CD092C2B}"/>
              </a:ext>
            </a:extLst>
          </p:cNvPr>
          <p:cNvSpPr>
            <a:spLocks noGrp="1"/>
          </p:cNvSpPr>
          <p:nvPr>
            <p:ph type="title"/>
          </p:nvPr>
        </p:nvSpPr>
        <p:spPr/>
        <p:txBody>
          <a:bodyPr>
            <a:normAutofit fontScale="90000"/>
          </a:bodyPr>
          <a:lstStyle/>
          <a:p>
            <a:r>
              <a:rPr lang="en-US" dirty="0"/>
              <a:t>Medical marijuana</a:t>
            </a:r>
            <a:br>
              <a:rPr lang="en-US" dirty="0"/>
            </a:br>
            <a:endParaRPr lang="en-US" dirty="0"/>
          </a:p>
        </p:txBody>
      </p:sp>
      <p:sp>
        <p:nvSpPr>
          <p:cNvPr id="3" name="Footer Placeholder 2">
            <a:extLst>
              <a:ext uri="{FF2B5EF4-FFF2-40B4-BE49-F238E27FC236}">
                <a16:creationId xmlns:a16="http://schemas.microsoft.com/office/drawing/2014/main" id="{D297E8A7-1D51-1240-B8DD-0B33E078AAA4}"/>
              </a:ext>
            </a:extLst>
          </p:cNvPr>
          <p:cNvSpPr>
            <a:spLocks noGrp="1"/>
          </p:cNvSpPr>
          <p:nvPr>
            <p:ph type="ftr" sz="quarter" idx="11"/>
          </p:nvPr>
        </p:nvSpPr>
        <p:spPr/>
        <p:txBody>
          <a:bodyPr/>
          <a:lstStyle/>
          <a:p>
            <a:r>
              <a:rPr lang="en-US"/>
              <a:t>Pat Oglesby  Www.newrevenue.org   </a:t>
            </a:r>
          </a:p>
        </p:txBody>
      </p:sp>
      <p:pic>
        <p:nvPicPr>
          <p:cNvPr id="4" name="Picture 3">
            <a:extLst>
              <a:ext uri="{FF2B5EF4-FFF2-40B4-BE49-F238E27FC236}">
                <a16:creationId xmlns:a16="http://schemas.microsoft.com/office/drawing/2014/main" id="{8A88AED7-6235-1B48-BFF6-1450B42AC174}"/>
              </a:ext>
            </a:extLst>
          </p:cNvPr>
          <p:cNvPicPr>
            <a:picLocks noChangeAspect="1"/>
          </p:cNvPicPr>
          <p:nvPr/>
        </p:nvPicPr>
        <p:blipFill>
          <a:blip r:embed="rId2"/>
          <a:stretch>
            <a:fillRect/>
          </a:stretch>
        </p:blipFill>
        <p:spPr>
          <a:xfrm>
            <a:off x="1682750" y="1809750"/>
            <a:ext cx="5778500" cy="3238500"/>
          </a:xfrm>
          <a:prstGeom prst="rect">
            <a:avLst/>
          </a:prstGeom>
        </p:spPr>
      </p:pic>
    </p:spTree>
    <p:extLst>
      <p:ext uri="{BB962C8B-B14F-4D97-AF65-F5344CB8AC3E}">
        <p14:creationId xmlns:p14="http://schemas.microsoft.com/office/powerpoint/2010/main" val="3934931216"/>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71732</TotalTime>
  <Words>5484</Words>
  <Application>Microsoft Macintosh PowerPoint</Application>
  <PresentationFormat>On-screen Show (4:3)</PresentationFormat>
  <Paragraphs>821</Paragraphs>
  <Slides>164</Slides>
  <Notes>31</Notes>
  <HiddenSlides>0</HiddenSlides>
  <MMClips>0</MMClips>
  <ScaleCrop>false</ScaleCrop>
  <HeadingPairs>
    <vt:vector size="8" baseType="variant">
      <vt:variant>
        <vt:lpstr>Fonts Used</vt:lpstr>
      </vt:variant>
      <vt:variant>
        <vt:i4>13</vt:i4>
      </vt:variant>
      <vt:variant>
        <vt:lpstr>Theme</vt:lpstr>
      </vt:variant>
      <vt:variant>
        <vt:i4>1</vt:i4>
      </vt:variant>
      <vt:variant>
        <vt:lpstr>Links</vt:lpstr>
      </vt:variant>
      <vt:variant>
        <vt:i4>4</vt:i4>
      </vt:variant>
      <vt:variant>
        <vt:lpstr>Slide Titles</vt:lpstr>
      </vt:variant>
      <vt:variant>
        <vt:i4>164</vt:i4>
      </vt:variant>
    </vt:vector>
  </HeadingPairs>
  <TitlesOfParts>
    <vt:vector size="182" baseType="lpstr">
      <vt:lpstr>-webkit-standard</vt:lpstr>
      <vt:lpstr>Arial</vt:lpstr>
      <vt:lpstr>Baskerville</vt:lpstr>
      <vt:lpstr>Calibri</vt:lpstr>
      <vt:lpstr>Courier New</vt:lpstr>
      <vt:lpstr>Garamond</vt:lpstr>
      <vt:lpstr>Helvetica</vt:lpstr>
      <vt:lpstr>inherit</vt:lpstr>
      <vt:lpstr>inherit</vt:lpstr>
      <vt:lpstr>Times New Roman</vt:lpstr>
      <vt:lpstr>TwitterChirp</vt:lpstr>
      <vt:lpstr>Verdana</vt:lpstr>
      <vt:lpstr>Wingdings</vt:lpstr>
      <vt:lpstr>Office Theme</vt:lpstr>
      <vt:lpstr>Document35!OLE_LINK7</vt:lpstr>
      <vt:lpstr>???</vt:lpstr>
      <vt:lpstr>???</vt:lpstr>
      <vt:lpstr>???</vt:lpstr>
      <vt:lpstr>Marijuana Taxes for Chief Judge Foley’s Class </vt:lpstr>
      <vt:lpstr>Poll</vt:lpstr>
      <vt:lpstr>Topics</vt:lpstr>
      <vt:lpstr>Liquor tax base evolution </vt:lpstr>
      <vt:lpstr>How much?  Receipts, then rates</vt:lpstr>
      <vt:lpstr>PowerPoint Presentation</vt:lpstr>
      <vt:lpstr>PowerPoint Presentation</vt:lpstr>
      <vt:lpstr>How much: Junior Johnson’s heyday</vt:lpstr>
      <vt:lpstr>Undertaxed?</vt:lpstr>
      <vt:lpstr>Poll:  Is alcohol undertaxed?</vt:lpstr>
      <vt:lpstr>Marijuana -- How much tax revenue? </vt:lpstr>
      <vt:lpstr>Slow start, then 5X growth</vt:lpstr>
      <vt:lpstr>PowerPoint Presentation</vt:lpstr>
      <vt:lpstr>PowerPoint Presentation</vt:lpstr>
      <vt:lpstr>How much $? </vt:lpstr>
      <vt:lpstr>How much $?  North Carolina’s population ≈  10 million  But we consume less than early legalizing states?</vt:lpstr>
      <vt:lpstr>Per capita consumption -- latest </vt:lpstr>
      <vt:lpstr>NC now 15% ≈ Colorado pre-legalization </vt:lpstr>
      <vt:lpstr>NC now 15% ≈ WA pre-legalization </vt:lpstr>
      <vt:lpstr>Collections depend on enforcement </vt:lpstr>
      <vt:lpstr>Weak enforcement in California </vt:lpstr>
      <vt:lpstr>California </vt:lpstr>
      <vt:lpstr>Weak penalties in California </vt:lpstr>
      <vt:lpstr>Washington state</vt:lpstr>
      <vt:lpstr>Jim Morgan, CFO, Washington Liquor and Cannabis Board</vt:lpstr>
      <vt:lpstr>How much $</vt:lpstr>
      <vt:lpstr>    </vt:lpstr>
      <vt:lpstr>Why single out marijuana?</vt:lpstr>
      <vt:lpstr>Politics: Taxation can be more popular than legalization</vt:lpstr>
      <vt:lpstr>Affinity for taxes, top to bottom:    </vt:lpstr>
      <vt:lpstr>Possible negatives from use   </vt:lpstr>
      <vt:lpstr>PowerPoint Presentation</vt:lpstr>
      <vt:lpstr>Internalities?</vt:lpstr>
      <vt:lpstr>So what if “negative internalities” hurt the user?</vt:lpstr>
      <vt:lpstr>Internalities – harm to user </vt:lpstr>
      <vt:lpstr> Non-revenue goals of revenue tools:</vt:lpstr>
      <vt:lpstr>What tax burden is right?    </vt:lpstr>
      <vt:lpstr>How do we categorize products for taxes?</vt:lpstr>
      <vt:lpstr>Raw plant material: Bud (flower)  and Trim (leaves)</vt:lpstr>
      <vt:lpstr>PowerPoint Presentation</vt:lpstr>
      <vt:lpstr>545 compounds +     </vt:lpstr>
      <vt:lpstr>The Tax Base</vt:lpstr>
      <vt:lpstr>The Tax Base</vt:lpstr>
      <vt:lpstr>WHAT to tax?</vt:lpstr>
      <vt:lpstr>Taxing by price </vt:lpstr>
      <vt:lpstr>Price (Ad valorem) Base: Problems  </vt:lpstr>
      <vt:lpstr>PowerPoint Presentation</vt:lpstr>
      <vt:lpstr>PowerPoint Presentation</vt:lpstr>
      <vt:lpstr>Taxing by price</vt:lpstr>
      <vt:lpstr>PowerPoint Presentation</vt:lpstr>
      <vt:lpstr>PowerPoint Presentation</vt:lpstr>
      <vt:lpstr>But see . . </vt:lpstr>
      <vt:lpstr>          Ad valorem (price) base PRE-RETAIL doesn’t work    -- Vertical integration requires conversion of producer tax to weight-based (CO, NV) because there’s no ACTUAL pre-retail price     </vt:lpstr>
      <vt:lpstr>Nevada – 15% conversion</vt:lpstr>
      <vt:lpstr>Nevada – rates at a different time</vt:lpstr>
      <vt:lpstr>Will the federal government tax by price?</vt:lpstr>
      <vt:lpstr>Except for cannabis, state excise taxes include a quantity-based component </vt:lpstr>
      <vt:lpstr>PowerPoint Presentation</vt:lpstr>
      <vt:lpstr>Alaska: Bud (flower) – $50/pound  vs. Trim (leaves) -- $15/pound</vt:lpstr>
      <vt:lpstr>PowerPoint Presentation</vt:lpstr>
      <vt:lpstr>PowerPoint Presentation</vt:lpstr>
      <vt:lpstr>https://www.ncbi.nlm.nih.gov/pmc/articles/PMC3736954/ (THC is the target; Cannabidiol = CBD is not) </vt:lpstr>
      <vt:lpstr>       The “entourage effect”:   “one molecule [THC] is unlikely to match the .  . . potential of [whole] Cannabis”   “The plant does it better.” https://www.ncbi.nlm.nih.gov/pmc/articles/PMC6334252/      </vt:lpstr>
      <vt:lpstr>PowerPoint Presentation</vt:lpstr>
      <vt:lpstr>PowerPoint Presentation</vt:lpstr>
      <vt:lpstr>PowerPoint Presentation</vt:lpstr>
      <vt:lpstr>Potency – Taxing THC </vt:lpstr>
      <vt:lpstr>   Sampling: Some taxable articles have homogeneous  THC.</vt:lpstr>
      <vt:lpstr>Heterogeneity of raw plant matter </vt:lpstr>
      <vt:lpstr>BOTEC </vt:lpstr>
      <vt:lpstr>PowerPoint Presentation</vt:lpstr>
      <vt:lpstr>Sampling bias changes if consumers see the amount of THC taxed.      . </vt:lpstr>
      <vt:lpstr>Poll: What’s the easiest tax to collect?</vt:lpstr>
      <vt:lpstr>Tax Foundation state of play</vt:lpstr>
      <vt:lpstr>PowerPoint Presentation</vt:lpstr>
      <vt:lpstr>Improving on nature?</vt:lpstr>
      <vt:lpstr>280E Selling Expense Tax </vt:lpstr>
      <vt:lpstr>PowerPoint Presentation</vt:lpstr>
      <vt:lpstr>280E</vt:lpstr>
      <vt:lpstr>280E Selling Expense Tax </vt:lpstr>
      <vt:lpstr>-- Ads = commercial free speech. -- Tobacco signed away its right in the Master Settlement Agreement.</vt:lpstr>
      <vt:lpstr>IRC § 280E &amp; Ads</vt:lpstr>
      <vt:lpstr>Happiness</vt:lpstr>
      <vt:lpstr>PowerPoint Presentation</vt:lpstr>
      <vt:lpstr>PowerPoint Presentation</vt:lpstr>
      <vt:lpstr>PowerPoint Presentation</vt:lpstr>
      <vt:lpstr>280E prevents deductions</vt:lpstr>
      <vt:lpstr>Who gets hurt from nondeductible selling expenses? </vt:lpstr>
      <vt:lpstr>280E conformity and state income tax returns  </vt:lpstr>
      <vt:lpstr>      We don’t tax all income the same  Other non-deductible amounts: Golden parachutes 280G Luxury autos 280F Business meals Lobbying 162(e)  </vt:lpstr>
      <vt:lpstr>Section 162</vt:lpstr>
      <vt:lpstr>PowerPoint Presentation</vt:lpstr>
      <vt:lpstr>       Constitutional challenges to 280E   Excessive fine Direct tax Self-incrimination  </vt:lpstr>
      <vt:lpstr>Medical marijuana </vt:lpstr>
      <vt:lpstr> 4 answers for medical marijuana:</vt:lpstr>
      <vt:lpstr>States were using all 4 early on</vt:lpstr>
      <vt:lpstr>PowerPoint Presentation</vt:lpstr>
      <vt:lpstr>PowerPoint Presentation</vt:lpstr>
      <vt:lpstr>Who is a real patient?</vt:lpstr>
      <vt:lpstr>Blumenauer bill product level medical tax exemption</vt:lpstr>
      <vt:lpstr>Homegrown exception?</vt:lpstr>
      <vt:lpstr>At your service </vt:lpstr>
      <vt:lpstr>Setting the stage for a carbon tax</vt:lpstr>
      <vt:lpstr>Ozone-depleting chemicals tax</vt:lpstr>
      <vt:lpstr>End draft; SCRAPS follow</vt:lpstr>
      <vt:lpstr>PowerPoint Presentation</vt:lpstr>
      <vt:lpstr>Collection point</vt:lpstr>
      <vt:lpstr>PowerPoint Presentation</vt:lpstr>
      <vt:lpstr>Sub-national producer taxes eventually fail  </vt:lpstr>
      <vt:lpstr>Issues</vt:lpstr>
      <vt:lpstr>PowerPoint Presentation</vt:lpstr>
      <vt:lpstr>PowerPoint Presentation</vt:lpstr>
      <vt:lpstr>PowerPoint Presentation</vt:lpstr>
      <vt:lpstr>Marijuana activists?</vt:lpstr>
      <vt:lpstr>PowerPoint Presentation</vt:lpstr>
      <vt:lpstr>Early on, funded by</vt:lpstr>
      <vt:lpstr>National Cannabis Industry Association </vt:lpstr>
      <vt:lpstr>https://www.youtube.com/watch?v=RdbQcJrIP68&amp;t=1708s </vt:lpstr>
      <vt:lpstr>Overview   </vt:lpstr>
      <vt:lpstr>Internalities?</vt:lpstr>
      <vt:lpstr>What is cannabis?    </vt:lpstr>
      <vt:lpstr>Cannabis has 545 “compounds”    </vt:lpstr>
      <vt:lpstr>Consumer:  3 main product categories     </vt:lpstr>
      <vt:lpstr>Ontario, Canada  2020</vt:lpstr>
      <vt:lpstr>PowerPoint Presentation</vt:lpstr>
      <vt:lpstr>Bud or flower</vt:lpstr>
      <vt:lpstr>Trim or leaves </vt:lpstr>
      <vt:lpstr>Edible</vt:lpstr>
      <vt:lpstr>Tincture</vt:lpstr>
      <vt:lpstr>Dabs, shatter, wax, concentrates</vt:lpstr>
      <vt:lpstr>“So high that the user passes out” – sfweekly.com </vt:lpstr>
      <vt:lpstr>Cream</vt:lpstr>
      <vt:lpstr>Vaping material</vt:lpstr>
      <vt:lpstr>Beverages</vt:lpstr>
      <vt:lpstr>Etc.</vt:lpstr>
      <vt:lpstr>Why single out cannabis?    </vt:lpstr>
      <vt:lpstr>Practical:  Taxation is more popular than legalization</vt:lpstr>
      <vt:lpstr>Externalities </vt:lpstr>
      <vt:lpstr>Other Externalities </vt:lpstr>
      <vt:lpstr>2013 slide:  Dedicated Revenue</vt:lpstr>
      <vt:lpstr>Regressivity is a problem with taxing cannabis</vt:lpstr>
      <vt:lpstr>What are we not mad at?    </vt:lpstr>
      <vt:lpstr>PowerPoint Presentation</vt:lpstr>
      <vt:lpstr>PowerPoint Presentation</vt:lpstr>
      <vt:lpstr>PowerPoint Presentation</vt:lpstr>
      <vt:lpstr>Taxing by price </vt:lpstr>
      <vt:lpstr>PowerPoint Presentation</vt:lpstr>
      <vt:lpstr>Taxing by price </vt:lpstr>
      <vt:lpstr>Price (Ad valorem) Base: Problems  </vt:lpstr>
      <vt:lpstr>Price (Ad valorem) Base: Problems  </vt:lpstr>
      <vt:lpstr>Price (Ad valorem) Base: Problems  </vt:lpstr>
      <vt:lpstr>Alaska </vt:lpstr>
      <vt:lpstr>Alaska </vt:lpstr>
      <vt:lpstr>Alaska</vt:lpstr>
      <vt:lpstr>Small or popcorn bud -- NV</vt:lpstr>
      <vt:lpstr>Raw plant matter  (typically low dollars per unit) </vt:lpstr>
      <vt:lpstr>California tax referenda</vt:lpstr>
      <vt:lpstr>PowerPoint Presentation</vt:lpstr>
      <vt:lpstr>PowerPoint Presentation</vt:lpstr>
      <vt:lpstr>R</vt:lpstr>
      <vt:lpstr>       Different tolerance   .15 blood alcohol = drunk  Cannabis affects heavy users less, and isn’t linear         </vt:lpstr>
      <vt:lpstr>PowerPoint Presentation</vt:lpstr>
      <vt:lpstr>PowerPoint Presentation</vt:lpstr>
      <vt:lpstr>Medical marijuana </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Pat Oglesby</dc:creator>
  <cp:lastModifiedBy>Pat Oglesby</cp:lastModifiedBy>
  <cp:revision>252</cp:revision>
  <dcterms:created xsi:type="dcterms:W3CDTF">2021-06-30T15:58:02Z</dcterms:created>
  <dcterms:modified xsi:type="dcterms:W3CDTF">2022-03-17T21:02:29Z</dcterms:modified>
</cp:coreProperties>
</file>