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1393" r:id="rId2"/>
    <p:sldId id="1442" r:id="rId3"/>
    <p:sldId id="1432" r:id="rId4"/>
    <p:sldId id="1435" r:id="rId5"/>
    <p:sldId id="1445" r:id="rId6"/>
    <p:sldId id="1439" r:id="rId7"/>
    <p:sldId id="1446" r:id="rId8"/>
    <p:sldId id="1437" r:id="rId9"/>
    <p:sldId id="1447" r:id="rId10"/>
    <p:sldId id="1444" r:id="rId11"/>
    <p:sldId id="1436" r:id="rId12"/>
    <p:sldId id="1440" r:id="rId13"/>
    <p:sldId id="1443" r:id="rId14"/>
    <p:sldId id="1433" r:id="rId15"/>
    <p:sldId id="144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7"/>
  </p:normalViewPr>
  <p:slideViewPr>
    <p:cSldViewPr snapToGrid="0">
      <p:cViewPr varScale="1">
        <p:scale>
          <a:sx n="104" d="100"/>
          <a:sy n="104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DC956-5F29-F344-9918-EB8E49237AE5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8EFD0-3E47-9C4F-97F5-7BFACD693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10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97053-D7F5-3443-B89A-5FC9EEF2295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3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D9A96-0E00-D35A-141B-5FE7C893D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28D59C-0257-9D34-AA45-0B3BDCED9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368F7-C8B0-376D-4448-7D05E2273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8839A-39F0-C090-0BDC-633A4AFB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9C3EE-5EB7-CA60-D158-5DBD2C366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3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39B70-1347-4405-F223-90B07F83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AAF48-38C8-4394-1839-35977B04E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60B31-7640-C7E5-9ECC-13728E668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9C1D7-B75D-DA88-4481-705838B1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2C917-D860-33C4-8182-7C98A030E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87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C05F-E659-9862-7E27-324509AE1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B97ED-0213-74C1-130C-86D0E80C7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578C3-D2DD-6B5E-E2CD-55770BAF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88D45-A44B-25C3-228D-FA9987D0A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8877F-FDC6-BB3F-5639-EDB6C40F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5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A0C20-D1F8-E68A-0021-8506EEEC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80829-37F6-9153-9C57-55FCD08E67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AE23E-BBD6-927A-6DFF-DC97C6B9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90612-3D58-7E16-3D79-C3B37A807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41194-C863-556D-4725-D608CEDE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DD448-9789-E90D-4CCC-AE103D10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2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9A2AC-1FFD-ABAD-5985-091F4C20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29C3E-F75B-3EB7-17CA-35B002596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EDD68-F06B-1E3D-A544-3782B7F28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0F630-7EE3-CF8B-6E20-AFC6FAF0A8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EB087B-121C-11F5-1798-68EADD7A1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6F5B65-8482-9FEC-016C-0C22DFA3A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C73AC7-8F4C-C66B-1456-ACF1F55A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04A8CB-CABC-7852-BAD9-86394E7F3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16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FA257-5443-E59F-4FB1-842145A6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35FFE3-D50E-BE05-B4D9-F1DE3E915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C495BD-5125-821D-EB7B-811710E36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87FAF-0C1F-D410-06CF-DEE23B015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20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4E4B1E-0E14-F986-31B1-23892808C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DE7E5D-588E-D560-15AA-BB16F9BC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1945B-727B-B454-46F2-D4D580308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2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5B1C-7809-EB0F-0290-ED0971314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98BFA-46B7-1786-C3AA-A4445D8E0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DF97D-D84A-0EA9-F9A6-A91334F65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EB6D4-7A6F-C697-2356-484B45797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0D8DA-6334-50DC-3E99-4892552E6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68541-E7BD-E836-9FF2-AEF0F05EE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7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B5E6D-D0D3-68D3-F916-25887FFF3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A9C181-801E-ED13-6B4B-22190D4FC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57137-1247-42C9-0BA7-0031A9547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4EF72D-9BDB-6523-5AC2-E254B6AC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DB81B-8256-3A5C-7D8E-FD58617E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E2A64-FA60-E8DB-936B-CF71694A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0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1B70-6573-AF1A-0A9C-4FA19025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2CCB6-5A43-9572-40A6-FF978C69EF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C73AA-268A-EA41-CAB4-95670C0D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B4AD2-FE8F-C07A-F659-CBCA3A39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5C5A9-884F-E703-AA9C-C43C768F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7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47FB1B-A457-5D6E-67C8-B3F8D874F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A786A-980E-7082-0059-7F155E134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B3D10-197B-34C5-734A-CF43C610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F9364-94A3-9BC4-E38E-57FF7A6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C7994-E134-73E8-CDF0-A01092F85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17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2DD27C-EE6C-46CD-1B62-6C2FCD7E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C601F-D259-656C-F101-DD7757C69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258E5-3A4D-88F3-1165-90C41E2A6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B1F18-B88A-A04F-9FF2-97BA9E4DF292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87B6E-1480-E1C9-1827-C115573E7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F8583-8611-8770-67DB-DD92C6E1D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2F26FC-0133-B64F-A547-42EB8FCDA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7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revenu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4/10/04/us/cannabis-marijuana-risks-addiction.html?searchResultPosition=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xpolicycenter.org/publications/pros-and-cons-cannabis-taxes/ful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xasmonthly.com/news-politics/texas-legalized-marijuana-thc-delta-9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po@newrevenue.org" TargetMode="External"/><Relationship Id="rId2" Type="http://schemas.openxmlformats.org/officeDocument/2006/relationships/hyperlink" Target="http://www.newrevenu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371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900" dirty="0"/>
              <a:t>Marijuana and Revenue 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22B35F5-26C0-4D62-251D-17586260F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2971800"/>
            <a:ext cx="8534400" cy="26670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Pat Oglesby </a:t>
            </a:r>
          </a:p>
          <a:p>
            <a:r>
              <a:rPr lang="en-US" sz="3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Texas Lyceum</a:t>
            </a:r>
          </a:p>
          <a:p>
            <a:r>
              <a:rPr lang="en-US" sz="3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October 23, 2024</a:t>
            </a:r>
          </a:p>
          <a:p>
            <a:r>
              <a:rPr lang="en-US" sz="3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Center for New Revenue </a:t>
            </a:r>
          </a:p>
          <a:p>
            <a:r>
              <a:rPr lang="en-US" sz="36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Www.newrevenue.org</a:t>
            </a:r>
            <a:endParaRPr lang="en-US" sz="36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en-US" sz="3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9510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293E7-2F72-E2CC-3735-9AA7DA21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2D7FF-8518-7A7F-9674-E1679D89C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Marijuana</a:t>
            </a:r>
          </a:p>
          <a:p>
            <a:r>
              <a:rPr lang="en-US" dirty="0"/>
              <a:t>Government Revenue </a:t>
            </a:r>
          </a:p>
          <a:p>
            <a:r>
              <a:rPr lang="en-US" dirty="0"/>
              <a:t>Hemp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66B0A-68CA-278E-55EC-A05F9299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</p:spTree>
    <p:extLst>
      <p:ext uri="{BB962C8B-B14F-4D97-AF65-F5344CB8AC3E}">
        <p14:creationId xmlns:p14="http://schemas.microsoft.com/office/powerpoint/2010/main" val="1219702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2BC4A-DCC6-98AE-1C38-078E9AEC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Marijuana –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6923C-9186-3003-5CAA-13520368F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Medicine</a:t>
            </a:r>
          </a:p>
          <a:p>
            <a:r>
              <a:rPr lang="en-US" dirty="0"/>
              <a:t>Fun</a:t>
            </a:r>
          </a:p>
          <a:p>
            <a:r>
              <a:rPr lang="en-US" dirty="0"/>
              <a:t>Danger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6A44B8-3243-E5AE-9B4F-5C15B9058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</p:spTree>
    <p:extLst>
      <p:ext uri="{BB962C8B-B14F-4D97-AF65-F5344CB8AC3E}">
        <p14:creationId xmlns:p14="http://schemas.microsoft.com/office/powerpoint/2010/main" val="1195706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39CE04-5751-8FA7-0499-ABD544862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CF9E9E-D780-9EC3-8FE2-F7B22D6B9BB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09600" y="990600"/>
            <a:ext cx="9855200" cy="411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ADCF7A-0742-86B8-FF7C-663C2083C332}"/>
              </a:ext>
            </a:extLst>
          </p:cNvPr>
          <p:cNvSpPr txBox="1"/>
          <p:nvPr/>
        </p:nvSpPr>
        <p:spPr>
          <a:xfrm>
            <a:off x="2743200" y="54704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https://www.nytimes.com/2024/10/04/us/cannabis-marijuana-risks-addiction.html?searchResultPosition=2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28C3EE-7883-2D07-C12D-A633144D32EB}"/>
              </a:ext>
            </a:extLst>
          </p:cNvPr>
          <p:cNvSpPr txBox="1"/>
          <p:nvPr/>
        </p:nvSpPr>
        <p:spPr>
          <a:xfrm>
            <a:off x="4150360" y="344269"/>
            <a:ext cx="228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Why tax it?</a:t>
            </a:r>
          </a:p>
        </p:txBody>
      </p:sp>
    </p:spTree>
    <p:extLst>
      <p:ext uri="{BB962C8B-B14F-4D97-AF65-F5344CB8AC3E}">
        <p14:creationId xmlns:p14="http://schemas.microsoft.com/office/powerpoint/2010/main" val="261980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9B78-B042-EA6E-C6EE-1B5270331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63C5D-EC51-350E-0741-5C62B2057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Pat Oglesby New Revenue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C0CE6-F352-D923-7CB4-19851C49DAB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05000" y="9144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“How many people can get stoned and still have a great state or a great nation?”  -- California Governor 1975-83 &amp; 2011-19.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2202E-0861-3BAD-D0E6-1B089BA7C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529" y="2936246"/>
            <a:ext cx="25146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98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E43FF-F61D-B0F8-070C-4F71467C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3CB8-A5DC-08A8-86FE-D39B87882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7ABF9-E77C-6F64-ABCD-9F7C2586D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Taxes </a:t>
            </a:r>
          </a:p>
          <a:p>
            <a:r>
              <a:rPr lang="en-US" dirty="0"/>
              <a:t>Fees</a:t>
            </a:r>
          </a:p>
          <a:p>
            <a:r>
              <a:rPr lang="en-US" dirty="0"/>
              <a:t>Government monopoly profits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5F2B2-2482-B3F0-9989-C36938003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</p:spTree>
    <p:extLst>
      <p:ext uri="{BB962C8B-B14F-4D97-AF65-F5344CB8AC3E}">
        <p14:creationId xmlns:p14="http://schemas.microsoft.com/office/powerpoint/2010/main" val="2121855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CC93-3F2A-AB1A-9D61-B11F80D8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D4637-0017-999B-F74D-CE6BB9107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28C37-A63B-EFD1-E818-74777D681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69306"/>
            <a:ext cx="7772400" cy="4919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3A50D8-4853-885C-45F2-7C3384F1C42B}"/>
              </a:ext>
            </a:extLst>
          </p:cNvPr>
          <p:cNvSpPr txBox="1"/>
          <p:nvPr/>
        </p:nvSpPr>
        <p:spPr>
          <a:xfrm>
            <a:off x="4876800" y="5968748"/>
            <a:ext cx="1764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Tax Policy Center</a:t>
            </a:r>
          </a:p>
        </p:txBody>
      </p:sp>
    </p:spTree>
    <p:extLst>
      <p:ext uri="{BB962C8B-B14F-4D97-AF65-F5344CB8AC3E}">
        <p14:creationId xmlns:p14="http://schemas.microsoft.com/office/powerpoint/2010/main" val="87029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6A0D5-10FF-13E3-DF06-3128DF1A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8294-A030-C9FE-A333-99976A33A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much  tax $?</a:t>
            </a:r>
            <a:br>
              <a:rPr lang="en-US" b="1" dirty="0">
                <a:solidFill>
                  <a:srgbClr val="555555"/>
                </a:solidFill>
                <a:latin typeface="Inherit"/>
              </a:rPr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E90EA0-8BFA-1922-203D-AF72E01A3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29E7F0-8F3D-BD49-37B0-37A14827D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1403350"/>
            <a:ext cx="7061200" cy="4051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534846-66C6-B693-53C7-5F3844D40DFB}"/>
              </a:ext>
            </a:extLst>
          </p:cNvPr>
          <p:cNvSpPr txBox="1"/>
          <p:nvPr/>
        </p:nvSpPr>
        <p:spPr>
          <a:xfrm>
            <a:off x="2565400" y="5791200"/>
            <a:ext cx="9813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Tax Policy Center,</a:t>
            </a:r>
          </a:p>
          <a:p>
            <a:r>
              <a:rPr lang="en-US" dirty="0"/>
              <a:t> </a:t>
            </a:r>
            <a:r>
              <a:rPr lang="en-US" dirty="0">
                <a:hlinkClick r:id="rId3"/>
              </a:rPr>
              <a:t>https://www.taxpolicycenter.org/publications/pros-and-cons-cannabis-taxes/full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65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719A1-21C3-EA1E-BAED-5C2678B15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 guesses – At peak, enforced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CD1DF-D163-92F4-B4CE-C6CB1DBE8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Budget $321 billion – 0.5% = $1.6 billion</a:t>
            </a:r>
          </a:p>
          <a:p>
            <a:r>
              <a:rPr lang="en-US" sz="4000" dirty="0"/>
              <a:t>Population 25 million -- $40 per capita = $1 billion</a:t>
            </a:r>
          </a:p>
          <a:p>
            <a:endParaRPr lang="en-US" sz="4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0BF45F-8CF7-E3CF-B452-0669EEA3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</p:spTree>
    <p:extLst>
      <p:ext uri="{BB962C8B-B14F-4D97-AF65-F5344CB8AC3E}">
        <p14:creationId xmlns:p14="http://schemas.microsoft.com/office/powerpoint/2010/main" val="2066735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FA405-B9B3-EF03-B78D-2585D9780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0AB93-BE81-C1FC-EE21-6BCC06C0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Source: Tax Policy Center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B8FA52-03E8-57A1-B162-D7BC1FC2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42F07-FD08-D3EC-318F-757D20362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219200"/>
            <a:ext cx="923931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81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75E14-CC5A-A807-F63B-102AF23C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7FCA05-EFD7-E8A9-9CCF-82C4BAEEE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7" y="844927"/>
            <a:ext cx="9281609" cy="3876365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25E649B4-4D97-ED5D-9A9F-645B475FE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2DFE1AB-6B85-3E94-402A-E38BDFB370E2}"/>
              </a:ext>
            </a:extLst>
          </p:cNvPr>
          <p:cNvGraphicFramePr>
            <a:graphicFrameLocks noGrp="1"/>
          </p:cNvGraphicFramePr>
          <p:nvPr/>
        </p:nvGraphicFramePr>
        <p:xfrm>
          <a:off x="3093720" y="5310222"/>
          <a:ext cx="5943600" cy="45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31604730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https://</a:t>
                      </a:r>
                      <a:r>
                        <a:rPr lang="en-US" sz="1500" dirty="0" err="1">
                          <a:effectLst/>
                        </a:rPr>
                        <a:t>www.mpp.org</a:t>
                      </a:r>
                      <a:r>
                        <a:rPr lang="en-US" sz="1500" dirty="0">
                          <a:effectLst/>
                        </a:rPr>
                        <a:t>/issues/legalization/cannabis-tax-revenue-states-regulate-cannabis-adult-use/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9324281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89987197-DAD3-6BDA-CA25-1E75FED52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6337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07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9AEF6D-6678-90BD-C96D-B7A6C3351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Revenue depends on: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F936C-9503-0499-6B58-8F73ADACE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Strong tax law – like 1¢ per mg of THC or 20% of price</a:t>
            </a:r>
          </a:p>
          <a:p>
            <a:pPr marL="0" indent="0">
              <a:buNone/>
            </a:pPr>
            <a:r>
              <a:rPr lang="en-US" sz="3600" dirty="0"/>
              <a:t>	AND</a:t>
            </a:r>
          </a:p>
          <a:p>
            <a:r>
              <a:rPr lang="en-US" sz="3600" dirty="0"/>
              <a:t>Enforcement against black market</a:t>
            </a:r>
          </a:p>
          <a:p>
            <a:endParaRPr lang="en-US" sz="3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5A14DE-597E-1052-9679-B273F440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48B47C-707A-A94C-00D0-1C2F39A19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473146"/>
            <a:ext cx="4343400" cy="176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0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584F-2C0A-BBFA-80C5-EDB039DA5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design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A6FF8-B5DE-7A80-F1C7-4F6BEC416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Base</a:t>
            </a:r>
          </a:p>
          <a:p>
            <a:pPr lvl="1"/>
            <a:r>
              <a:rPr lang="en-US" sz="3200" dirty="0"/>
              <a:t>Price</a:t>
            </a:r>
          </a:p>
          <a:p>
            <a:pPr lvl="1"/>
            <a:r>
              <a:rPr lang="en-US" sz="3200" dirty="0"/>
              <a:t>Pre-processed weight of flower and trim </a:t>
            </a:r>
          </a:p>
          <a:p>
            <a:pPr lvl="1"/>
            <a:r>
              <a:rPr lang="en-US" sz="3200" dirty="0"/>
              <a:t>THC</a:t>
            </a:r>
          </a:p>
          <a:p>
            <a:r>
              <a:rPr lang="en-US" sz="3600" dirty="0"/>
              <a:t>Collection point</a:t>
            </a:r>
          </a:p>
          <a:p>
            <a:pPr lvl="1"/>
            <a:r>
              <a:rPr lang="en-US" sz="3200" dirty="0"/>
              <a:t>Farm gate</a:t>
            </a:r>
          </a:p>
          <a:p>
            <a:pPr lvl="1"/>
            <a:r>
              <a:rPr lang="en-US" sz="3200" dirty="0"/>
              <a:t>Retail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3332E-16F7-A14C-009A-D6E3298AE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</p:spTree>
    <p:extLst>
      <p:ext uri="{BB962C8B-B14F-4D97-AF65-F5344CB8AC3E}">
        <p14:creationId xmlns:p14="http://schemas.microsoft.com/office/powerpoint/2010/main" val="17543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B35CB-DC49-27E9-0F26-36066285C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Hemp THC – Texas Monthly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E0C01D-A4ED-7733-77C2-B48C4D2A6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631950"/>
            <a:ext cx="8864600" cy="35941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A46ED-13F3-709D-E8F7-045D4E1B2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3C4747-E513-760A-85EA-49E946007B3C}"/>
              </a:ext>
            </a:extLst>
          </p:cNvPr>
          <p:cNvSpPr txBox="1"/>
          <p:nvPr/>
        </p:nvSpPr>
        <p:spPr>
          <a:xfrm>
            <a:off x="2438400" y="571002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https://www.texasmonthly.com/news-politics/texas-legalized-marijuana-thc-delta-9/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731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6B4C8-81CD-3807-4ECB-96DDC857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your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16A1B-28AC-6F8A-2394-09712AC07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Www.newrevenue.org</a:t>
            </a:r>
            <a:endParaRPr lang="en-US" dirty="0"/>
          </a:p>
          <a:p>
            <a:r>
              <a:rPr lang="en-US" dirty="0">
                <a:hlinkClick r:id="rId3"/>
              </a:rPr>
              <a:t>po@newrevenue.org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90752E-8685-6348-F942-69246C41A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 Www.newrevenue.org   </a:t>
            </a:r>
          </a:p>
        </p:txBody>
      </p:sp>
    </p:spTree>
    <p:extLst>
      <p:ext uri="{BB962C8B-B14F-4D97-AF65-F5344CB8AC3E}">
        <p14:creationId xmlns:p14="http://schemas.microsoft.com/office/powerpoint/2010/main" val="221231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337</Words>
  <Application>Microsoft Macintosh PowerPoint</Application>
  <PresentationFormat>Widescreen</PresentationFormat>
  <Paragraphs>63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Inherit</vt:lpstr>
      <vt:lpstr>Times New Roman</vt:lpstr>
      <vt:lpstr>Office Theme</vt:lpstr>
      <vt:lpstr>Marijuana and Revenue </vt:lpstr>
      <vt:lpstr>3 topics</vt:lpstr>
      <vt:lpstr>Marijuana – What is it?</vt:lpstr>
      <vt:lpstr>PowerPoint Presentation</vt:lpstr>
      <vt:lpstr>PowerPoint Presentation</vt:lpstr>
      <vt:lpstr>Revenue sources</vt:lpstr>
      <vt:lpstr>PowerPoint Presentation</vt:lpstr>
      <vt:lpstr>How much  tax $? </vt:lpstr>
      <vt:lpstr>Texas guesses – At peak, enforced</vt:lpstr>
      <vt:lpstr>Source: Tax Policy Center </vt:lpstr>
      <vt:lpstr>PowerPoint Presentation</vt:lpstr>
      <vt:lpstr>Government Revenue depends on:</vt:lpstr>
      <vt:lpstr>Tax design issues</vt:lpstr>
      <vt:lpstr>Hemp THC – Texas Monthly</vt:lpstr>
      <vt:lpstr>At your service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 Oglesby</dc:creator>
  <cp:lastModifiedBy>Pat Oglesby</cp:lastModifiedBy>
  <cp:revision>2</cp:revision>
  <dcterms:created xsi:type="dcterms:W3CDTF">2024-10-23T13:38:35Z</dcterms:created>
  <dcterms:modified xsi:type="dcterms:W3CDTF">2024-10-23T13:49:37Z</dcterms:modified>
</cp:coreProperties>
</file>